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023661-2CD4-44A3-8BCA-F66543707E9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C1E9-8BF9-47B3-A639-80AE8A7D7360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3E07-ACD5-4AEA-B5E2-269C715D6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92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C1E9-8BF9-47B3-A639-80AE8A7D7360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3E07-ACD5-4AEA-B5E2-269C715D6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93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C1E9-8BF9-47B3-A639-80AE8A7D7360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3E07-ACD5-4AEA-B5E2-269C715D6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390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C1E9-8BF9-47B3-A639-80AE8A7D7360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3E07-ACD5-4AEA-B5E2-269C715D6B2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5308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C1E9-8BF9-47B3-A639-80AE8A7D7360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3E07-ACD5-4AEA-B5E2-269C715D6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768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C1E9-8BF9-47B3-A639-80AE8A7D7360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3E07-ACD5-4AEA-B5E2-269C715D6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99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C1E9-8BF9-47B3-A639-80AE8A7D7360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3E07-ACD5-4AEA-B5E2-269C715D6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509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C1E9-8BF9-47B3-A639-80AE8A7D7360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3E07-ACD5-4AEA-B5E2-269C715D6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834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C1E9-8BF9-47B3-A639-80AE8A7D7360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3E07-ACD5-4AEA-B5E2-269C715D6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9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C1E9-8BF9-47B3-A639-80AE8A7D7360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3E07-ACD5-4AEA-B5E2-269C715D6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40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C1E9-8BF9-47B3-A639-80AE8A7D7360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3E07-ACD5-4AEA-B5E2-269C715D6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27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C1E9-8BF9-47B3-A639-80AE8A7D7360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3E07-ACD5-4AEA-B5E2-269C715D6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2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C1E9-8BF9-47B3-A639-80AE8A7D7360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3E07-ACD5-4AEA-B5E2-269C715D6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03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C1E9-8BF9-47B3-A639-80AE8A7D7360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3E07-ACD5-4AEA-B5E2-269C715D6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07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C1E9-8BF9-47B3-A639-80AE8A7D7360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3E07-ACD5-4AEA-B5E2-269C715D6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3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C1E9-8BF9-47B3-A639-80AE8A7D7360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3E07-ACD5-4AEA-B5E2-269C715D6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76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C1E9-8BF9-47B3-A639-80AE8A7D7360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3E07-ACD5-4AEA-B5E2-269C715D6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7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B3C1E9-8BF9-47B3-A639-80AE8A7D7360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3E07-ACD5-4AEA-B5E2-269C715D6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509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1264-AD66-4B4E-80A0-5111DA899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Risk Analysis using SQL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FFBA1-144C-4B45-9402-15FA8C568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7562" y="5951342"/>
            <a:ext cx="3043311" cy="449457"/>
          </a:xfrm>
        </p:spPr>
        <p:txBody>
          <a:bodyPr/>
          <a:lstStyle/>
          <a:p>
            <a:r>
              <a:rPr lang="en-US" dirty="0"/>
              <a:t>By Rounak Pyne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36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878C-8A57-46F5-B64A-49FCD9DD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9" y="0"/>
            <a:ext cx="10515600" cy="8587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Key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21AF-CD66-4AAC-AF34-025F1BA05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46" y="1023767"/>
            <a:ext cx="11778908" cy="5834233"/>
          </a:xfrm>
        </p:spPr>
        <p:txBody>
          <a:bodyPr/>
          <a:lstStyle/>
          <a:p>
            <a:r>
              <a:rPr lang="en-US" dirty="0"/>
              <a:t>Which home owners are the most defaulters.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Home owners who are on rent and other have a defaulter rate of 31% and 30% which puts them at high risk individuals.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071AB-4C76-4076-8627-1208CB1A7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49" y="1538141"/>
            <a:ext cx="10219006" cy="351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55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878C-8A57-46F5-B64A-49FCD9DD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9" y="0"/>
            <a:ext cx="10515600" cy="8587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Key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21AF-CD66-4AAC-AF34-025F1BA05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46" y="1023767"/>
            <a:ext cx="11778908" cy="5834233"/>
          </a:xfrm>
        </p:spPr>
        <p:txBody>
          <a:bodyPr/>
          <a:lstStyle/>
          <a:p>
            <a:r>
              <a:rPr lang="en-US" dirty="0"/>
              <a:t>What type of loan cause most defaulters.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Medical at 26% , Home improvement at 26% and Debt. Consolidation at 28% are the most riskiest defaulters.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E35A1-4F52-472F-92E2-60106408F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27" y="1615219"/>
            <a:ext cx="10532745" cy="294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94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878C-8A57-46F5-B64A-49FCD9DD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9" y="0"/>
            <a:ext cx="10515600" cy="8587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Key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21AF-CD66-4AAC-AF34-025F1BA05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46" y="1023767"/>
            <a:ext cx="11778908" cy="5834233"/>
          </a:xfrm>
        </p:spPr>
        <p:txBody>
          <a:bodyPr/>
          <a:lstStyle/>
          <a:p>
            <a:r>
              <a:rPr lang="en-US" dirty="0"/>
              <a:t>How Many People are default on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People with defaulted Y on paper or file have more defaulter percentage.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D2A0F-0824-4AAD-A93E-73789A0E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49" y="1566349"/>
            <a:ext cx="10964594" cy="304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71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878C-8A57-46F5-B64A-49FCD9DD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9" y="0"/>
            <a:ext cx="10515600" cy="8587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Key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21AF-CD66-4AAC-AF34-025F1BA05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46" y="1023767"/>
            <a:ext cx="11778908" cy="5834233"/>
          </a:xfrm>
        </p:spPr>
        <p:txBody>
          <a:bodyPr/>
          <a:lstStyle/>
          <a:p>
            <a:r>
              <a:rPr lang="en-US" dirty="0"/>
              <a:t>How Many People are default on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People with less than 5 years and 20 to 25 Years have more than 20% risk but people with 20 to 30 years have more risk of being defaulters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31CC9-EF22-4E77-BAF8-B39618722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49" y="1612142"/>
            <a:ext cx="9909517" cy="317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09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878C-8A57-46F5-B64A-49FCD9DD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9" y="0"/>
            <a:ext cx="10515600" cy="8587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Key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21AF-CD66-4AAC-AF34-025F1BA05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46" y="1023767"/>
            <a:ext cx="11778908" cy="5834233"/>
          </a:xfrm>
        </p:spPr>
        <p:txBody>
          <a:bodyPr/>
          <a:lstStyle/>
          <a:p>
            <a:r>
              <a:rPr lang="en-US" dirty="0"/>
              <a:t>At Which loan Interest rate group can we see most defaulters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Interest rate of 15 to 20 percent with 57% and Greater than 20 percent with 85% are very risky are more likely to be defaulters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7090C-E7D8-4E23-A64F-EA3E6BB85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9" y="1596610"/>
            <a:ext cx="11547035" cy="260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44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878C-8A57-46F5-B64A-49FCD9DD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9" y="0"/>
            <a:ext cx="10515600" cy="8587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Key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21AF-CD66-4AAC-AF34-025F1BA05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46" y="1023767"/>
            <a:ext cx="11778908" cy="5834233"/>
          </a:xfrm>
        </p:spPr>
        <p:txBody>
          <a:bodyPr/>
          <a:lstStyle/>
          <a:p>
            <a:r>
              <a:rPr lang="en-US" dirty="0"/>
              <a:t>At Which loan amount group can we see most defaulters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Loan amount of more than 25000 with 33% are very risky and Loan amount of 10000 to 25000 with 26% are risky and 1000 to 10K with moderate risk are more likely to be defaulters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7649B-C522-4AF0-BBF1-0BB4B5291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49" y="1541657"/>
            <a:ext cx="8755966" cy="232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65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878C-8A57-46F5-B64A-49FCD9DD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9" y="0"/>
            <a:ext cx="10515600" cy="8587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Real Life scenario based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21AF-CD66-4AAC-AF34-025F1BA05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46" y="1023767"/>
            <a:ext cx="11778908" cy="5834233"/>
          </a:xfrm>
        </p:spPr>
        <p:txBody>
          <a:bodyPr/>
          <a:lstStyle/>
          <a:p>
            <a:r>
              <a:rPr lang="en-US" dirty="0"/>
              <a:t>Let's say we have a customer of age between 50-55 wants to take a personal loan . What is his percentage of defaulting?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a real day with real problem we can see that a person aged between 50 and 55 wants to take a personal loan with the given historical data we can say that the person has 67.91% person risk of being a defaulter.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27ACA-6DE5-4DA4-930E-7FADD431A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8" y="1821473"/>
            <a:ext cx="11394829" cy="332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06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26CE-D322-4AD1-87FC-98D485D669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78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878C-8A57-46F5-B64A-49FCD9DD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764"/>
          </a:xfrm>
        </p:spPr>
        <p:txBody>
          <a:bodyPr/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21AF-CD66-4AAC-AF34-025F1BA05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052"/>
            <a:ext cx="10515600" cy="5201821"/>
          </a:xfrm>
        </p:spPr>
        <p:txBody>
          <a:bodyPr/>
          <a:lstStyle/>
          <a:p>
            <a:r>
              <a:rPr lang="en-US" dirty="0"/>
              <a:t>Purpose Of the Project.</a:t>
            </a:r>
          </a:p>
          <a:p>
            <a:r>
              <a:rPr lang="en-US" dirty="0"/>
              <a:t>Key point Explanation.</a:t>
            </a:r>
          </a:p>
          <a:p>
            <a:r>
              <a:rPr lang="en-US" dirty="0"/>
              <a:t>Exploring and Cleaning data.</a:t>
            </a:r>
          </a:p>
          <a:p>
            <a:r>
              <a:rPr lang="en-US" dirty="0"/>
              <a:t>Data analysis </a:t>
            </a:r>
          </a:p>
          <a:p>
            <a:r>
              <a:rPr lang="en-US" dirty="0"/>
              <a:t>Key Insights </a:t>
            </a:r>
          </a:p>
          <a:p>
            <a:r>
              <a:rPr lang="en-US" dirty="0"/>
              <a:t>Real Life scenario based solution.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24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878C-8A57-46F5-B64A-49FCD9DD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7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Purpose of the project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21AF-CD66-4AAC-AF34-025F1BA05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052"/>
            <a:ext cx="10515600" cy="5201821"/>
          </a:xfrm>
        </p:spPr>
        <p:txBody>
          <a:bodyPr/>
          <a:lstStyle/>
          <a:p>
            <a:r>
              <a:rPr lang="en-US" dirty="0"/>
              <a:t>The sole purpose of the project is to find the key factors mentioned to which bank loan defaulters are created.</a:t>
            </a:r>
          </a:p>
          <a:p>
            <a:r>
              <a:rPr lang="en-US" dirty="0"/>
              <a:t>With the given key attributes we find the percentage by which they can be defaulters.</a:t>
            </a:r>
          </a:p>
          <a:p>
            <a:r>
              <a:rPr lang="en-US" dirty="0"/>
              <a:t>We have multiple scenarios which explain the key factors to which a person can default and their probability of it.</a:t>
            </a:r>
          </a:p>
          <a:p>
            <a:r>
              <a:rPr lang="en-US" dirty="0"/>
              <a:t>We found out the total amount by percentage defaulters in the given data is 21%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041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878C-8A57-46F5-B64A-49FCD9DD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587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Key point Explanation.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21AF-CD66-4AAC-AF34-025F1BA05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5589"/>
            <a:ext cx="12192000" cy="6002412"/>
          </a:xfrm>
        </p:spPr>
        <p:txBody>
          <a:bodyPr>
            <a:normAutofit/>
          </a:bodyPr>
          <a:lstStyle/>
          <a:p>
            <a:r>
              <a:rPr lang="en-US" dirty="0"/>
              <a:t>Overview of the dataset -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We have </a:t>
            </a:r>
            <a:r>
              <a:rPr lang="en-IN" sz="2400" dirty="0"/>
              <a:t>person_age(Age) , </a:t>
            </a:r>
            <a:r>
              <a:rPr lang="en-IN" sz="2400" dirty="0" err="1"/>
              <a:t>person_income</a:t>
            </a:r>
            <a:r>
              <a:rPr lang="en-IN" sz="2400" dirty="0"/>
              <a:t>(Annual Income) , Employment length (in years) , Loan intent , Loan grade , Loan amount , Interest rate , </a:t>
            </a:r>
            <a:r>
              <a:rPr lang="en-US" sz="2400" dirty="0"/>
              <a:t>Loan status (0 is non default 1 is default) , </a:t>
            </a:r>
            <a:r>
              <a:rPr lang="en-IN" sz="2400" dirty="0" err="1"/>
              <a:t>loan_percent_income</a:t>
            </a:r>
            <a:r>
              <a:rPr lang="en-IN" sz="2400" dirty="0"/>
              <a:t>, </a:t>
            </a:r>
            <a:r>
              <a:rPr lang="en-IN" sz="2400" dirty="0" err="1"/>
              <a:t>cb_person_default_on_file</a:t>
            </a:r>
            <a:r>
              <a:rPr lang="en-IN" sz="2400" dirty="0"/>
              <a:t>, </a:t>
            </a:r>
            <a:r>
              <a:rPr lang="en-US" sz="2400" dirty="0" err="1"/>
              <a:t>cb_preson_cred_hist_length</a:t>
            </a:r>
            <a:r>
              <a:rPr lang="en-IN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B8203-4236-471C-90CD-BF086DC51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71" y="1330407"/>
            <a:ext cx="11165058" cy="364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33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878C-8A57-46F5-B64A-49FCD9DD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7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Exploring and Cleaning data.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95B88E-AD06-4D29-A3A0-F7CA2177E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166" y="1093765"/>
            <a:ext cx="7362825" cy="4162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09582A-1E23-409A-9F88-798CE375A812}"/>
              </a:ext>
            </a:extLst>
          </p:cNvPr>
          <p:cNvSpPr txBox="1"/>
          <p:nvPr/>
        </p:nvSpPr>
        <p:spPr>
          <a:xfrm>
            <a:off x="1420836" y="5255555"/>
            <a:ext cx="929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Created the Database and found the total percentage of defaulters replaced null value with valid values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199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878C-8A57-46F5-B64A-49FCD9DD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7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21AF-CD66-4AAC-AF34-025F1BA05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052"/>
            <a:ext cx="10515600" cy="5201821"/>
          </a:xfrm>
        </p:spPr>
        <p:txBody>
          <a:bodyPr/>
          <a:lstStyle/>
          <a:p>
            <a:r>
              <a:rPr lang="en-US" b="1" dirty="0"/>
              <a:t>Planning</a:t>
            </a:r>
            <a:r>
              <a:rPr lang="en-US" dirty="0"/>
              <a:t> : With the given data find the risk prone areas while subletting the data and finding the default percentage as to where the risk is higher or lower.</a:t>
            </a:r>
          </a:p>
          <a:p>
            <a:endParaRPr lang="en-US" dirty="0"/>
          </a:p>
          <a:p>
            <a:r>
              <a:rPr lang="en-IN" b="1" dirty="0"/>
              <a:t>Analysis</a:t>
            </a:r>
            <a:r>
              <a:rPr lang="en-IN" dirty="0"/>
              <a:t>:</a:t>
            </a:r>
          </a:p>
          <a:p>
            <a:pPr lvl="1"/>
            <a:r>
              <a:rPr lang="en-US" dirty="0"/>
              <a:t>Our Target to which we base our finding is the defaulter folder where we find that cumulative total percentage of defaulters in the entire data.</a:t>
            </a:r>
          </a:p>
          <a:p>
            <a:pPr lvl="1"/>
            <a:r>
              <a:rPr lang="en-US" dirty="0"/>
              <a:t>Which Key factors associate with the being a defaulter or not with the subset of the data.</a:t>
            </a:r>
          </a:p>
          <a:p>
            <a:pPr lvl="1"/>
            <a:r>
              <a:rPr lang="en-US" dirty="0"/>
              <a:t>Using a scenario based on actual facts which comprise of the finding the percentage of if the they will default or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205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878C-8A57-46F5-B64A-49FCD9DD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9" y="0"/>
            <a:ext cx="10515600" cy="8587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Key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21AF-CD66-4AAC-AF34-025F1BA05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46" y="1023767"/>
            <a:ext cx="11778908" cy="5834233"/>
          </a:xfrm>
        </p:spPr>
        <p:txBody>
          <a:bodyPr/>
          <a:lstStyle/>
          <a:p>
            <a:r>
              <a:rPr lang="en-US" dirty="0"/>
              <a:t>Which age group has the most defaulters with the minimum and maximum income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</a:t>
            </a:r>
            <a:r>
              <a:rPr lang="en-IN" dirty="0"/>
              <a:t>s we can see here age group of 50 to 60  and 60 to 70 given their income size have a defaulter rate of more than 25 %.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6D44A1-AB50-4DA1-A1B5-2BD11916F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666" y="1885497"/>
            <a:ext cx="5502226" cy="308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57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878C-8A57-46F5-B64A-49FCD9DD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9" y="0"/>
            <a:ext cx="10515600" cy="8587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Key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21AF-CD66-4AAC-AF34-025F1BA05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46" y="1023767"/>
            <a:ext cx="11778908" cy="5834233"/>
          </a:xfrm>
        </p:spPr>
        <p:txBody>
          <a:bodyPr/>
          <a:lstStyle/>
          <a:p>
            <a:r>
              <a:rPr lang="en-US" dirty="0"/>
              <a:t>Which Income source has the most defaulters with minimum and the maximum loan amount.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Income group of less than 50K have taken a significant loan amount and have default rate of 32% and people with 50k to 1Lkh also have taken a amount on the higher side and are a 15.42% defaulter chance. So with income of more than 5Lkh have a lesser chance of defaulting.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6642A-6C9C-428C-8AF9-050430BCB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79" y="1946324"/>
            <a:ext cx="10656570" cy="290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81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878C-8A57-46F5-B64A-49FCD9DD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9" y="0"/>
            <a:ext cx="10515600" cy="858764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Key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21AF-CD66-4AAC-AF34-025F1BA05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46" y="1023767"/>
            <a:ext cx="11778908" cy="5834233"/>
          </a:xfrm>
        </p:spPr>
        <p:txBody>
          <a:bodyPr/>
          <a:lstStyle/>
          <a:p>
            <a:r>
              <a:rPr lang="en-US" dirty="0"/>
              <a:t>Which Loan grade has more defaulters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Loan grades (D,E,F and G) have significantly high risk of getting defaulted.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39FBB-F35B-4BC7-B9B2-EB0752899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14" y="1439483"/>
            <a:ext cx="11126372" cy="397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9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</TotalTime>
  <Words>762</Words>
  <Application>Microsoft Office PowerPoint</Application>
  <PresentationFormat>Widescreen</PresentationFormat>
  <Paragraphs>207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Rounded MT Bold</vt:lpstr>
      <vt:lpstr>Century Gothic</vt:lpstr>
      <vt:lpstr>Wingdings 3</vt:lpstr>
      <vt:lpstr>Ion</vt:lpstr>
      <vt:lpstr>Credit Risk Analysis using SQL</vt:lpstr>
      <vt:lpstr>Synopsis</vt:lpstr>
      <vt:lpstr>Purpose of the project</vt:lpstr>
      <vt:lpstr>Key point Explanation.</vt:lpstr>
      <vt:lpstr>Exploring and Cleaning data.</vt:lpstr>
      <vt:lpstr>Data analysis </vt:lpstr>
      <vt:lpstr>Key Insights </vt:lpstr>
      <vt:lpstr>Key Insights </vt:lpstr>
      <vt:lpstr>Key Insights </vt:lpstr>
      <vt:lpstr>Key Insights </vt:lpstr>
      <vt:lpstr>Key Insights </vt:lpstr>
      <vt:lpstr>Key Insights </vt:lpstr>
      <vt:lpstr>Key Insights </vt:lpstr>
      <vt:lpstr>Key Insights </vt:lpstr>
      <vt:lpstr>Key Insights </vt:lpstr>
      <vt:lpstr>Real Life scenario based solution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Analysis using SQL</dc:title>
  <dc:creator>Rounak Pyne Study</dc:creator>
  <cp:lastModifiedBy>Rounak Pyne Study</cp:lastModifiedBy>
  <cp:revision>16</cp:revision>
  <dcterms:created xsi:type="dcterms:W3CDTF">2023-06-12T15:39:06Z</dcterms:created>
  <dcterms:modified xsi:type="dcterms:W3CDTF">2023-06-12T17:18:50Z</dcterms:modified>
</cp:coreProperties>
</file>