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9" r:id="rId9"/>
    <p:sldId id="270" r:id="rId10"/>
    <p:sldId id="261" r:id="rId11"/>
    <p:sldId id="271" r:id="rId12"/>
    <p:sldId id="262" r:id="rId13"/>
    <p:sldId id="272" r:id="rId14"/>
    <p:sldId id="263" r:id="rId15"/>
    <p:sldId id="273" r:id="rId16"/>
    <p:sldId id="274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7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07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7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097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31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67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39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68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3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2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97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55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9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7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31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39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D8BBC9-F6C9-4F41-BDB9-199AA9788162}" type="datetimeFigureOut">
              <a:rPr lang="en-IN" smtClean="0"/>
              <a:t>12-07-2024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06D2-D639-478B-8E41-C409674A37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418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rounakpyne.official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unakPyne/Customer-Segmentation-in-Insurance-/blob/55e0163e0a7ae798f47d855641f9507eebe826a0/Customer%20Data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AB53-89F2-4390-957A-BDBBFF1AC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33" y="974360"/>
            <a:ext cx="12192000" cy="1019332"/>
          </a:xfrm>
        </p:spPr>
        <p:txBody>
          <a:bodyPr>
            <a:no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in Insurance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E4642-119B-4991-8796-6A5DE42FB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1981" y="5276537"/>
            <a:ext cx="7345181" cy="1240110"/>
          </a:xfrm>
        </p:spPr>
        <p:txBody>
          <a:bodyPr/>
          <a:lstStyle/>
          <a:p>
            <a:pPr algn="r"/>
            <a:r>
              <a:rPr lang="en-US" dirty="0"/>
              <a:t>Leveraging Data Analytics for Strategic Insights</a:t>
            </a:r>
          </a:p>
          <a:p>
            <a:pPr algn="r"/>
            <a:r>
              <a:rPr lang="en-US" dirty="0"/>
              <a:t>By Rounak Pyne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5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9" y="254833"/>
            <a:ext cx="11164895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Exploration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09" y="1243858"/>
            <a:ext cx="11659572" cy="5614142"/>
          </a:xfrm>
        </p:spPr>
        <p:txBody>
          <a:bodyPr>
            <a:normAutofit/>
          </a:bodyPr>
          <a:lstStyle/>
          <a:p>
            <a:r>
              <a:rPr lang="en-US" sz="2800" b="1" dirty="0"/>
              <a:t>Descriptive Statistics: </a:t>
            </a:r>
            <a:r>
              <a:rPr lang="en-US" sz="2400" dirty="0"/>
              <a:t>Overview of data distribution and key metrics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Visualization: </a:t>
            </a:r>
            <a:r>
              <a:rPr lang="en-US" sz="2400" dirty="0"/>
              <a:t>Histograms, scatter plots to understand patterns..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Correlation Analysis: </a:t>
            </a:r>
            <a:r>
              <a:rPr lang="en-US" sz="2400" dirty="0"/>
              <a:t>Identifying relationships between variables.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2902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11" y="240518"/>
            <a:ext cx="10100594" cy="854439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Co-relation matrix :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B534D-94BB-4BB7-8BE1-CD833121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2" y="1244183"/>
            <a:ext cx="11676777" cy="512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3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9" y="239843"/>
            <a:ext cx="11164895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Segmentation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10" y="1244184"/>
            <a:ext cx="11509670" cy="5373973"/>
          </a:xfrm>
        </p:spPr>
        <p:txBody>
          <a:bodyPr>
            <a:normAutofit/>
          </a:bodyPr>
          <a:lstStyle/>
          <a:p>
            <a:r>
              <a:rPr lang="en-US" sz="2800" b="1" dirty="0"/>
              <a:t>Clustering Implementation: </a:t>
            </a:r>
            <a:r>
              <a:rPr lang="en-US" sz="2400" dirty="0"/>
              <a:t>Step-by-step process using selected algorithm.</a:t>
            </a:r>
          </a:p>
          <a:p>
            <a:endParaRPr lang="en-US" sz="2800" dirty="0"/>
          </a:p>
          <a:p>
            <a:r>
              <a:rPr lang="en-US" sz="2800" b="1" dirty="0"/>
              <a:t>Number of Clusters: </a:t>
            </a:r>
            <a:r>
              <a:rPr lang="en-US" sz="2400" dirty="0"/>
              <a:t>Determining optimal clusters using the Elbow method which in this case is 4.</a:t>
            </a:r>
          </a:p>
          <a:p>
            <a:endParaRPr lang="en-US" sz="2800" dirty="0"/>
          </a:p>
          <a:p>
            <a:r>
              <a:rPr lang="en-US" sz="2800" b="1" dirty="0"/>
              <a:t>Cluster Profiling: </a:t>
            </a:r>
            <a:r>
              <a:rPr lang="en-US" sz="2400" dirty="0"/>
              <a:t>Detailed characteristics and profiles of each segment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772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11" y="240518"/>
            <a:ext cx="10100594" cy="854439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Elbow method of Inertia: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80FF8-652F-4B10-AEC8-85CA4551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5" y="1094957"/>
            <a:ext cx="9885859" cy="55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0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22" y="397239"/>
            <a:ext cx="11164895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22" y="1243858"/>
            <a:ext cx="11359768" cy="5216903"/>
          </a:xfrm>
        </p:spPr>
        <p:txBody>
          <a:bodyPr>
            <a:normAutofit/>
          </a:bodyPr>
          <a:lstStyle/>
          <a:p>
            <a:r>
              <a:rPr lang="en-US" sz="2800" b="1" dirty="0"/>
              <a:t>Segment Profiles: </a:t>
            </a:r>
            <a:r>
              <a:rPr lang="en-US" sz="2400" dirty="0"/>
              <a:t>Demographic, behavioral, and financial profiles of each cluster.</a:t>
            </a:r>
          </a:p>
          <a:p>
            <a:endParaRPr lang="en-US" sz="2800" dirty="0"/>
          </a:p>
          <a:p>
            <a:r>
              <a:rPr lang="en-US" sz="2800" b="1" dirty="0"/>
              <a:t>Key Findings: </a:t>
            </a:r>
            <a:r>
              <a:rPr lang="en-US" sz="2400" dirty="0"/>
              <a:t>Significant differences and trends within segments.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Case Studies: </a:t>
            </a:r>
            <a:r>
              <a:rPr lang="en-US" sz="2400" dirty="0"/>
              <a:t>Real-world examples of how segments respond to different strategies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613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11" y="240518"/>
            <a:ext cx="10100594" cy="854439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Clustering using K-Means Algorithm: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EEAAB-4EFB-4160-A97A-F80A4F1D6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5" y="1094957"/>
            <a:ext cx="9983450" cy="53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2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11" y="240518"/>
            <a:ext cx="10100594" cy="854439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Cluster Distribution: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39195-9155-4699-ACEF-3FA8D93F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1" y="1371600"/>
            <a:ext cx="9632744" cy="52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4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10" y="299802"/>
            <a:ext cx="11164895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Business Implications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10" y="1229194"/>
            <a:ext cx="11014994" cy="5388964"/>
          </a:xfrm>
        </p:spPr>
        <p:txBody>
          <a:bodyPr>
            <a:normAutofit/>
          </a:bodyPr>
          <a:lstStyle/>
          <a:p>
            <a:r>
              <a:rPr lang="en-US" sz="2800" b="1" dirty="0"/>
              <a:t>Targeted Marketing: </a:t>
            </a:r>
            <a:r>
              <a:rPr lang="en-US" sz="2400" dirty="0"/>
              <a:t>Customized campaigns for different segments.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Product Development: </a:t>
            </a:r>
            <a:r>
              <a:rPr lang="en-US" sz="2400" dirty="0"/>
              <a:t>Tailoring insurance products to meet segment needs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Customer Retention: </a:t>
            </a:r>
            <a:r>
              <a:rPr lang="en-US" sz="2400" dirty="0"/>
              <a:t>Strategies to improve loyalty and reduce churn.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6444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11" y="239843"/>
            <a:ext cx="8360626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Considerations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10" y="1243858"/>
            <a:ext cx="11344779" cy="4677257"/>
          </a:xfrm>
        </p:spPr>
        <p:txBody>
          <a:bodyPr>
            <a:normAutofit/>
          </a:bodyPr>
          <a:lstStyle/>
          <a:p>
            <a:r>
              <a:rPr lang="en-US" sz="2800" b="1" dirty="0"/>
              <a:t>Data Privacy: </a:t>
            </a:r>
            <a:r>
              <a:rPr lang="en-US" sz="2400" dirty="0"/>
              <a:t>Ensuring compliance with regulations</a:t>
            </a:r>
          </a:p>
          <a:p>
            <a:endParaRPr lang="en-US" sz="2800" dirty="0"/>
          </a:p>
          <a:p>
            <a:r>
              <a:rPr lang="en-US" sz="2800" b="1" dirty="0"/>
              <a:t>Model Validation: </a:t>
            </a:r>
            <a:r>
              <a:rPr lang="en-US" sz="2400" dirty="0"/>
              <a:t>Continuous monitoring and validation of segmentation model.</a:t>
            </a:r>
          </a:p>
          <a:p>
            <a:endParaRPr lang="en-US" sz="2800" dirty="0"/>
          </a:p>
          <a:p>
            <a:r>
              <a:rPr lang="en-US" sz="2800" b="1" dirty="0"/>
              <a:t>Scalability: </a:t>
            </a:r>
            <a:r>
              <a:rPr lang="en-US" sz="2400" dirty="0"/>
              <a:t>Implementing the model across large datasets and evolving markets.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460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5" y="239843"/>
            <a:ext cx="9588706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11" y="1056481"/>
            <a:ext cx="11164895" cy="5614142"/>
          </a:xfrm>
        </p:spPr>
        <p:txBody>
          <a:bodyPr>
            <a:normAutofit/>
          </a:bodyPr>
          <a:lstStyle/>
          <a:p>
            <a:r>
              <a:rPr lang="en-US" sz="2800" b="1" dirty="0"/>
              <a:t>Strategic Recommendations: </a:t>
            </a:r>
            <a:r>
              <a:rPr lang="en-US" sz="2400" dirty="0"/>
              <a:t>Actionable steps for leveraging segmentation insights.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Next Steps: </a:t>
            </a:r>
            <a:r>
              <a:rPr lang="en-US" sz="2400" dirty="0"/>
              <a:t>Future research and implementation plans.</a:t>
            </a:r>
          </a:p>
          <a:p>
            <a:endParaRPr lang="en-US" sz="2800" dirty="0"/>
          </a:p>
          <a:p>
            <a:r>
              <a:rPr lang="en-US" sz="2800" b="1" dirty="0"/>
              <a:t>Contact Information:</a:t>
            </a:r>
            <a:r>
              <a:rPr lang="en-US" sz="2800" dirty="0"/>
              <a:t> </a:t>
            </a:r>
            <a:r>
              <a:rPr lang="en-US" sz="2400" dirty="0">
                <a:hlinkClick r:id="rId2"/>
              </a:rPr>
              <a:t>rounakpyne.official@gmail.com</a:t>
            </a:r>
            <a:r>
              <a:rPr lang="en-US" sz="2400" dirty="0"/>
              <a:t> for any query.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975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00" y="0"/>
            <a:ext cx="8596668" cy="816638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20" y="1243858"/>
            <a:ext cx="11644582" cy="5007040"/>
          </a:xfrm>
        </p:spPr>
        <p:txBody>
          <a:bodyPr/>
          <a:lstStyle/>
          <a:p>
            <a:r>
              <a:rPr lang="en-US" sz="3600" b="1" dirty="0"/>
              <a:t>Objective</a:t>
            </a:r>
            <a:r>
              <a:rPr lang="en-US" sz="3600" dirty="0"/>
              <a:t>: </a:t>
            </a:r>
            <a:r>
              <a:rPr lang="en-US" sz="2800" dirty="0"/>
              <a:t>To present a detailed analysis of customer segmentation within an insurance portfolio to enhance marketing strategies, customer retention, load approval, wealth management and product development.</a:t>
            </a:r>
          </a:p>
          <a:p>
            <a:endParaRPr lang="en-US" dirty="0"/>
          </a:p>
          <a:p>
            <a:r>
              <a:rPr lang="en-US" sz="3600" b="1" dirty="0"/>
              <a:t>Scope</a:t>
            </a:r>
            <a:r>
              <a:rPr lang="en-US" sz="3600" dirty="0"/>
              <a:t>: </a:t>
            </a:r>
            <a:r>
              <a:rPr lang="en-US" sz="2800" dirty="0"/>
              <a:t>Overview of methodologies, data analysis, segmentation techniques, and actionable insights.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5922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179882"/>
            <a:ext cx="8596668" cy="816638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CDDA5-4774-41FF-86E5-E9937EAFC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4" y="1169233"/>
            <a:ext cx="11497456" cy="52615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286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79" y="299804"/>
            <a:ext cx="11164895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Customer Segmentation: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79" y="1243858"/>
            <a:ext cx="11554641" cy="5614142"/>
          </a:xfrm>
        </p:spPr>
        <p:txBody>
          <a:bodyPr>
            <a:normAutofit/>
          </a:bodyPr>
          <a:lstStyle/>
          <a:p>
            <a:r>
              <a:rPr lang="en-US" sz="2800" b="1" dirty="0"/>
              <a:t>Understanding Customer Needs: </a:t>
            </a:r>
            <a:r>
              <a:rPr lang="en-US" sz="2400" dirty="0"/>
              <a:t>Tailoring products and services to different segments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Enhancing Customer Experience</a:t>
            </a:r>
            <a:r>
              <a:rPr lang="en-US" sz="2400" b="1" dirty="0"/>
              <a:t>: </a:t>
            </a:r>
            <a:r>
              <a:rPr lang="en-US" sz="2400" dirty="0"/>
              <a:t>Personalized marketing and communication.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Optimizing Resources</a:t>
            </a:r>
            <a:r>
              <a:rPr lang="en-US" sz="2800" dirty="0"/>
              <a:t>: </a:t>
            </a:r>
            <a:r>
              <a:rPr lang="en-US" sz="2400" dirty="0"/>
              <a:t>Efficient allocation of marketing and service efforts.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103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0" y="273733"/>
            <a:ext cx="11164895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0" y="1243858"/>
            <a:ext cx="11494681" cy="493209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Data Sources: </a:t>
            </a:r>
            <a:r>
              <a:rPr lang="en-US" sz="2400" dirty="0"/>
              <a:t>Customer demographics, policy details, claim history, interaction logs</a:t>
            </a:r>
            <a:r>
              <a:rPr lang="en-US" sz="2800" dirty="0"/>
              <a:t>.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data</a:t>
            </a:r>
            <a:endParaRPr lang="en-US" sz="2400" dirty="0"/>
          </a:p>
          <a:p>
            <a:endParaRPr lang="en-US" sz="2800" dirty="0"/>
          </a:p>
          <a:p>
            <a:r>
              <a:rPr lang="en-US" sz="2800" b="1" dirty="0"/>
              <a:t>Data Cleaning: </a:t>
            </a:r>
            <a:r>
              <a:rPr lang="en-US" sz="2400" dirty="0"/>
              <a:t>Handling missing values, and ensuring data quality.</a:t>
            </a:r>
          </a:p>
          <a:p>
            <a:endParaRPr lang="en-US" sz="2800" dirty="0"/>
          </a:p>
          <a:p>
            <a:r>
              <a:rPr lang="en-US" sz="2800" b="1" dirty="0"/>
              <a:t>Feature Selection: </a:t>
            </a:r>
            <a:r>
              <a:rPr lang="en-US" sz="2400" dirty="0"/>
              <a:t>Key variables influencing customer behavior.</a:t>
            </a:r>
          </a:p>
          <a:p>
            <a:endParaRPr lang="en-US" sz="2400" dirty="0"/>
          </a:p>
          <a:p>
            <a:r>
              <a:rPr lang="en-US" sz="2400" dirty="0"/>
              <a:t>BALANCE,BALANCE_FREQUENCY,PURCHASES,ONEOFF_PURCHASES,INSTALLMENTS_PURCHASES,CASH_ADVANCE,PURCHASES_FREQUENCY,ONEOFF_PURCHASES_FREQUENCY,PURCHASES_INSTALLMENTS_FREQUENCY,CASH_ADVANCE_FREQUENCY,CASH_ADVANCE_TRX,PURCHASES_TRX,CREDIT_LIMIT,PAYMENTS,MINIMUM_PAYMENTS,PRC_FULL_PAYMENT,TENUR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387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10" y="239843"/>
            <a:ext cx="10100594" cy="854439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4282"/>
            <a:ext cx="12192000" cy="5614142"/>
          </a:xfrm>
        </p:spPr>
        <p:txBody>
          <a:bodyPr>
            <a:normAutofit/>
          </a:bodyPr>
          <a:lstStyle/>
          <a:p>
            <a:r>
              <a:rPr lang="en-US" sz="2400" dirty="0"/>
              <a:t>The sample Dataset summarizes the usage behavior of about 9000 active credit card holders during the last 6 months. The file is at a customer level with 18 behavioral variables.</a:t>
            </a:r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C2116-B110-4303-B1B0-F9A75BEA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7" y="2293496"/>
            <a:ext cx="11265421" cy="43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6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9" y="239843"/>
            <a:ext cx="11164895" cy="816638"/>
          </a:xfrm>
        </p:spPr>
        <p:txBody>
          <a:bodyPr>
            <a:no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Methodology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2014-F208-4FAD-AD87-2FD01799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09" y="1056481"/>
            <a:ext cx="11676782" cy="5614142"/>
          </a:xfrm>
        </p:spPr>
        <p:txBody>
          <a:bodyPr>
            <a:normAutofit/>
          </a:bodyPr>
          <a:lstStyle/>
          <a:p>
            <a:r>
              <a:rPr lang="en-US" sz="2800" b="1" dirty="0"/>
              <a:t>Clustering Techniques: </a:t>
            </a:r>
            <a:r>
              <a:rPr lang="en-US" sz="2400" dirty="0"/>
              <a:t>K-means, hierarchical clustering, DBSCAN.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Choosing the Right Model: </a:t>
            </a:r>
            <a:r>
              <a:rPr lang="en-US" sz="2400" dirty="0"/>
              <a:t>Criteria for selecting the optimal clustering algorithm.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Dimensionality Reduction: </a:t>
            </a:r>
            <a:r>
              <a:rPr lang="en-US" sz="2400" dirty="0"/>
              <a:t>PCA (Principal Component Analysis) to simplify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505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11" y="240518"/>
            <a:ext cx="10100594" cy="854439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ools Used: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88DF1-9C1B-46EE-8412-7CB0EB36A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1" y="1306175"/>
            <a:ext cx="11749510" cy="53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1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A4E8-F9EB-4439-BF3B-412814F5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11" y="240518"/>
            <a:ext cx="10100594" cy="854439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Process: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5E826-AD94-4FCA-A72B-33D84EB9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1" y="1304144"/>
            <a:ext cx="11676778" cy="53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2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535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Ion</vt:lpstr>
      <vt:lpstr>Customer Segmentation in Insurance Portfolio</vt:lpstr>
      <vt:lpstr>Introduction:</vt:lpstr>
      <vt:lpstr>Objective :</vt:lpstr>
      <vt:lpstr>Importance of Customer Segmentation:</vt:lpstr>
      <vt:lpstr>Data Collection and Preparation :</vt:lpstr>
      <vt:lpstr>About Dataset:</vt:lpstr>
      <vt:lpstr>Segmentation Methodology :</vt:lpstr>
      <vt:lpstr>Tools Used:</vt:lpstr>
      <vt:lpstr>Project Process:</vt:lpstr>
      <vt:lpstr>Data Analysis and Exploration :</vt:lpstr>
      <vt:lpstr>Co-relation matrix :</vt:lpstr>
      <vt:lpstr> Implementing Segmentation :</vt:lpstr>
      <vt:lpstr>The Elbow method of Inertia:</vt:lpstr>
      <vt:lpstr>Results and Insights :</vt:lpstr>
      <vt:lpstr>Clustering using K-Means Algorithm:</vt:lpstr>
      <vt:lpstr>Cluster Distribution:</vt:lpstr>
      <vt:lpstr>Business Implications :</vt:lpstr>
      <vt:lpstr>Challenges and Considerations :</vt:lpstr>
      <vt:lpstr>Conclusion and Recommendations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in Insurance Portfolio</dc:title>
  <dc:creator>Rounak Pyne</dc:creator>
  <cp:lastModifiedBy>Rounak Pyne</cp:lastModifiedBy>
  <cp:revision>19</cp:revision>
  <dcterms:created xsi:type="dcterms:W3CDTF">2024-07-12T07:30:48Z</dcterms:created>
  <dcterms:modified xsi:type="dcterms:W3CDTF">2024-07-12T08:28:49Z</dcterms:modified>
</cp:coreProperties>
</file>