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8BBA02E-39AA-41F8-81E8-AAA6C6071D11}"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184505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A02E-39AA-41F8-81E8-AAA6C6071D11}"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59034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A02E-39AA-41F8-81E8-AAA6C6071D11}"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162646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A02E-39AA-41F8-81E8-AAA6C6071D11}"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01003-F817-4AB9-8A70-576FED4D5317}"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2959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A02E-39AA-41F8-81E8-AAA6C6071D11}"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574994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BBA02E-39AA-41F8-81E8-AAA6C6071D11}"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2096356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BBA02E-39AA-41F8-81E8-AAA6C6071D11}"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1314774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BA02E-39AA-41F8-81E8-AAA6C6071D1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1300246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BA02E-39AA-41F8-81E8-AAA6C6071D1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39388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BA02E-39AA-41F8-81E8-AAA6C6071D1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27689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BA02E-39AA-41F8-81E8-AAA6C6071D1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387340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BA02E-39AA-41F8-81E8-AAA6C6071D11}"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270107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BA02E-39AA-41F8-81E8-AAA6C6071D11}"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167645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BA02E-39AA-41F8-81E8-AAA6C6071D11}"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183613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BA02E-39AA-41F8-81E8-AAA6C6071D11}"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259457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A02E-39AA-41F8-81E8-AAA6C6071D11}"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37940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A02E-39AA-41F8-81E8-AAA6C6071D11}"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01003-F817-4AB9-8A70-576FED4D5317}" type="slidenum">
              <a:rPr lang="en-IN" smtClean="0"/>
              <a:t>‹#›</a:t>
            </a:fld>
            <a:endParaRPr lang="en-IN"/>
          </a:p>
        </p:txBody>
      </p:sp>
    </p:spTree>
    <p:extLst>
      <p:ext uri="{BB962C8B-B14F-4D97-AF65-F5344CB8AC3E}">
        <p14:creationId xmlns:p14="http://schemas.microsoft.com/office/powerpoint/2010/main" val="232387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8BBA02E-39AA-41F8-81E8-AAA6C6071D11}" type="datetimeFigureOut">
              <a:rPr lang="en-IN" smtClean="0"/>
              <a:t>12-07-2024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1F01003-F817-4AB9-8A70-576FED4D5317}" type="slidenum">
              <a:rPr lang="en-IN" smtClean="0"/>
              <a:t>‹#›</a:t>
            </a:fld>
            <a:endParaRPr lang="en-IN"/>
          </a:p>
        </p:txBody>
      </p:sp>
    </p:spTree>
    <p:extLst>
      <p:ext uri="{BB962C8B-B14F-4D97-AF65-F5344CB8AC3E}">
        <p14:creationId xmlns:p14="http://schemas.microsoft.com/office/powerpoint/2010/main" val="1944421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linkedin.com/in/rounak-pyne" TargetMode="External"/><Relationship Id="rId2" Type="http://schemas.openxmlformats.org/officeDocument/2006/relationships/hyperlink" Target="mailto:rounalpyne.official@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CEFB-DD1E-4694-82C8-5CB472165F1E}"/>
              </a:ext>
            </a:extLst>
          </p:cNvPr>
          <p:cNvSpPr>
            <a:spLocks noGrp="1"/>
          </p:cNvSpPr>
          <p:nvPr>
            <p:ph type="ctrTitle"/>
          </p:nvPr>
        </p:nvSpPr>
        <p:spPr>
          <a:xfrm>
            <a:off x="0" y="146861"/>
            <a:ext cx="11997128" cy="1641490"/>
          </a:xfrm>
        </p:spPr>
        <p:txBody>
          <a:bodyPr>
            <a:normAutofit/>
          </a:bodyPr>
          <a:lstStyle/>
          <a:p>
            <a:r>
              <a:rPr lang="en-IN" sz="8400" dirty="0">
                <a:latin typeface="Times New Roman" panose="02020603050405020304" pitchFamily="18" charset="0"/>
                <a:cs typeface="Times New Roman" panose="02020603050405020304" pitchFamily="18" charset="0"/>
              </a:rPr>
              <a:t>Employee Retention Analysis</a:t>
            </a:r>
          </a:p>
        </p:txBody>
      </p:sp>
      <p:sp>
        <p:nvSpPr>
          <p:cNvPr id="3" name="Subtitle 2">
            <a:extLst>
              <a:ext uri="{FF2B5EF4-FFF2-40B4-BE49-F238E27FC236}">
                <a16:creationId xmlns:a16="http://schemas.microsoft.com/office/drawing/2014/main" id="{38DDCA32-ABCC-488E-A381-08F67B7080EC}"/>
              </a:ext>
            </a:extLst>
          </p:cNvPr>
          <p:cNvSpPr>
            <a:spLocks noGrp="1"/>
          </p:cNvSpPr>
          <p:nvPr>
            <p:ph type="subTitle" idx="1"/>
          </p:nvPr>
        </p:nvSpPr>
        <p:spPr>
          <a:xfrm>
            <a:off x="2884356" y="5643096"/>
            <a:ext cx="9144000" cy="754025"/>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Using Logistic Regression for Predictive Insights</a:t>
            </a:r>
          </a:p>
          <a:p>
            <a:r>
              <a:rPr lang="en-US" dirty="0">
                <a:latin typeface="Times New Roman" panose="02020603050405020304" pitchFamily="18" charset="0"/>
                <a:cs typeface="Times New Roman" panose="02020603050405020304" pitchFamily="18" charset="0"/>
              </a:rPr>
              <a:t>BY Rounak Pyne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82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185895"/>
            <a:ext cx="10515600" cy="891967"/>
          </a:xfrm>
        </p:spPr>
        <p:txBody>
          <a:bodyPr/>
          <a:lstStyle/>
          <a:p>
            <a:r>
              <a:rPr lang="en-IN" dirty="0">
                <a:latin typeface="Times New Roman" panose="02020603050405020304" pitchFamily="18" charset="0"/>
                <a:cs typeface="Times New Roman" panose="02020603050405020304" pitchFamily="18" charset="0"/>
              </a:rPr>
              <a:t>Key Findings :</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638955" y="1077862"/>
            <a:ext cx="10914089"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Significant Predictors: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 Younger employees are more likely to leave the organization.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YearsAtCompany: Employees with fewer years at the company are more likely to leave.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JobSatisfaction: Employees with lower job satisfaction are more likely to leave.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WorkLifeBalance: Employees with poorer work-life balance are more likely to leave.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Other Influential Factors: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DistanceFromHome: Employees who live farther from the office are more likely to leave.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OverTime: Employees who work overtime are more likely to leave.</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Younger employees and those with less tenure are more likely to leave the organization.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Job satisfaction and work-life balance are crucial for retaining employees.</a:t>
            </a:r>
          </a:p>
        </p:txBody>
      </p:sp>
    </p:spTree>
    <p:extLst>
      <p:ext uri="{BB962C8B-B14F-4D97-AF65-F5344CB8AC3E}">
        <p14:creationId xmlns:p14="http://schemas.microsoft.com/office/powerpoint/2010/main" val="161606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185895"/>
            <a:ext cx="10515600" cy="891967"/>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638955" y="1418966"/>
            <a:ext cx="1091408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Summary:</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logistic regression model achieved a high accuracy of 86%.</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factors contributing to employee attrition were identified, including age, years at the 	company, job satisfaction, and work-life balance.</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Implications: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Organizations can use these insights to develop targeted retention strategies.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improving job satisfaction and work-life balance to reduce turnover rates.</a:t>
            </a:r>
          </a:p>
        </p:txBody>
      </p:sp>
    </p:spTree>
    <p:extLst>
      <p:ext uri="{BB962C8B-B14F-4D97-AF65-F5344CB8AC3E}">
        <p14:creationId xmlns:p14="http://schemas.microsoft.com/office/powerpoint/2010/main" val="213068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185895"/>
            <a:ext cx="10515600" cy="891967"/>
          </a:xfrm>
        </p:spPr>
        <p:txBody>
          <a:bodyPr/>
          <a:lstStyle/>
          <a:p>
            <a:pPr algn="ctr"/>
            <a:r>
              <a:rPr lang="en-IN" dirty="0"/>
              <a:t>Thank You</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638955" y="1942188"/>
            <a:ext cx="10914089"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Q&amp;A</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800" dirty="0">
                <a:solidFill>
                  <a:schemeClr val="tx1"/>
                </a:solidFill>
                <a:latin typeface="Times New Roman" panose="02020603050405020304" pitchFamily="18" charset="0"/>
                <a:cs typeface="Times New Roman" panose="02020603050405020304" pitchFamily="18" charset="0"/>
              </a:rPr>
              <a:t>The Floor is now open for questions and discussions if there is any feed back please contact me in the below given details for further information:</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800" dirty="0">
                <a:solidFill>
                  <a:schemeClr val="tx1"/>
                </a:solidFill>
                <a:latin typeface="Times New Roman" panose="02020603050405020304" pitchFamily="18" charset="0"/>
                <a:cs typeface="Times New Roman" panose="02020603050405020304" pitchFamily="18" charset="0"/>
              </a:rPr>
              <a:t> Rounak Pyne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rounalpyne.official@gmail.com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hlinkClick r:id="rId3"/>
              </a:rPr>
              <a:t>LinkedIN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28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Agenda:</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638955" y="1690688"/>
            <a:ext cx="1091408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Description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51119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185895"/>
            <a:ext cx="10515600" cy="1325563"/>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638955" y="1444466"/>
            <a:ext cx="1091408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retention is a critical aspect of human resource management. High turnover rates can be costly and disruptive to organizations. This project aims to predict employee attrition using logistic regression, achieving an accuracy of 86%. By identifying key factors contributing to attrition, we can develop strategies to improve employee retention and reduce turnover.</a:t>
            </a:r>
          </a:p>
        </p:txBody>
      </p:sp>
    </p:spTree>
    <p:extLst>
      <p:ext uri="{BB962C8B-B14F-4D97-AF65-F5344CB8AC3E}">
        <p14:creationId xmlns:p14="http://schemas.microsoft.com/office/powerpoint/2010/main" val="413528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185895"/>
            <a:ext cx="10515600" cy="1325563"/>
          </a:xfrm>
        </p:spPr>
        <p:txBody>
          <a:bodyPr/>
          <a:lstStyle/>
          <a:p>
            <a:r>
              <a:rPr lang="en-IN" dirty="0">
                <a:latin typeface="Times New Roman" panose="02020603050405020304" pitchFamily="18" charset="0"/>
                <a:cs typeface="Times New Roman" panose="02020603050405020304" pitchFamily="18" charset="0"/>
              </a:rPr>
              <a:t>Data Description:</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638955" y="1511458"/>
            <a:ext cx="1091408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consists of various features related to employee demographics, job satisfaction, compensation, and work experience. The target variable is "Attrition," which indicates whether an employee has left the organization.</a:t>
            </a:r>
          </a:p>
        </p:txBody>
      </p:sp>
    </p:spTree>
    <p:extLst>
      <p:ext uri="{BB962C8B-B14F-4D97-AF65-F5344CB8AC3E}">
        <p14:creationId xmlns:p14="http://schemas.microsoft.com/office/powerpoint/2010/main" val="81072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185895"/>
            <a:ext cx="10515600" cy="985571"/>
          </a:xfrm>
        </p:spPr>
        <p:txBody>
          <a:bodyPr/>
          <a:lstStyle/>
          <a:p>
            <a:r>
              <a:rPr lang="en-IN" dirty="0">
                <a:latin typeface="Times New Roman" panose="02020603050405020304" pitchFamily="18" charset="0"/>
                <a:cs typeface="Times New Roman" panose="02020603050405020304" pitchFamily="18" charset="0"/>
              </a:rPr>
              <a:t>Feature Description (Part 1) :</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394740" y="1168780"/>
            <a:ext cx="1146248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Demographic and Job-related Features: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The age of the employee, measured in years.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BusinessTravel: Indicates if the employee has traveled for business purposes.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DailyRate: The employee's salary divided by the number of calendar days in the period.</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 The department in which the employee works.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DistanceFromHome: The distance between the employee's home and the office location, measured in miles.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 The highest level of education attained by the employee (1: Below College, 2: College, 3: Bachelor, 4: Master, 5: Doctorate).</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EducationField: The field in which the employee completed their education.</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EmployeeCount: The number of employees in the department.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EmployeeNumber: A unique identifier assigned to each employee.</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JobInvolvement: The degree to which an employee identifies with their work and actively participates in it (1: Low, 2: Medium, 3: High, 4: Very High).</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JobLevel: The level of the employee's job in terms of responsibility and expectations, often associated with a pay band.</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JobRole: The role or position held by the employee.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69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56911"/>
            <a:ext cx="10515600" cy="985571"/>
          </a:xfrm>
        </p:spPr>
        <p:txBody>
          <a:bodyPr/>
          <a:lstStyle/>
          <a:p>
            <a:r>
              <a:rPr lang="en-IN" dirty="0">
                <a:latin typeface="Times New Roman" panose="02020603050405020304" pitchFamily="18" charset="0"/>
                <a:cs typeface="Times New Roman" panose="02020603050405020304" pitchFamily="18" charset="0"/>
              </a:rPr>
              <a:t>Feature Description (Part 2) :</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394740" y="922557"/>
            <a:ext cx="11462480"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Satisfaction and Compensation Features:</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JobSatisfaction: The employee's job satisfaction rating (1: Low, 2: Medium, 3: High, 4: Very High).</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MaritalStatus: The marital status of the employee.</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MonthlyIncome: The total monetary compensation paid to the employee each month.</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 lyrate: The per-day wage of the employee.</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NumCompaniesWorked: The number of previous organizations the employee has worked for.</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Over18: Indicates if the employee is over 18 years of age.</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OverTime: Indicates if the employee works more than 9 hours in any day or more than 48 hours in a week.</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PercentSalaryHike: The percentage increase in salary for the employee.</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PerformanceRating: The employee's performance rating (1: Low, 2: Good, 3: Excellent, 4: Outstanding).</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EnvironmentSatisfaction: The employee's satisfaction with the work environment (1: Low, 2: Medium, 3: High, 4: Very High).</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RelationshipSatisfaction: The employee's satisfaction with their relationships at work (1: Low, 2: Medium, 3: High, 4: Very High).</a:t>
            </a:r>
          </a:p>
        </p:txBody>
      </p:sp>
    </p:spTree>
    <p:extLst>
      <p:ext uri="{BB962C8B-B14F-4D97-AF65-F5344CB8AC3E}">
        <p14:creationId xmlns:p14="http://schemas.microsoft.com/office/powerpoint/2010/main" val="79789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56911"/>
            <a:ext cx="10515600" cy="985571"/>
          </a:xfrm>
        </p:spPr>
        <p:txBody>
          <a:bodyPr/>
          <a:lstStyle/>
          <a:p>
            <a:r>
              <a:rPr lang="en-IN" dirty="0">
                <a:latin typeface="Times New Roman" panose="02020603050405020304" pitchFamily="18" charset="0"/>
                <a:cs typeface="Times New Roman" panose="02020603050405020304" pitchFamily="18" charset="0"/>
              </a:rPr>
              <a:t>Feature Description (Part 3) :</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364760" y="1042482"/>
            <a:ext cx="1146248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 Experience and Training Features: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StandardHours: The number of standard working hours.</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StockOptionLevel: The level of stock options granted to the employee (usually based on job 	level and seniority).</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TotalWorkingYears: The total number of years the employee has worked in any organization.</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TrainingTimesLastYear: The number of training sessions attended by the employee in the 	last year.</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WorkLifeBalance: The employee's rating of their work-life balance (1: Bad, 2: Good, 3: 	Better, 4: Best).</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YearsAtCompany: The number of years the employee has worked at the current organization.</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YearsInCurrentRole: The number of years the employee has worked in their current role.</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YearsSinceLastPromotion: The number of years since the employee's last promotion.</a:t>
            </a:r>
          </a:p>
          <a:p>
            <a:pPr marL="457200" lvl="1" indent="0" eaLnBrk="0" fontAlgn="base" hangingPunct="0">
              <a:lnSpc>
                <a:spcPct val="100000"/>
              </a:lnSpc>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YearsWithCurrManager: The number of years the employee has worked under their current 	manager.</a:t>
            </a:r>
          </a:p>
        </p:txBody>
      </p:sp>
    </p:spTree>
    <p:extLst>
      <p:ext uri="{BB962C8B-B14F-4D97-AF65-F5344CB8AC3E}">
        <p14:creationId xmlns:p14="http://schemas.microsoft.com/office/powerpoint/2010/main" val="20264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185895"/>
            <a:ext cx="10515600" cy="1325563"/>
          </a:xfrm>
        </p:spPr>
        <p:txBody>
          <a:bodyPr/>
          <a:lstStyle/>
          <a:p>
            <a:r>
              <a:rPr lang="en-IN" dirty="0">
                <a:latin typeface="Times New Roman" panose="02020603050405020304" pitchFamily="18" charset="0"/>
                <a:cs typeface="Times New Roman" panose="02020603050405020304" pitchFamily="18" charset="0"/>
              </a:rPr>
              <a:t>Methodology:</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638955" y="1280626"/>
            <a:ext cx="10914089"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Used: Logistic Regression</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Logistic Regression:</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Suitability for binary classification problems: Logistic regression is well-suited for 	predicting binary outcomes, such as employee attrition.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Interpretability of coefficients: The model coefficients provide insights into the impact of 	each feature on the likelihood of attrition.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 and Validation:</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was split into training and testing sets.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logistic regression model was trained on the training set and validated on the testing set.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metrics such as accuracy, precision, recall, and F1-score were used to evaluate 	the model.</a:t>
            </a:r>
          </a:p>
        </p:txBody>
      </p:sp>
    </p:spTree>
    <p:extLst>
      <p:ext uri="{BB962C8B-B14F-4D97-AF65-F5344CB8AC3E}">
        <p14:creationId xmlns:p14="http://schemas.microsoft.com/office/powerpoint/2010/main" val="220805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46E-EA68-40A7-A3D3-25733289FA40}"/>
              </a:ext>
            </a:extLst>
          </p:cNvPr>
          <p:cNvSpPr>
            <a:spLocks noGrp="1"/>
          </p:cNvSpPr>
          <p:nvPr>
            <p:ph type="title"/>
          </p:nvPr>
        </p:nvSpPr>
        <p:spPr>
          <a:xfrm>
            <a:off x="638955" y="185895"/>
            <a:ext cx="10515600" cy="1325563"/>
          </a:xfrm>
        </p:spPr>
        <p:txBody>
          <a:bodyPr/>
          <a:lstStyle/>
          <a:p>
            <a:r>
              <a:rPr lang="en-IN" dirty="0">
                <a:latin typeface="Times New Roman" panose="02020603050405020304" pitchFamily="18" charset="0"/>
                <a:cs typeface="Times New Roman" panose="02020603050405020304" pitchFamily="18" charset="0"/>
              </a:rPr>
              <a:t>Model Performance:</a:t>
            </a:r>
          </a:p>
        </p:txBody>
      </p:sp>
      <p:sp>
        <p:nvSpPr>
          <p:cNvPr id="4" name="Rectangle 1">
            <a:extLst>
              <a:ext uri="{FF2B5EF4-FFF2-40B4-BE49-F238E27FC236}">
                <a16:creationId xmlns:a16="http://schemas.microsoft.com/office/drawing/2014/main" id="{68F40D09-CF05-454A-9930-AF6B6FF5A197}"/>
              </a:ext>
            </a:extLst>
          </p:cNvPr>
          <p:cNvSpPr>
            <a:spLocks noGrp="1" noChangeArrowheads="1"/>
          </p:cNvSpPr>
          <p:nvPr>
            <p:ph idx="1"/>
          </p:nvPr>
        </p:nvSpPr>
        <p:spPr bwMode="auto">
          <a:xfrm>
            <a:off x="638955" y="1449903"/>
            <a:ext cx="1091408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The logistic regression model achieved an accuracy of 86%.</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True Positives (TP): Number of correctly predicted attrition cases is 255.</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True Negatives (TN): Number of correctly predicted non-attrition cases is 0.</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False Positives (FP): Number of non-attrition cases incorrectly predicted as attrition is 0.</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False Negatives (FN): Number of attrition cases incorrectly predicted as non-attrition is 39.</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Other Metrics: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Precision: The proportion of true positive predictions out of all positive predictions is 75%.</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Recall: The proportion of true positive predictions out of all actual positives is 87%.</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F1-Score: The harmonic mean of precision and recall is 81%.</a:t>
            </a:r>
          </a:p>
        </p:txBody>
      </p:sp>
    </p:spTree>
    <p:extLst>
      <p:ext uri="{BB962C8B-B14F-4D97-AF65-F5344CB8AC3E}">
        <p14:creationId xmlns:p14="http://schemas.microsoft.com/office/powerpoint/2010/main" val="26103230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25</TotalTime>
  <Words>1202</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Times New Roman</vt:lpstr>
      <vt:lpstr>Depth</vt:lpstr>
      <vt:lpstr>Employee Retention Analysis</vt:lpstr>
      <vt:lpstr>Agenda:</vt:lpstr>
      <vt:lpstr>Introduction:</vt:lpstr>
      <vt:lpstr>Data Description:</vt:lpstr>
      <vt:lpstr>Feature Description (Part 1) :</vt:lpstr>
      <vt:lpstr>Feature Description (Part 2) :</vt:lpstr>
      <vt:lpstr>Feature Description (Part 3) :</vt:lpstr>
      <vt:lpstr>Methodology:</vt:lpstr>
      <vt:lpstr>Model Performance:</vt:lpstr>
      <vt:lpstr>Key Findings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Retention Analysis</dc:title>
  <dc:creator>Rounak Pyne</dc:creator>
  <cp:lastModifiedBy>Rounak Pyne</cp:lastModifiedBy>
  <cp:revision>14</cp:revision>
  <dcterms:created xsi:type="dcterms:W3CDTF">2024-07-12T15:47:23Z</dcterms:created>
  <dcterms:modified xsi:type="dcterms:W3CDTF">2024-07-12T16:12:32Z</dcterms:modified>
</cp:coreProperties>
</file>