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Team Names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Mumbai Indians</c:v>
                </c:pt>
                <c:pt idx="1">
                  <c:v>Rajasthan Royals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Rajasthan Royals</c:v>
                </c:pt>
                <c:pt idx="5">
                  <c:v>Rising Pune Supergiant</c:v>
                </c:pt>
                <c:pt idx="6">
                  <c:v>Royal Challengers Bangalore</c:v>
                </c:pt>
                <c:pt idx="7">
                  <c:v>Delhi Daredevils</c:v>
                </c:pt>
                <c:pt idx="8">
                  <c:v>Royal Challengers Bangalore</c:v>
                </c:pt>
                <c:pt idx="9">
                  <c:v>Mumbai Indians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152500000</c:v>
                </c:pt>
                <c:pt idx="1">
                  <c:v>162500000</c:v>
                </c:pt>
                <c:pt idx="2">
                  <c:v>155000000</c:v>
                </c:pt>
                <c:pt idx="3">
                  <c:v>84000000</c:v>
                </c:pt>
                <c:pt idx="4">
                  <c:v>125000000</c:v>
                </c:pt>
                <c:pt idx="5">
                  <c:v>145000000</c:v>
                </c:pt>
                <c:pt idx="6">
                  <c:v>95000000</c:v>
                </c:pt>
                <c:pt idx="7">
                  <c:v>160000000</c:v>
                </c:pt>
                <c:pt idx="8">
                  <c:v>140000000</c:v>
                </c:pt>
                <c:pt idx="9">
                  <c:v>75000000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2-43D5-9FCD-689F0C439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611488"/>
        <c:axId val="1171933264"/>
      </c:barChart>
      <c:catAx>
        <c:axId val="114861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33264"/>
        <c:crosses val="autoZero"/>
        <c:auto val="1"/>
        <c:lblAlgn val="ctr"/>
        <c:lblOffset val="100"/>
        <c:noMultiLvlLbl val="0"/>
      </c:catAx>
      <c:valAx>
        <c:axId val="11719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61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Money 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Chennai Super Kings</c:v>
                </c:pt>
                <c:pt idx="1">
                  <c:v>Delhi Capitals</c:v>
                </c:pt>
                <c:pt idx="2">
                  <c:v>Gujarat Titans</c:v>
                </c:pt>
                <c:pt idx="3">
                  <c:v>Kolkata Knight Riders</c:v>
                </c:pt>
                <c:pt idx="4">
                  <c:v>Lucknow Super Giants</c:v>
                </c:pt>
                <c:pt idx="5">
                  <c:v>Mumbai Indians</c:v>
                </c:pt>
                <c:pt idx="6">
                  <c:v>Punjab Kings</c:v>
                </c:pt>
                <c:pt idx="7">
                  <c:v>Rajasthan Royals</c:v>
                </c:pt>
                <c:pt idx="8">
                  <c:v>Royal Challengers Bangalore</c:v>
                </c:pt>
                <c:pt idx="9">
                  <c:v>Sunrisers Hyderabad</c:v>
                </c:pt>
                <c:pt idx="10">
                  <c:v>Kings XI Punjab</c:v>
                </c:pt>
                <c:pt idx="11">
                  <c:v>Delhi Daredevils</c:v>
                </c:pt>
                <c:pt idx="12">
                  <c:v>Gujarat Lions</c:v>
                </c:pt>
                <c:pt idx="13">
                  <c:v>Rising Pune Supergiant</c:v>
                </c:pt>
                <c:pt idx="14">
                  <c:v>Pune Warriors India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1570875000</c:v>
                </c:pt>
                <c:pt idx="1">
                  <c:v>953000000</c:v>
                </c:pt>
                <c:pt idx="2">
                  <c:v>518500000</c:v>
                </c:pt>
                <c:pt idx="3">
                  <c:v>2165125000</c:v>
                </c:pt>
                <c:pt idx="4">
                  <c:v>590000000</c:v>
                </c:pt>
                <c:pt idx="5">
                  <c:v>1870000000</c:v>
                </c:pt>
                <c:pt idx="6">
                  <c:v>1029500000</c:v>
                </c:pt>
                <c:pt idx="7">
                  <c:v>2028250000</c:v>
                </c:pt>
                <c:pt idx="8">
                  <c:v>2709625000</c:v>
                </c:pt>
                <c:pt idx="9">
                  <c:v>2311000000</c:v>
                </c:pt>
                <c:pt idx="10">
                  <c:v>1949000000</c:v>
                </c:pt>
                <c:pt idx="11">
                  <c:v>1892250000</c:v>
                </c:pt>
                <c:pt idx="12">
                  <c:v>205000000</c:v>
                </c:pt>
                <c:pt idx="13">
                  <c:v>390000000</c:v>
                </c:pt>
                <c:pt idx="14">
                  <c:v>187500000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1-47CA-8B8C-064F824B9D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Chennai Super Kings</c:v>
                </c:pt>
                <c:pt idx="1">
                  <c:v>Delhi Capitals</c:v>
                </c:pt>
                <c:pt idx="2">
                  <c:v>Gujarat Titans</c:v>
                </c:pt>
                <c:pt idx="3">
                  <c:v>Kolkata Knight Riders</c:v>
                </c:pt>
                <c:pt idx="4">
                  <c:v>Lucknow Super Giants</c:v>
                </c:pt>
                <c:pt idx="5">
                  <c:v>Mumbai Indians</c:v>
                </c:pt>
                <c:pt idx="6">
                  <c:v>Punjab Kings</c:v>
                </c:pt>
                <c:pt idx="7">
                  <c:v>Rajasthan Royals</c:v>
                </c:pt>
                <c:pt idx="8">
                  <c:v>Royal Challengers Bangalore</c:v>
                </c:pt>
                <c:pt idx="9">
                  <c:v>Sunrisers Hyderabad</c:v>
                </c:pt>
                <c:pt idx="10">
                  <c:v>Kings XI Punjab</c:v>
                </c:pt>
                <c:pt idx="11">
                  <c:v>Delhi Daredevils</c:v>
                </c:pt>
                <c:pt idx="12">
                  <c:v>Gujarat Lions</c:v>
                </c:pt>
                <c:pt idx="13">
                  <c:v>Rising Pune Supergiant</c:v>
                </c:pt>
                <c:pt idx="14">
                  <c:v>Pune Warriors India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E001-47CA-8B8C-064F824B9D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Chennai Super Kings</c:v>
                </c:pt>
                <c:pt idx="1">
                  <c:v>Delhi Capitals</c:v>
                </c:pt>
                <c:pt idx="2">
                  <c:v>Gujarat Titans</c:v>
                </c:pt>
                <c:pt idx="3">
                  <c:v>Kolkata Knight Riders</c:v>
                </c:pt>
                <c:pt idx="4">
                  <c:v>Lucknow Super Giants</c:v>
                </c:pt>
                <c:pt idx="5">
                  <c:v>Mumbai Indians</c:v>
                </c:pt>
                <c:pt idx="6">
                  <c:v>Punjab Kings</c:v>
                </c:pt>
                <c:pt idx="7">
                  <c:v>Rajasthan Royals</c:v>
                </c:pt>
                <c:pt idx="8">
                  <c:v>Royal Challengers Bangalore</c:v>
                </c:pt>
                <c:pt idx="9">
                  <c:v>Sunrisers Hyderabad</c:v>
                </c:pt>
                <c:pt idx="10">
                  <c:v>Kings XI Punjab</c:v>
                </c:pt>
                <c:pt idx="11">
                  <c:v>Delhi Daredevils</c:v>
                </c:pt>
                <c:pt idx="12">
                  <c:v>Gujarat Lions</c:v>
                </c:pt>
                <c:pt idx="13">
                  <c:v>Rising Pune Supergiant</c:v>
                </c:pt>
                <c:pt idx="14">
                  <c:v>Pune Warriors India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2-E001-47CA-8B8C-064F824B9D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8202768"/>
        <c:axId val="1171956144"/>
      </c:barChart>
      <c:catAx>
        <c:axId val="10582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56144"/>
        <c:crosses val="autoZero"/>
        <c:auto val="1"/>
        <c:lblAlgn val="ctr"/>
        <c:lblOffset val="100"/>
        <c:noMultiLvlLbl val="0"/>
      </c:catAx>
      <c:valAx>
        <c:axId val="117195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20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Indian</c:v>
                </c:pt>
                <c:pt idx="1">
                  <c:v>Overseas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137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4-436B-91E0-558638415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Indian</c:v>
                </c:pt>
                <c:pt idx="1">
                  <c:v>Overseas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934-436B-91E0-5586384158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Indian</c:v>
                </c:pt>
                <c:pt idx="1">
                  <c:v>Overseas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934-436B-91E0-558638415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2079264"/>
        <c:axId val="1171966960"/>
      </c:barChart>
      <c:catAx>
        <c:axId val="97207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966960"/>
        <c:crosses val="autoZero"/>
        <c:auto val="1"/>
        <c:lblAlgn val="ctr"/>
        <c:lblOffset val="100"/>
        <c:noMultiLvlLbl val="0"/>
      </c:catAx>
      <c:valAx>
        <c:axId val="117196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207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2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6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5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2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70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21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1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8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4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2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0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2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5D99-F419-429D-B237-4DF14B5B01A5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4234-FFAF-45CF-AFA6-591B60594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6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1CC168-4AA7-47A3-8913-3D81E0CB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739" y="5514536"/>
            <a:ext cx="6151340" cy="939018"/>
          </a:xfrm>
        </p:spPr>
        <p:txBody>
          <a:bodyPr/>
          <a:lstStyle/>
          <a:p>
            <a:r>
              <a:rPr lang="en-IN" dirty="0"/>
              <a:t>Project Done by – Rounak Pyne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74CF8-9110-4688-A4E7-3559BEE7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16" y="404446"/>
            <a:ext cx="9685167" cy="48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120-B098-468D-ABFF-C51D645A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Teams which have paid highest money for their players over the years.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F40698-86A5-4F58-95BE-3B575CB1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60879"/>
              </p:ext>
            </p:extLst>
          </p:nvPr>
        </p:nvGraphicFramePr>
        <p:xfrm>
          <a:off x="914400" y="1581150"/>
          <a:ext cx="10353675" cy="463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2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120-B098-468D-ABFF-C51D645A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Teams which have paid highest money for their players over the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0E17-A116-44D9-8BFA-AF4905D7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4270728"/>
          </a:xfrm>
        </p:spPr>
        <p:txBody>
          <a:bodyPr>
            <a:normAutofit/>
          </a:bodyPr>
          <a:lstStyle/>
          <a:p>
            <a:r>
              <a:rPr lang="en-IN" dirty="0"/>
              <a:t>From the above chart we get to know the top 3 teams who have paid the highest money for their players:</a:t>
            </a:r>
          </a:p>
          <a:p>
            <a:r>
              <a:rPr lang="en-IN" dirty="0"/>
              <a:t>Rajasthan royals have paid the highest amount for </a:t>
            </a:r>
            <a:r>
              <a:rPr lang="en-IN" dirty="0">
                <a:effectLst/>
              </a:rPr>
              <a:t>Christopher Morris</a:t>
            </a:r>
            <a:r>
              <a:rPr lang="en-IN" dirty="0"/>
              <a:t>  who is an</a:t>
            </a:r>
          </a:p>
          <a:p>
            <a:pPr marL="0" indent="0">
              <a:buNone/>
            </a:pPr>
            <a:r>
              <a:rPr lang="en-IN" dirty="0"/>
              <a:t>   all-rounder for </a:t>
            </a:r>
            <a:r>
              <a:rPr lang="en-IN" dirty="0">
                <a:effectLst/>
              </a:rPr>
              <a:t>162500000</a:t>
            </a:r>
            <a:r>
              <a:rPr lang="en-IN" dirty="0"/>
              <a:t> in 2021.</a:t>
            </a:r>
          </a:p>
          <a:p>
            <a:r>
              <a:rPr lang="en-IN" dirty="0"/>
              <a:t>Delhi daredevils have paid the highest amount for </a:t>
            </a:r>
            <a:r>
              <a:rPr lang="en-IN" dirty="0">
                <a:effectLst/>
              </a:rPr>
              <a:t>Yuvraj Singh</a:t>
            </a:r>
            <a:r>
              <a:rPr lang="en-IN" dirty="0"/>
              <a:t> who is a </a:t>
            </a:r>
            <a:r>
              <a:rPr lang="en-IN" dirty="0">
                <a:effectLst/>
              </a:rPr>
              <a:t>Batsman</a:t>
            </a:r>
            <a:r>
              <a:rPr lang="en-IN" dirty="0"/>
              <a:t> for </a:t>
            </a:r>
            <a:r>
              <a:rPr lang="en-IN" dirty="0">
                <a:effectLst/>
              </a:rPr>
              <a:t>160000000</a:t>
            </a:r>
            <a:r>
              <a:rPr lang="en-IN" dirty="0"/>
              <a:t> in </a:t>
            </a:r>
            <a:r>
              <a:rPr lang="en-IN" dirty="0">
                <a:effectLst/>
              </a:rPr>
              <a:t>2015.</a:t>
            </a:r>
            <a:endParaRPr lang="en-IN" dirty="0"/>
          </a:p>
          <a:p>
            <a:r>
              <a:rPr lang="en-IN" dirty="0">
                <a:effectLst/>
              </a:rPr>
              <a:t>Kolkata Knight Riders</a:t>
            </a:r>
            <a:r>
              <a:rPr lang="en-IN" dirty="0"/>
              <a:t> have paid the highest amount for </a:t>
            </a:r>
            <a:r>
              <a:rPr lang="en-IN" dirty="0">
                <a:effectLst/>
              </a:rPr>
              <a:t>Pat Cummins</a:t>
            </a:r>
            <a:r>
              <a:rPr lang="en-IN" dirty="0"/>
              <a:t>  who is an</a:t>
            </a:r>
          </a:p>
          <a:p>
            <a:pPr marL="0" indent="0">
              <a:buNone/>
            </a:pPr>
            <a:r>
              <a:rPr lang="en-IN" dirty="0"/>
              <a:t>   all-rounder for </a:t>
            </a:r>
            <a:r>
              <a:rPr lang="en-IN" dirty="0">
                <a:effectLst/>
              </a:rPr>
              <a:t>155000000</a:t>
            </a:r>
            <a:r>
              <a:rPr lang="en-IN" dirty="0"/>
              <a:t> in </a:t>
            </a:r>
            <a:r>
              <a:rPr lang="en-IN" dirty="0">
                <a:effectLst/>
              </a:rPr>
              <a:t>2020.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26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120-B098-468D-ABFF-C51D645A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Which team has spent the most amount from 2013-2022.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8E1EB49-FB35-4F84-9D9E-DC0ED55D0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711611"/>
              </p:ext>
            </p:extLst>
          </p:nvPr>
        </p:nvGraphicFramePr>
        <p:xfrm>
          <a:off x="168812" y="1012873"/>
          <a:ext cx="11788726" cy="562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68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120-B098-468D-ABFF-C51D645A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Which team has spent the most amount from 2013-2022.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F9BF-24C1-4ECA-8D47-4243D4F9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chart we get to know that:</a:t>
            </a:r>
          </a:p>
          <a:p>
            <a:r>
              <a:rPr lang="en-IN" dirty="0">
                <a:effectLst/>
              </a:rPr>
              <a:t>Royal Challengers Bangalore</a:t>
            </a:r>
            <a:r>
              <a:rPr lang="en-IN" dirty="0"/>
              <a:t>  have spent </a:t>
            </a:r>
            <a:r>
              <a:rPr lang="en-IN" dirty="0">
                <a:effectLst/>
              </a:rPr>
              <a:t>2709625000</a:t>
            </a:r>
            <a:r>
              <a:rPr lang="en-IN" dirty="0"/>
              <a:t> on their players from 2013-22.</a:t>
            </a:r>
          </a:p>
          <a:p>
            <a:r>
              <a:rPr lang="en-IN" dirty="0">
                <a:effectLst/>
              </a:rPr>
              <a:t>Sunrisers Hyderabad</a:t>
            </a:r>
            <a:r>
              <a:rPr lang="en-IN" dirty="0"/>
              <a:t> have spent </a:t>
            </a:r>
            <a:r>
              <a:rPr lang="en-IN" dirty="0">
                <a:effectLst/>
              </a:rPr>
              <a:t>2311000000</a:t>
            </a:r>
            <a:r>
              <a:rPr lang="en-IN" dirty="0"/>
              <a:t> on their players from 2013-22.</a:t>
            </a:r>
          </a:p>
          <a:p>
            <a:r>
              <a:rPr lang="en-IN" dirty="0">
                <a:effectLst/>
              </a:rPr>
              <a:t>Kolkata Knight Riders</a:t>
            </a:r>
            <a:r>
              <a:rPr lang="en-IN" dirty="0"/>
              <a:t> have spent </a:t>
            </a:r>
            <a:r>
              <a:rPr lang="en-IN" dirty="0">
                <a:effectLst/>
              </a:rPr>
              <a:t>2165125000</a:t>
            </a:r>
            <a:r>
              <a:rPr lang="en-IN" dirty="0"/>
              <a:t> on their players from 2013-22.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These are the top 3 teams who have paid the highest amount for their team players.</a:t>
            </a:r>
          </a:p>
        </p:txBody>
      </p:sp>
    </p:spTree>
    <p:extLst>
      <p:ext uri="{BB962C8B-B14F-4D97-AF65-F5344CB8AC3E}">
        <p14:creationId xmlns:p14="http://schemas.microsoft.com/office/powerpoint/2010/main" val="190691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7CA9-92E0-4DB5-A8A5-E18026FF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overseas and Indian players have played from in 2022.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3A8C50-7726-45B0-9F32-51D5CA642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693566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72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300-D1FE-45D5-B897-057C4AF6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3A3E-1454-40C2-ABCF-CF71D899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set has all the details of IPL auction from 2013-22.</a:t>
            </a:r>
          </a:p>
          <a:p>
            <a:r>
              <a:rPr lang="en-IN" dirty="0"/>
              <a:t>Finding out the top players , teams and their sold price has given us the clear picture of what IPL brings for the players, teams and sponsors in terms of business.</a:t>
            </a:r>
          </a:p>
          <a:p>
            <a:r>
              <a:rPr lang="en-IN" dirty="0"/>
              <a:t>We can say IPL has mix of overseas and Indian players which brings the global cricket community to a better tomorrow in terms of learnings and game mindset.</a:t>
            </a:r>
          </a:p>
        </p:txBody>
      </p:sp>
    </p:spTree>
    <p:extLst>
      <p:ext uri="{BB962C8B-B14F-4D97-AF65-F5344CB8AC3E}">
        <p14:creationId xmlns:p14="http://schemas.microsoft.com/office/powerpoint/2010/main" val="6004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2823-CF30-45AB-BD3F-B613C8AB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96197"/>
            <a:ext cx="10353761" cy="13263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25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143-98BE-49F7-A3D5-B3973D01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853439"/>
          </a:xfrm>
        </p:spPr>
        <p:txBody>
          <a:bodyPr>
            <a:normAutofit/>
          </a:bodyPr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D138-C569-4A14-99E7-8ACB41C5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853439"/>
            <a:ext cx="10353762" cy="5688038"/>
          </a:xfrm>
        </p:spPr>
        <p:txBody>
          <a:bodyPr/>
          <a:lstStyle/>
          <a:p>
            <a:r>
              <a:rPr lang="en-IN" dirty="0"/>
              <a:t>Case Study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Analysis of the IPL Auction:</a:t>
            </a:r>
          </a:p>
          <a:p>
            <a:r>
              <a:rPr lang="en-IN" dirty="0"/>
              <a:t>List of all the teams.</a:t>
            </a:r>
          </a:p>
          <a:p>
            <a:r>
              <a:rPr lang="en-IN" dirty="0"/>
              <a:t>List of teams and how many overseas players are there in 2022.</a:t>
            </a:r>
          </a:p>
          <a:p>
            <a:r>
              <a:rPr lang="en-IN" dirty="0"/>
              <a:t>List of  top 10 players based on the price they were sold over the years.</a:t>
            </a:r>
          </a:p>
          <a:p>
            <a:r>
              <a:rPr lang="en-IN" dirty="0"/>
              <a:t>Teams which have paid highest money for their players over the years.</a:t>
            </a:r>
          </a:p>
          <a:p>
            <a:r>
              <a:rPr lang="en-US" dirty="0"/>
              <a:t>Which team has spent the most amount from 2013-2022.</a:t>
            </a:r>
          </a:p>
          <a:p>
            <a:r>
              <a:rPr lang="en-US" dirty="0"/>
              <a:t>How many overseas and Indian players have played from 2013 -2022.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68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CC30-6DA0-4ECF-BA5E-DAFB6DE6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783102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F4BB-257D-4F00-B20F-7B4401AA2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914378"/>
            <a:ext cx="10353762" cy="3695136"/>
          </a:xfrm>
        </p:spPr>
        <p:txBody>
          <a:bodyPr/>
          <a:lstStyle/>
          <a:p>
            <a:r>
              <a:rPr lang="en-IN" dirty="0"/>
              <a:t>Analyse the IPL data and find useful information based on the given parameters using SQL query.</a:t>
            </a:r>
          </a:p>
          <a:p>
            <a:r>
              <a:rPr lang="en-IN" dirty="0"/>
              <a:t>Publish the final analysis based on data we found.</a:t>
            </a:r>
          </a:p>
        </p:txBody>
      </p:sp>
    </p:spTree>
    <p:extLst>
      <p:ext uri="{BB962C8B-B14F-4D97-AF65-F5344CB8AC3E}">
        <p14:creationId xmlns:p14="http://schemas.microsoft.com/office/powerpoint/2010/main" val="164823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E417-519F-4F61-AA6B-F696FD42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825305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2D0E-5545-4307-942A-DD7EB22AA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825305"/>
            <a:ext cx="10353762" cy="4998720"/>
          </a:xfrm>
        </p:spPr>
        <p:txBody>
          <a:bodyPr/>
          <a:lstStyle/>
          <a:p>
            <a:r>
              <a:rPr lang="en-US" dirty="0"/>
              <a:t>We analyze the data by producing charts of </a:t>
            </a:r>
          </a:p>
          <a:p>
            <a:pPr marL="0" indent="0">
              <a:buNone/>
            </a:pPr>
            <a:r>
              <a:rPr lang="en-US" dirty="0"/>
              <a:t>    important factors in the datasets.</a:t>
            </a:r>
          </a:p>
          <a:p>
            <a:endParaRPr lang="en-US" dirty="0"/>
          </a:p>
          <a:p>
            <a:r>
              <a:rPr lang="en-US" dirty="0"/>
              <a:t>Highest paid players in which team and </a:t>
            </a:r>
          </a:p>
          <a:p>
            <a:pPr marL="0" indent="0">
              <a:buNone/>
            </a:pPr>
            <a:r>
              <a:rPr lang="en-US" dirty="0"/>
              <a:t>   overseas player is something to look for 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82860-A0EB-4807-BFAC-EAAC1312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63" y="1525173"/>
            <a:ext cx="4690572" cy="4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5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B785-B7A5-4FAA-9F87-D3DC3DAE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719797"/>
          </a:xfrm>
        </p:spPr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98B0-B7AE-4EB8-9058-B9DA722C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719796"/>
            <a:ext cx="10353762" cy="5934221"/>
          </a:xfrm>
        </p:spPr>
        <p:txBody>
          <a:bodyPr/>
          <a:lstStyle/>
          <a:p>
            <a:r>
              <a:rPr lang="en-IN" dirty="0"/>
              <a:t>This is IPL Auction Case Study where this data comprises of IPL teams , players, price they where sold for from 2013-2022. </a:t>
            </a:r>
          </a:p>
          <a:p>
            <a:r>
              <a:rPr lang="en-IN" dirty="0"/>
              <a:t>There are 7 columns :</a:t>
            </a:r>
          </a:p>
          <a:p>
            <a:r>
              <a:rPr lang="en-IN" dirty="0"/>
              <a:t>Player Name – Here we have name of players for all the teams over the years.</a:t>
            </a:r>
          </a:p>
          <a:p>
            <a:r>
              <a:rPr lang="en-IN" dirty="0"/>
              <a:t>Nationality – Here we have list where it specifies if the players is  and overseas and Indian player.</a:t>
            </a:r>
          </a:p>
          <a:p>
            <a:r>
              <a:rPr lang="en-IN" dirty="0"/>
              <a:t>Type – Here we specify if the players is a batsman, bowler, wicket-keeper or an All-rounder.</a:t>
            </a:r>
          </a:p>
          <a:p>
            <a:r>
              <a:rPr lang="en-IN" dirty="0"/>
              <a:t>Teams – Here we all the list of teams over the years .</a:t>
            </a:r>
          </a:p>
          <a:p>
            <a:r>
              <a:rPr lang="en-IN" dirty="0"/>
              <a:t>Year – We have a range of year from 2013-2022.</a:t>
            </a:r>
          </a:p>
          <a:p>
            <a:r>
              <a:rPr lang="en-IN" dirty="0"/>
              <a:t>Sponsored By – List of sponsors from 2013-2022.</a:t>
            </a:r>
          </a:p>
          <a:p>
            <a:r>
              <a:rPr lang="en-IN" dirty="0"/>
              <a:t>Sold price – For what price each player was sold.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0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07BC-5375-42EA-AF2F-9D39BB64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909711"/>
          </a:xfrm>
        </p:spPr>
        <p:txBody>
          <a:bodyPr/>
          <a:lstStyle/>
          <a:p>
            <a:r>
              <a:rPr lang="en-IN" dirty="0"/>
              <a:t>Analysis of the IPL Auction: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19CE-9F91-4397-ADEC-91BFCF89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909711"/>
            <a:ext cx="10353762" cy="5448886"/>
          </a:xfrm>
        </p:spPr>
        <p:txBody>
          <a:bodyPr/>
          <a:lstStyle/>
          <a:p>
            <a:r>
              <a:rPr lang="en-IN" dirty="0"/>
              <a:t>List of teams and how many overseas players are there.</a:t>
            </a:r>
          </a:p>
          <a:p>
            <a:endParaRPr lang="en-IN" dirty="0"/>
          </a:p>
          <a:p>
            <a:r>
              <a:rPr lang="en-IN" dirty="0"/>
              <a:t>List of  top 10 players based on the price they were sold over the years.</a:t>
            </a:r>
          </a:p>
          <a:p>
            <a:endParaRPr lang="en-IN" dirty="0"/>
          </a:p>
          <a:p>
            <a:r>
              <a:rPr lang="en-IN" dirty="0"/>
              <a:t>Teams which have paid highest money for their players over the years.</a:t>
            </a:r>
          </a:p>
          <a:p>
            <a:endParaRPr lang="en-IN" dirty="0"/>
          </a:p>
          <a:p>
            <a:r>
              <a:rPr lang="en-US" dirty="0"/>
              <a:t>Which team has spent the most amount from 2013-2022.</a:t>
            </a:r>
          </a:p>
          <a:p>
            <a:endParaRPr lang="en-US" dirty="0"/>
          </a:p>
          <a:p>
            <a:r>
              <a:rPr lang="en-US" dirty="0"/>
              <a:t>How many overseas and Indian players have played from in 2022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7AE65-954F-46AC-9AEC-3032CA9A5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09462"/>
              </p:ext>
            </p:extLst>
          </p:nvPr>
        </p:nvGraphicFramePr>
        <p:xfrm>
          <a:off x="1384886" y="1448582"/>
          <a:ext cx="828899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2998">
                  <a:extLst>
                    <a:ext uri="{9D8B030D-6E8A-4147-A177-3AD203B41FA5}">
                      <a16:colId xmlns:a16="http://schemas.microsoft.com/office/drawing/2014/main" val="574980374"/>
                    </a:ext>
                  </a:extLst>
                </a:gridCol>
                <a:gridCol w="2762998">
                  <a:extLst>
                    <a:ext uri="{9D8B030D-6E8A-4147-A177-3AD203B41FA5}">
                      <a16:colId xmlns:a16="http://schemas.microsoft.com/office/drawing/2014/main" val="295094775"/>
                    </a:ext>
                  </a:extLst>
                </a:gridCol>
                <a:gridCol w="2762998">
                  <a:extLst>
                    <a:ext uri="{9D8B030D-6E8A-4147-A177-3AD203B41FA5}">
                      <a16:colId xmlns:a16="http://schemas.microsoft.com/office/drawing/2014/main" val="57447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580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F59C0-DE45-4634-81EC-B5408844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57120"/>
              </p:ext>
            </p:extLst>
          </p:nvPr>
        </p:nvGraphicFramePr>
        <p:xfrm>
          <a:off x="1384885" y="2543713"/>
          <a:ext cx="828899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2999">
                  <a:extLst>
                    <a:ext uri="{9D8B030D-6E8A-4147-A177-3AD203B41FA5}">
                      <a16:colId xmlns:a16="http://schemas.microsoft.com/office/drawing/2014/main" val="1522537758"/>
                    </a:ext>
                  </a:extLst>
                </a:gridCol>
                <a:gridCol w="2762999">
                  <a:extLst>
                    <a:ext uri="{9D8B030D-6E8A-4147-A177-3AD203B41FA5}">
                      <a16:colId xmlns:a16="http://schemas.microsoft.com/office/drawing/2014/main" val="2788881203"/>
                    </a:ext>
                  </a:extLst>
                </a:gridCol>
                <a:gridCol w="2762999">
                  <a:extLst>
                    <a:ext uri="{9D8B030D-6E8A-4147-A177-3AD203B41FA5}">
                      <a16:colId xmlns:a16="http://schemas.microsoft.com/office/drawing/2014/main" val="152568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72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5276E5-27F3-4147-94F9-404C89F6B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26296"/>
              </p:ext>
            </p:extLst>
          </p:nvPr>
        </p:nvGraphicFramePr>
        <p:xfrm>
          <a:off x="1384885" y="3442580"/>
          <a:ext cx="82889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4498">
                  <a:extLst>
                    <a:ext uri="{9D8B030D-6E8A-4147-A177-3AD203B41FA5}">
                      <a16:colId xmlns:a16="http://schemas.microsoft.com/office/drawing/2014/main" val="1522537758"/>
                    </a:ext>
                  </a:extLst>
                </a:gridCol>
                <a:gridCol w="4144498">
                  <a:extLst>
                    <a:ext uri="{9D8B030D-6E8A-4147-A177-3AD203B41FA5}">
                      <a16:colId xmlns:a16="http://schemas.microsoft.com/office/drawing/2014/main" val="278888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72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9A2267-0328-4BB5-A5E0-D937440A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09851"/>
              </p:ext>
            </p:extLst>
          </p:nvPr>
        </p:nvGraphicFramePr>
        <p:xfrm>
          <a:off x="1384885" y="4352291"/>
          <a:ext cx="82889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4498">
                  <a:extLst>
                    <a:ext uri="{9D8B030D-6E8A-4147-A177-3AD203B41FA5}">
                      <a16:colId xmlns:a16="http://schemas.microsoft.com/office/drawing/2014/main" val="1522537758"/>
                    </a:ext>
                  </a:extLst>
                </a:gridCol>
                <a:gridCol w="4144498">
                  <a:extLst>
                    <a:ext uri="{9D8B030D-6E8A-4147-A177-3AD203B41FA5}">
                      <a16:colId xmlns:a16="http://schemas.microsoft.com/office/drawing/2014/main" val="278888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Money spent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72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92904D-7ED0-48AD-89F9-C463E379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36324"/>
              </p:ext>
            </p:extLst>
          </p:nvPr>
        </p:nvGraphicFramePr>
        <p:xfrm>
          <a:off x="1384884" y="5409418"/>
          <a:ext cx="82889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4498">
                  <a:extLst>
                    <a:ext uri="{9D8B030D-6E8A-4147-A177-3AD203B41FA5}">
                      <a16:colId xmlns:a16="http://schemas.microsoft.com/office/drawing/2014/main" val="1522537758"/>
                    </a:ext>
                  </a:extLst>
                </a:gridCol>
                <a:gridCol w="4144498">
                  <a:extLst>
                    <a:ext uri="{9D8B030D-6E8A-4147-A177-3AD203B41FA5}">
                      <a16:colId xmlns:a16="http://schemas.microsoft.com/office/drawing/2014/main" val="278888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4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29A-FA7A-42D5-BB74-7AA4A072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7" y="761998"/>
            <a:ext cx="10353761" cy="1326321"/>
          </a:xfrm>
        </p:spPr>
        <p:txBody>
          <a:bodyPr/>
          <a:lstStyle/>
          <a:p>
            <a:r>
              <a:rPr lang="en-IN" dirty="0"/>
              <a:t>List of all the teams.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7127-E554-47B3-8644-2E257152C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904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Chennai Super Kings 	</a:t>
            </a:r>
          </a:p>
          <a:p>
            <a:pPr marL="0" indent="0">
              <a:buNone/>
            </a:pPr>
            <a:r>
              <a:rPr lang="en-IN" dirty="0"/>
              <a:t>Delhi Capitals</a:t>
            </a:r>
          </a:p>
          <a:p>
            <a:pPr marL="0" indent="0">
              <a:buNone/>
            </a:pPr>
            <a:r>
              <a:rPr lang="en-IN" dirty="0"/>
              <a:t>Gujarat Titans</a:t>
            </a:r>
          </a:p>
          <a:p>
            <a:pPr marL="0" indent="0">
              <a:buNone/>
            </a:pPr>
            <a:r>
              <a:rPr lang="en-IN" dirty="0"/>
              <a:t>Kolkata Knight Riders</a:t>
            </a:r>
          </a:p>
          <a:p>
            <a:pPr marL="0" indent="0">
              <a:buNone/>
            </a:pPr>
            <a:r>
              <a:rPr lang="en-IN" dirty="0"/>
              <a:t>Lucknow Super Giants</a:t>
            </a:r>
          </a:p>
          <a:p>
            <a:pPr marL="0" indent="0">
              <a:buNone/>
            </a:pPr>
            <a:r>
              <a:rPr lang="en-IN" dirty="0"/>
              <a:t>Mumbai Indians</a:t>
            </a:r>
          </a:p>
          <a:p>
            <a:pPr marL="0" indent="0">
              <a:buNone/>
            </a:pPr>
            <a:r>
              <a:rPr lang="en-IN" dirty="0"/>
              <a:t>Punjab Kings</a:t>
            </a:r>
          </a:p>
          <a:p>
            <a:pPr marL="0" indent="0">
              <a:buNone/>
            </a:pPr>
            <a:r>
              <a:rPr lang="en-IN" dirty="0"/>
              <a:t>Pune Warriors India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0A9B-9D72-482E-BC06-9BC92288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904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Rajasthan Royals</a:t>
            </a:r>
          </a:p>
          <a:p>
            <a:pPr marL="0" indent="0">
              <a:buNone/>
            </a:pPr>
            <a:r>
              <a:rPr lang="en-IN" dirty="0"/>
              <a:t>Royal Challengers Bangalore</a:t>
            </a:r>
          </a:p>
          <a:p>
            <a:pPr marL="0" indent="0">
              <a:buNone/>
            </a:pPr>
            <a:r>
              <a:rPr lang="en-IN" dirty="0"/>
              <a:t>Sunrisers Hyderabad</a:t>
            </a:r>
          </a:p>
          <a:p>
            <a:pPr marL="0" indent="0">
              <a:buNone/>
            </a:pPr>
            <a:r>
              <a:rPr lang="en-IN" dirty="0"/>
              <a:t>Kings XI Punjab</a:t>
            </a:r>
          </a:p>
          <a:p>
            <a:pPr marL="0" indent="0">
              <a:buNone/>
            </a:pPr>
            <a:r>
              <a:rPr lang="en-IN" dirty="0"/>
              <a:t>Delhi Daredevils</a:t>
            </a:r>
          </a:p>
          <a:p>
            <a:pPr marL="0" indent="0">
              <a:buNone/>
            </a:pPr>
            <a:r>
              <a:rPr lang="en-IN" dirty="0"/>
              <a:t>Gujarat Lions</a:t>
            </a:r>
          </a:p>
          <a:p>
            <a:pPr marL="0" indent="0">
              <a:buNone/>
            </a:pPr>
            <a:r>
              <a:rPr lang="en-IN" dirty="0"/>
              <a:t>Rising Pune Supergiant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93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7E65C2-EC43-4D34-AF01-5BBF31A8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71" y="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List of  top 10 players based on the price they were sold over the years.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7A848C0-A88E-48E0-8902-3024E6CAF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156936"/>
              </p:ext>
            </p:extLst>
          </p:nvPr>
        </p:nvGraphicFramePr>
        <p:xfrm>
          <a:off x="61597" y="1195752"/>
          <a:ext cx="12068806" cy="550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557">
                  <a:extLst>
                    <a:ext uri="{9D8B030D-6E8A-4147-A177-3AD203B41FA5}">
                      <a16:colId xmlns:a16="http://schemas.microsoft.com/office/drawing/2014/main" val="4067088920"/>
                    </a:ext>
                  </a:extLst>
                </a:gridCol>
                <a:gridCol w="999503">
                  <a:extLst>
                    <a:ext uri="{9D8B030D-6E8A-4147-A177-3AD203B41FA5}">
                      <a16:colId xmlns:a16="http://schemas.microsoft.com/office/drawing/2014/main" val="1431975949"/>
                    </a:ext>
                  </a:extLst>
                </a:gridCol>
                <a:gridCol w="1703387">
                  <a:extLst>
                    <a:ext uri="{9D8B030D-6E8A-4147-A177-3AD203B41FA5}">
                      <a16:colId xmlns:a16="http://schemas.microsoft.com/office/drawing/2014/main" val="3978055178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853833015"/>
                    </a:ext>
                  </a:extLst>
                </a:gridCol>
                <a:gridCol w="1118141">
                  <a:extLst>
                    <a:ext uri="{9D8B030D-6E8A-4147-A177-3AD203B41FA5}">
                      <a16:colId xmlns:a16="http://schemas.microsoft.com/office/drawing/2014/main" val="473517417"/>
                    </a:ext>
                  </a:extLst>
                </a:gridCol>
                <a:gridCol w="1118141">
                  <a:extLst>
                    <a:ext uri="{9D8B030D-6E8A-4147-A177-3AD203B41FA5}">
                      <a16:colId xmlns:a16="http://schemas.microsoft.com/office/drawing/2014/main" val="4116126441"/>
                    </a:ext>
                  </a:extLst>
                </a:gridCol>
                <a:gridCol w="1118141">
                  <a:extLst>
                    <a:ext uri="{9D8B030D-6E8A-4147-A177-3AD203B41FA5}">
                      <a16:colId xmlns:a16="http://schemas.microsoft.com/office/drawing/2014/main" val="517772561"/>
                    </a:ext>
                  </a:extLst>
                </a:gridCol>
                <a:gridCol w="1118141">
                  <a:extLst>
                    <a:ext uri="{9D8B030D-6E8A-4147-A177-3AD203B41FA5}">
                      <a16:colId xmlns:a16="http://schemas.microsoft.com/office/drawing/2014/main" val="332699496"/>
                    </a:ext>
                  </a:extLst>
                </a:gridCol>
                <a:gridCol w="1118141">
                  <a:extLst>
                    <a:ext uri="{9D8B030D-6E8A-4147-A177-3AD203B41FA5}">
                      <a16:colId xmlns:a16="http://schemas.microsoft.com/office/drawing/2014/main" val="3684153378"/>
                    </a:ext>
                  </a:extLst>
                </a:gridCol>
                <a:gridCol w="1118141">
                  <a:extLst>
                    <a:ext uri="{9D8B030D-6E8A-4147-A177-3AD203B41FA5}">
                      <a16:colId xmlns:a16="http://schemas.microsoft.com/office/drawing/2014/main" val="793508639"/>
                    </a:ext>
                  </a:extLst>
                </a:gridCol>
              </a:tblGrid>
              <a:tr h="415932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74669"/>
                  </a:ext>
                </a:extLst>
              </a:tr>
              <a:tr h="4217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210643"/>
                  </a:ext>
                </a:extLst>
              </a:tr>
              <a:tr h="6074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Ishan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Kishan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Christopher Morris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Pat Cummins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Varun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Chakaravarthy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Benjamin Stokes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027217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Deepak Chahar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Kyle Jamieson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Marcus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Stoinis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Jaydev Unadkat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Jaydev Unadkat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299360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Lockie Ferguson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Glenn Maxwell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Eoin Morgan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Colin Ingram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KL Rahul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110000000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613685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Nicholas Pooran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Jhye Richardson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 Curran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Mohit Sharma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Manish Pandey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110000000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177802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Harshal Patel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Krishnappa Gowtham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Piyush Chawla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Axar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Rajesh Patel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Chris Lynn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81129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Wanindu Hasaranga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Riley Meredith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Shimron Hetmyer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Carlos Brathwaite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Mitchell Starc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607682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Shardul Thakur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Moeen Ali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Nathan Coulter-Nile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Shivam Dube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Glenn Maxwell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354513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Liam Livingstone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Shahrukh 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Sheldon Cottrell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Mohammad Shami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Rashid Khan Arman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508466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Shreyas Iyer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Nathan Coulter-Nile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Christopher Morris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 Curran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Krunal Pandya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955314"/>
                  </a:ext>
                </a:extLst>
              </a:tr>
              <a:tr h="4505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Avesh 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Tom Curran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Glenn Maxwell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107500000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Prabhsimran Singh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Sanju Samson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693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72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7E65C2-EC43-4D34-AF01-5BBF31A8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71" y="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List of  top 10 players based on the price they were sold over the years.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7A848C0-A88E-48E0-8902-3024E6CAF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75787"/>
              </p:ext>
            </p:extLst>
          </p:nvPr>
        </p:nvGraphicFramePr>
        <p:xfrm>
          <a:off x="61597" y="1195750"/>
          <a:ext cx="12022553" cy="55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88">
                  <a:extLst>
                    <a:ext uri="{9D8B030D-6E8A-4147-A177-3AD203B41FA5}">
                      <a16:colId xmlns:a16="http://schemas.microsoft.com/office/drawing/2014/main" val="4067088920"/>
                    </a:ext>
                  </a:extLst>
                </a:gridCol>
                <a:gridCol w="1043111">
                  <a:extLst>
                    <a:ext uri="{9D8B030D-6E8A-4147-A177-3AD203B41FA5}">
                      <a16:colId xmlns:a16="http://schemas.microsoft.com/office/drawing/2014/main" val="1431975949"/>
                    </a:ext>
                  </a:extLst>
                </a:gridCol>
                <a:gridCol w="1777705">
                  <a:extLst>
                    <a:ext uri="{9D8B030D-6E8A-4147-A177-3AD203B41FA5}">
                      <a16:colId xmlns:a16="http://schemas.microsoft.com/office/drawing/2014/main" val="3978055178"/>
                    </a:ext>
                  </a:extLst>
                </a:gridCol>
                <a:gridCol w="965893">
                  <a:extLst>
                    <a:ext uri="{9D8B030D-6E8A-4147-A177-3AD203B41FA5}">
                      <a16:colId xmlns:a16="http://schemas.microsoft.com/office/drawing/2014/main" val="853833015"/>
                    </a:ext>
                  </a:extLst>
                </a:gridCol>
                <a:gridCol w="1166926">
                  <a:extLst>
                    <a:ext uri="{9D8B030D-6E8A-4147-A177-3AD203B41FA5}">
                      <a16:colId xmlns:a16="http://schemas.microsoft.com/office/drawing/2014/main" val="473517417"/>
                    </a:ext>
                  </a:extLst>
                </a:gridCol>
                <a:gridCol w="1166926">
                  <a:extLst>
                    <a:ext uri="{9D8B030D-6E8A-4147-A177-3AD203B41FA5}">
                      <a16:colId xmlns:a16="http://schemas.microsoft.com/office/drawing/2014/main" val="4116126441"/>
                    </a:ext>
                  </a:extLst>
                </a:gridCol>
                <a:gridCol w="1166926">
                  <a:extLst>
                    <a:ext uri="{9D8B030D-6E8A-4147-A177-3AD203B41FA5}">
                      <a16:colId xmlns:a16="http://schemas.microsoft.com/office/drawing/2014/main" val="517772561"/>
                    </a:ext>
                  </a:extLst>
                </a:gridCol>
                <a:gridCol w="1166926">
                  <a:extLst>
                    <a:ext uri="{9D8B030D-6E8A-4147-A177-3AD203B41FA5}">
                      <a16:colId xmlns:a16="http://schemas.microsoft.com/office/drawing/2014/main" val="332699496"/>
                    </a:ext>
                  </a:extLst>
                </a:gridCol>
                <a:gridCol w="1166926">
                  <a:extLst>
                    <a:ext uri="{9D8B030D-6E8A-4147-A177-3AD203B41FA5}">
                      <a16:colId xmlns:a16="http://schemas.microsoft.com/office/drawing/2014/main" val="3684153378"/>
                    </a:ext>
                  </a:extLst>
                </a:gridCol>
                <a:gridCol w="1166926">
                  <a:extLst>
                    <a:ext uri="{9D8B030D-6E8A-4147-A177-3AD203B41FA5}">
                      <a16:colId xmlns:a16="http://schemas.microsoft.com/office/drawing/2014/main" val="793508639"/>
                    </a:ext>
                  </a:extLst>
                </a:gridCol>
              </a:tblGrid>
              <a:tr h="41812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74669"/>
                  </a:ext>
                </a:extLst>
              </a:tr>
              <a:tr h="423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player_name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sold_price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876782"/>
                  </a:ext>
                </a:extLst>
              </a:tr>
              <a:tr h="423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Benjamin Stokes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Sanju Samson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 Mishra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Kevin Pietersen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Ajantha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Mendis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54375000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210643"/>
                  </a:ext>
                </a:extLst>
              </a:tr>
              <a:tr h="6107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 Natarajan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Carlos Brathwaite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Zaheer Khan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Michael Hussey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Kane Richardson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52500000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027217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Karn Sharma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M. Ashwin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Angelo Mathews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Robin Uthappa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Abhishek Nayar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50625000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7299360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Nathan Coulter-Nile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Mitchell Marsh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Dinesh Karthik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Murali Vijay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Thisara Perera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50625000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613685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Rashid Khan Arman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Ashish Nehra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Yuvraj Singh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David Warner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Christopher Morris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46875000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4177802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Chris Woakes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Mohit Sharma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Trent Boult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Jacques Kallis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Glenn Maxwell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781129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Patrick Cummins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Shane Watson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David Wiese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Glenn Maxwell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Manpreet Gony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37500000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607682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Trent Boult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Pawan Negi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Darren Sammy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Mitchell Johnson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Jaydev Unadkat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39375000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354513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Kagiso Rabada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Christopher Morris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Murali Vijay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Dinesh Karthik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Dirk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Nannes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45000000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508466"/>
                  </a:ext>
                </a:extLst>
              </a:tr>
              <a:tr h="4529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Tymal Mills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Yuvraj Singh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Aaron Finch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Yuvraj Singh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Sachithra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Senanayaka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46875000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95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94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249</TotalTime>
  <Words>1093</Words>
  <Application>Microsoft Office PowerPoint</Application>
  <PresentationFormat>Widescreen</PresentationFormat>
  <Paragraphs>323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Rockwell</vt:lpstr>
      <vt:lpstr>Times New Roman</vt:lpstr>
      <vt:lpstr>Damask</vt:lpstr>
      <vt:lpstr>PowerPoint Presentation</vt:lpstr>
      <vt:lpstr>Content</vt:lpstr>
      <vt:lpstr>Objectives</vt:lpstr>
      <vt:lpstr>Data Analysis</vt:lpstr>
      <vt:lpstr>Case study</vt:lpstr>
      <vt:lpstr>Analysis of the IPL Auction:</vt:lpstr>
      <vt:lpstr>List of all the teams.</vt:lpstr>
      <vt:lpstr>List of  top 10 players based on the price they were sold over the years.</vt:lpstr>
      <vt:lpstr>List of  top 10 players based on the price they were sold over the years.</vt:lpstr>
      <vt:lpstr>Teams which have paid highest money for their players over the years.</vt:lpstr>
      <vt:lpstr>Teams which have paid highest money for their players over the years.</vt:lpstr>
      <vt:lpstr>Which team has spent the most amount from 2013-2022.</vt:lpstr>
      <vt:lpstr>Which team has spent the most amount from 2013-2022.</vt:lpstr>
      <vt:lpstr>How many overseas and Indian players have played from in 2022.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Pyne Study</dc:creator>
  <cp:lastModifiedBy>Rounak Pyne Study</cp:lastModifiedBy>
  <cp:revision>46</cp:revision>
  <dcterms:created xsi:type="dcterms:W3CDTF">2022-04-20T14:49:18Z</dcterms:created>
  <dcterms:modified xsi:type="dcterms:W3CDTF">2022-04-20T19:29:51Z</dcterms:modified>
</cp:coreProperties>
</file>