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C15742A-56F9-43F4-A825-7AE8B2E9951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F03A-5CA2-48B3-8A01-4D797F01EA8D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8F1E-9230-4FC0-AEE7-F3A4E39F2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78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F03A-5CA2-48B3-8A01-4D797F01EA8D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8F1E-9230-4FC0-AEE7-F3A4E39F2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56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F03A-5CA2-48B3-8A01-4D797F01EA8D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8F1E-9230-4FC0-AEE7-F3A4E39F2D0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540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F03A-5CA2-48B3-8A01-4D797F01EA8D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8F1E-9230-4FC0-AEE7-F3A4E39F2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290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F03A-5CA2-48B3-8A01-4D797F01EA8D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8F1E-9230-4FC0-AEE7-F3A4E39F2D0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1683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F03A-5CA2-48B3-8A01-4D797F01EA8D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8F1E-9230-4FC0-AEE7-F3A4E39F2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999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F03A-5CA2-48B3-8A01-4D797F01EA8D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8F1E-9230-4FC0-AEE7-F3A4E39F2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100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F03A-5CA2-48B3-8A01-4D797F01EA8D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8F1E-9230-4FC0-AEE7-F3A4E39F2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0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F03A-5CA2-48B3-8A01-4D797F01EA8D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8F1E-9230-4FC0-AEE7-F3A4E39F2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72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F03A-5CA2-48B3-8A01-4D797F01EA8D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8F1E-9230-4FC0-AEE7-F3A4E39F2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02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F03A-5CA2-48B3-8A01-4D797F01EA8D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8F1E-9230-4FC0-AEE7-F3A4E39F2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18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F03A-5CA2-48B3-8A01-4D797F01EA8D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8F1E-9230-4FC0-AEE7-F3A4E39F2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84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F03A-5CA2-48B3-8A01-4D797F01EA8D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8F1E-9230-4FC0-AEE7-F3A4E39F2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64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F03A-5CA2-48B3-8A01-4D797F01EA8D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8F1E-9230-4FC0-AEE7-F3A4E39F2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26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F03A-5CA2-48B3-8A01-4D797F01EA8D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8F1E-9230-4FC0-AEE7-F3A4E39F2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38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F03A-5CA2-48B3-8A01-4D797F01EA8D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8F1E-9230-4FC0-AEE7-F3A4E39F2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09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0F03A-5CA2-48B3-8A01-4D797F01EA8D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F18F1E-9230-4FC0-AEE7-F3A4E39F2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81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C07-3383-47C2-84DA-09D909F3D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Grocery Sales Market Basket  Analysis and Apriori Model for Association Rule Mining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04D1A-85D7-41EF-AF42-2BD9842D7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535" y="4291586"/>
            <a:ext cx="9144000" cy="1655762"/>
          </a:xfrm>
        </p:spPr>
        <p:txBody>
          <a:bodyPr/>
          <a:lstStyle/>
          <a:p>
            <a:r>
              <a:rPr lang="en-US" dirty="0"/>
              <a:t>Analyzing Item Sales Trends and Identifying Frequent Item sets</a:t>
            </a:r>
          </a:p>
          <a:p>
            <a:pPr algn="r"/>
            <a:r>
              <a:rPr lang="en-IN" dirty="0"/>
              <a:t>By Rounak Pyne</a:t>
            </a:r>
          </a:p>
        </p:txBody>
      </p:sp>
    </p:spTree>
    <p:extLst>
      <p:ext uri="{BB962C8B-B14F-4D97-AF65-F5344CB8AC3E}">
        <p14:creationId xmlns:p14="http://schemas.microsoft.com/office/powerpoint/2010/main" val="4083421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C42C-850D-4DF9-BE4D-2D3614FB2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5399"/>
            <a:ext cx="10515600" cy="864771"/>
          </a:xfrm>
        </p:spPr>
        <p:txBody>
          <a:bodyPr/>
          <a:lstStyle/>
          <a:p>
            <a:pPr algn="ctr"/>
            <a:r>
              <a:rPr lang="en-US" i="1" dirty="0">
                <a:latin typeface="+mn-lt"/>
              </a:rPr>
              <a:t>Apriori Algorithm</a:t>
            </a:r>
            <a:endParaRPr lang="en-IN" i="1" dirty="0">
              <a:latin typeface="+mn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E7EE0F-6CDF-40AA-8AC7-5B9689694E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4762" y="1693893"/>
            <a:ext cx="1069798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 To find frequent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itemsets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association rules using the Apriori algorithm.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Parameters: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min_support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0.002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min_confidence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0.05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min_lift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3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Results: Stored in a list format for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174141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C42C-850D-4DF9-BE4D-2D3614FB2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5399"/>
            <a:ext cx="10515600" cy="864771"/>
          </a:xfrm>
        </p:spPr>
        <p:txBody>
          <a:bodyPr/>
          <a:lstStyle/>
          <a:p>
            <a:pPr algn="ctr"/>
            <a:r>
              <a:rPr lang="en-US" i="1" dirty="0">
                <a:latin typeface="+mn-lt"/>
              </a:rPr>
              <a:t>Extracting and Displaying Results</a:t>
            </a:r>
            <a:endParaRPr lang="en-IN" i="1" dirty="0">
              <a:latin typeface="+mn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E7EE0F-6CDF-40AA-8AC7-5B9689694E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9753" y="1619898"/>
            <a:ext cx="1069798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Metrics Extracted: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Left Hand Side (LHS):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Itemsets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transactions.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Right Hand Side (RHS): Associated item.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Support, Confidence, Lift.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CE461-CBC0-4590-9D07-488E9C07F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164" y="3251114"/>
            <a:ext cx="9293901" cy="341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05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C42C-850D-4DF9-BE4D-2D3614FB2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5399"/>
            <a:ext cx="10515600" cy="864771"/>
          </a:xfrm>
        </p:spPr>
        <p:txBody>
          <a:bodyPr/>
          <a:lstStyle/>
          <a:p>
            <a:pPr algn="ctr"/>
            <a:r>
              <a:rPr lang="en-US" i="1" dirty="0">
                <a:latin typeface="+mn-lt"/>
              </a:rPr>
              <a:t>Top 10 Association Rules</a:t>
            </a:r>
            <a:endParaRPr lang="en-IN" i="1" dirty="0">
              <a:latin typeface="+mn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E7EE0F-6CDF-40AA-8AC7-5B9689694E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9753" y="1773787"/>
            <a:ext cx="106979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 of Results: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Display the top 10 association rules based on lift.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Columns: LHS, RHS, Support, Confidence, Lift.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CE461-CBC0-4590-9D07-488E9C07F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164" y="3251114"/>
            <a:ext cx="9293901" cy="341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40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C42C-850D-4DF9-BE4D-2D3614FB2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77"/>
            <a:ext cx="10515600" cy="864771"/>
          </a:xfrm>
        </p:spPr>
        <p:txBody>
          <a:bodyPr/>
          <a:lstStyle/>
          <a:p>
            <a:pPr algn="ctr"/>
            <a:r>
              <a:rPr lang="en-US" i="1" dirty="0">
                <a:latin typeface="+mn-lt"/>
              </a:rPr>
              <a:t>Insights from the Apriori Algorithm</a:t>
            </a:r>
            <a:endParaRPr lang="en-IN" i="1" dirty="0">
              <a:latin typeface="+mn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E7EE0F-6CDF-40AA-8AC7-5B9689694E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9753" y="1052148"/>
            <a:ext cx="1069798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Itemsets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Identified frequently bought items together.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Use: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Insights for cross-selling, marketing strategies, and inventory management.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CE461-CBC0-4590-9D07-488E9C07F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164" y="3559084"/>
            <a:ext cx="9293901" cy="311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77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C42C-850D-4DF9-BE4D-2D3614FB2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7082"/>
            <a:ext cx="10515600" cy="864771"/>
          </a:xfrm>
        </p:spPr>
        <p:txBody>
          <a:bodyPr/>
          <a:lstStyle/>
          <a:p>
            <a:pPr algn="ctr"/>
            <a:r>
              <a:rPr lang="en-US" i="1" dirty="0">
                <a:latin typeface="+mn-lt"/>
              </a:rPr>
              <a:t>Conclusion</a:t>
            </a:r>
            <a:endParaRPr lang="en-IN" i="1" dirty="0">
              <a:latin typeface="+mn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E7EE0F-6CDF-40AA-8AC7-5B9689694E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9714" y="2288359"/>
            <a:ext cx="1069798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Takeaways: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Time-series analysis revealed sales trends.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The Apriori algorithm helped find valuable item sets for better business decisions.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Steps: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Further fine-tune parameters in the Apriori algorithm.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Implement strategies based on association rules.</a:t>
            </a:r>
          </a:p>
        </p:txBody>
      </p:sp>
    </p:spTree>
    <p:extLst>
      <p:ext uri="{BB962C8B-B14F-4D97-AF65-F5344CB8AC3E}">
        <p14:creationId xmlns:p14="http://schemas.microsoft.com/office/powerpoint/2010/main" val="2071521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B554-892A-4304-9A68-5C83E40C9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	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6D5B3-51EF-4376-B8F0-DDAB815515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Rounak Pyne</a:t>
            </a:r>
          </a:p>
          <a:p>
            <a:r>
              <a:rPr lang="en-US" dirty="0"/>
              <a:t>Contact - rounakpyne.official@gmail.com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800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C42C-850D-4DF9-BE4D-2D3614FB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i="1" dirty="0">
                <a:latin typeface="+mn-lt"/>
              </a:rPr>
              <a:t>Agenda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E7EE0F-6CDF-40AA-8AC7-5B9689694E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757128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Overview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Visualization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Apriori Algorithm and Model Creation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 and Insights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80968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C42C-850D-4DF9-BE4D-2D3614FB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i="1" dirty="0">
                <a:latin typeface="+mn-lt"/>
              </a:rPr>
              <a:t>Introduction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E7EE0F-6CDF-40AA-8AC7-5B9689694E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15313"/>
            <a:ext cx="1071921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To analyze the sales data from a grocery store.</a:t>
            </a:r>
          </a:p>
          <a:p>
            <a:pPr marL="539750" indent="-539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implement the Apriori algorithm to find association rules and identify frequent item sets.</a:t>
            </a:r>
          </a:p>
        </p:txBody>
      </p:sp>
    </p:spTree>
    <p:extLst>
      <p:ext uri="{BB962C8B-B14F-4D97-AF65-F5344CB8AC3E}">
        <p14:creationId xmlns:p14="http://schemas.microsoft.com/office/powerpoint/2010/main" val="288752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C42C-850D-4DF9-BE4D-2D3614FB2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771"/>
          </a:xfrm>
        </p:spPr>
        <p:txBody>
          <a:bodyPr/>
          <a:lstStyle/>
          <a:p>
            <a:pPr algn="ctr"/>
            <a:r>
              <a:rPr lang="en-IN" i="1" dirty="0">
                <a:latin typeface="+mn-lt"/>
              </a:rPr>
              <a:t>Data Overview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E7EE0F-6CDF-40AA-8AC7-5B9689694E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29896"/>
            <a:ext cx="1071921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Dataset: Groceries_dataset.csv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Member_number: Unique ID for customers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Date: Date of transaction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itemDescription: Name of items sold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 Steps: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Loaded dataset and created a backup for safety.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Checked for missing values and data types.</a:t>
            </a:r>
          </a:p>
        </p:txBody>
      </p:sp>
    </p:spTree>
    <p:extLst>
      <p:ext uri="{BB962C8B-B14F-4D97-AF65-F5344CB8AC3E}">
        <p14:creationId xmlns:p14="http://schemas.microsoft.com/office/powerpoint/2010/main" val="199444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C42C-850D-4DF9-BE4D-2D3614FB2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771"/>
          </a:xfrm>
        </p:spPr>
        <p:txBody>
          <a:bodyPr/>
          <a:lstStyle/>
          <a:p>
            <a:pPr algn="ctr"/>
            <a:r>
              <a:rPr lang="en-IN" i="1" dirty="0">
                <a:latin typeface="+mn-lt"/>
              </a:rPr>
              <a:t>Data Pre-processing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E7EE0F-6CDF-40AA-8AC7-5B9689694E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45722"/>
            <a:ext cx="1071921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 Conversion: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Converted the 'Date' column to the correct datetime format for further analysis.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Null Values: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Checked for null values (result: no null values).</a:t>
            </a:r>
          </a:p>
        </p:txBody>
      </p:sp>
    </p:spTree>
    <p:extLst>
      <p:ext uri="{BB962C8B-B14F-4D97-AF65-F5344CB8AC3E}">
        <p14:creationId xmlns:p14="http://schemas.microsoft.com/office/powerpoint/2010/main" val="118959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C42C-850D-4DF9-BE4D-2D3614FB2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771"/>
          </a:xfrm>
        </p:spPr>
        <p:txBody>
          <a:bodyPr/>
          <a:lstStyle/>
          <a:p>
            <a:pPr algn="ctr"/>
            <a:r>
              <a:rPr lang="en-IN" i="1" dirty="0">
                <a:latin typeface="+mn-lt"/>
              </a:rPr>
              <a:t>Distribution of Items Sold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E7EE0F-6CDF-40AA-8AC7-5B9689694E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5489" y="1229896"/>
            <a:ext cx="1182723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Analysis: Grouped the data by itemDescription to get the frequency of items sold.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59F787-2EE5-4620-BE69-E91008E4D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041" y="2373363"/>
            <a:ext cx="4756079" cy="348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5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C42C-850D-4DF9-BE4D-2D3614FB2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771"/>
          </a:xfrm>
        </p:spPr>
        <p:txBody>
          <a:bodyPr/>
          <a:lstStyle/>
          <a:p>
            <a:pPr algn="ctr"/>
            <a:r>
              <a:rPr lang="en-US" i="1" dirty="0">
                <a:latin typeface="+mn-lt"/>
              </a:rPr>
              <a:t>Visualization – Top 10 Items Sold</a:t>
            </a:r>
            <a:endParaRPr lang="en-IN" i="1" dirty="0">
              <a:latin typeface="+mn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E7EE0F-6CDF-40AA-8AC7-5B9689694E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4761" y="1421507"/>
            <a:ext cx="1182723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 Graph: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Plotted the top 10 most sold items using a bar chart.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 Sample: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Shows item names on the x-axis and quantity sold on the y-axis.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11A6C0-F0BF-4FB3-8638-1755729ED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9" y="3237389"/>
            <a:ext cx="11701021" cy="362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17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C42C-850D-4DF9-BE4D-2D3614FB2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771"/>
          </a:xfrm>
        </p:spPr>
        <p:txBody>
          <a:bodyPr/>
          <a:lstStyle/>
          <a:p>
            <a:pPr algn="ctr"/>
            <a:r>
              <a:rPr lang="en-US" i="1" dirty="0">
                <a:latin typeface="+mn-lt"/>
              </a:rPr>
              <a:t>Time Series Analysis</a:t>
            </a:r>
            <a:endParaRPr lang="en-IN" i="1" dirty="0">
              <a:latin typeface="+mn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E7EE0F-6CDF-40AA-8AC7-5B9689694E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4761" y="1229896"/>
            <a:ext cx="1182723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 To understand the sales trend over time.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Step: Resampled the data by month and plotted a time series graph for items sold monthly.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Plot: Number of items sold by month.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79446-DF42-4A2F-AD41-D4FC3AD22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3335"/>
            <a:ext cx="12192000" cy="444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62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C42C-850D-4DF9-BE4D-2D3614FB2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5399"/>
            <a:ext cx="10515600" cy="864771"/>
          </a:xfrm>
        </p:spPr>
        <p:txBody>
          <a:bodyPr/>
          <a:lstStyle/>
          <a:p>
            <a:pPr algn="ctr"/>
            <a:r>
              <a:rPr lang="en-US" i="1" dirty="0">
                <a:latin typeface="+mn-lt"/>
              </a:rPr>
              <a:t>Preparing Data for Apriori Algorithm</a:t>
            </a:r>
            <a:endParaRPr lang="en-IN" i="1" dirty="0">
              <a:latin typeface="+mn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E7EE0F-6CDF-40AA-8AC7-5B9689694E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4761" y="1847781"/>
            <a:ext cx="1182723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Customer-Level Data: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Grouped data by Member_number and itemDescription.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Removed whitespaces in itemDescription.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Transactions: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Combined all transactions for each customer into a list format.</a:t>
            </a:r>
          </a:p>
        </p:txBody>
      </p:sp>
    </p:spTree>
    <p:extLst>
      <p:ext uri="{BB962C8B-B14F-4D97-AF65-F5344CB8AC3E}">
        <p14:creationId xmlns:p14="http://schemas.microsoft.com/office/powerpoint/2010/main" val="32618527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500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Grocery Sales Market Basket  Analysis and Apriori Model for Association Rule Mining</vt:lpstr>
      <vt:lpstr>Agenda</vt:lpstr>
      <vt:lpstr>Introduction</vt:lpstr>
      <vt:lpstr>Data Overview</vt:lpstr>
      <vt:lpstr>Data Pre-processing</vt:lpstr>
      <vt:lpstr>Distribution of Items Sold</vt:lpstr>
      <vt:lpstr>Visualization – Top 10 Items Sold</vt:lpstr>
      <vt:lpstr>Time Series Analysis</vt:lpstr>
      <vt:lpstr>Preparing Data for Apriori Algorithm</vt:lpstr>
      <vt:lpstr>Apriori Algorithm</vt:lpstr>
      <vt:lpstr>Extracting and Displaying Results</vt:lpstr>
      <vt:lpstr>Top 10 Association Rules</vt:lpstr>
      <vt:lpstr>Insights from the Apriori Algorithm</vt:lpstr>
      <vt:lpstr>Conclusion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Sales Market Basket  Analysis and Apriori Model for Association Rule Mining</dc:title>
  <dc:creator>Rounak Pyne</dc:creator>
  <cp:lastModifiedBy>Rounak Pyne</cp:lastModifiedBy>
  <cp:revision>9</cp:revision>
  <dcterms:created xsi:type="dcterms:W3CDTF">2024-09-19T15:42:31Z</dcterms:created>
  <dcterms:modified xsi:type="dcterms:W3CDTF">2024-09-19T16:19:27Z</dcterms:modified>
</cp:coreProperties>
</file>