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8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7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4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87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7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5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8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8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5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7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1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3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219661-4CCA-4057-AF55-3826839F1BE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411B-35F9-4708-9FFA-F4A6F655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EEF-5EB8-43AF-B069-65E896B8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4381"/>
            <a:ext cx="8825658" cy="2484620"/>
          </a:xfrm>
        </p:spPr>
        <p:txBody>
          <a:bodyPr/>
          <a:lstStyle/>
          <a:p>
            <a:pPr algn="ctr"/>
            <a:r>
              <a:rPr lang="en-US" dirty="0"/>
              <a:t>Marketing A/B Testing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7C78-438D-40F9-AD02-2C4748009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144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Campaign Success Evaluation and Statistical Insights</a:t>
            </a:r>
          </a:p>
          <a:p>
            <a:pPr algn="r"/>
            <a:r>
              <a:rPr lang="en-IN" dirty="0"/>
              <a:t>Rounak Pyne, Data Analyst</a:t>
            </a:r>
          </a:p>
          <a:p>
            <a:pPr algn="r"/>
            <a:r>
              <a:rPr lang="en-IN" dirty="0"/>
              <a:t>24-09-2024</a:t>
            </a:r>
          </a:p>
        </p:txBody>
      </p:sp>
    </p:spTree>
    <p:extLst>
      <p:ext uri="{BB962C8B-B14F-4D97-AF65-F5344CB8AC3E}">
        <p14:creationId xmlns:p14="http://schemas.microsoft.com/office/powerpoint/2010/main" val="352954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96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379094"/>
            <a:ext cx="11602387" cy="5351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Title: Conclusion and Business Insights</a:t>
            </a:r>
          </a:p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/>
            <a:r>
              <a:rPr lang="en-US" dirty="0"/>
              <a:t>The ad campaign shows a statistically significant improvement in conversion rates compared to PSA.</a:t>
            </a:r>
          </a:p>
          <a:p>
            <a:pPr lvl="1"/>
            <a:r>
              <a:rPr lang="en-US" dirty="0"/>
              <a:t>Conversion rates are higher during specific days/hours, indicating targeted times for ad placement.</a:t>
            </a:r>
          </a:p>
          <a:p>
            <a:pPr lvl="1"/>
            <a:r>
              <a:rPr lang="en-US" dirty="0"/>
              <a:t>Despite high variance in ads seen, the conversion effect is mainly influenced by timing and exposure to ads, not just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58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969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379094"/>
            <a:ext cx="11602387" cy="5351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Title: Business Recommendations</a:t>
            </a:r>
          </a:p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/>
            <a:r>
              <a:rPr lang="en-US" dirty="0"/>
              <a:t>Increase ad placement during high-conversion hours.</a:t>
            </a:r>
          </a:p>
          <a:p>
            <a:pPr lvl="1"/>
            <a:r>
              <a:rPr lang="en-US" dirty="0"/>
              <a:t>Optimize campaigns on weekdays like Monday and Tuesday, which show higher conversions.</a:t>
            </a:r>
          </a:p>
          <a:p>
            <a:pPr lvl="1"/>
            <a:r>
              <a:rPr lang="en-US" dirty="0"/>
              <a:t>Run more A/B tests with diverse ad formats to continue refining ad success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3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9CA-953D-4EF5-9329-654DD7B1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59520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7CA-464F-4663-AC69-2768455B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867" y="3182177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Rounak Pyne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68EF-6661-4470-AFBC-A42E0492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449B4-3C9C-4032-A13A-463E00722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3912"/>
            <a:ext cx="955812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Briefly explain A/B testing and its purpose in marketing campaigns.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determine whether the campaign was successful and the contribution of 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Details: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group: Users who saw ads vs. PSA.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 Conversion rate, ads viewed, most active day/hour.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4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Content:Dataset</a:t>
            </a:r>
            <a:r>
              <a:rPr lang="en-US" b="1" dirty="0"/>
              <a:t>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ID, Test Group, Conversion Status, Ads Viewed, Most Active Day, Most Active 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Statistics: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Entries: 588,101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groups: Ads (majority), PSA (control group)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metric: Boolean (True/False)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User ID, unnecessary columns, and handled duplicates.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Univariate Analysis of 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Test Group Distribution:</a:t>
            </a:r>
          </a:p>
          <a:p>
            <a:pPr lvl="1"/>
            <a:r>
              <a:rPr lang="en-US" dirty="0"/>
              <a:t>Pie chart &amp; bar chart showing distribution between Ads vs. PSA.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Conversion Rate Distribution:</a:t>
            </a:r>
          </a:p>
          <a:p>
            <a:pPr lvl="1"/>
            <a:r>
              <a:rPr lang="en-US" dirty="0"/>
              <a:t>Pie chart &amp; bar chart showing conversion rates.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Most Active Days and Hours:</a:t>
            </a:r>
          </a:p>
          <a:p>
            <a:pPr lvl="1"/>
            <a:r>
              <a:rPr lang="en-US" dirty="0"/>
              <a:t>Bar charts of the most ads seen per day and hour.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3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Continuous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Title: Analysis of Ads Viewed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</a:p>
          <a:p>
            <a:pPr lvl="1"/>
            <a:r>
              <a:rPr lang="en-US" dirty="0"/>
              <a:t>Histogram and boxplot visualizations of the number of ads seen by users.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Insights:</a:t>
            </a:r>
          </a:p>
          <a:p>
            <a:pPr lvl="1"/>
            <a:r>
              <a:rPr lang="en-US" dirty="0"/>
              <a:t>Mean ads seen: 24.82</a:t>
            </a:r>
          </a:p>
          <a:p>
            <a:pPr lvl="1"/>
            <a:r>
              <a:rPr lang="en-US" dirty="0"/>
              <a:t>Maximum ads seen: 2,065 (outlier detection)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63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Bivariate Analysis - Conversion by Test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Title: Conversion Rates by Test Group</a:t>
            </a:r>
          </a:p>
          <a:p>
            <a:r>
              <a:rPr lang="en-US" b="1" dirty="0"/>
              <a:t>Content:</a:t>
            </a:r>
          </a:p>
          <a:p>
            <a:pPr lvl="1"/>
            <a:r>
              <a:rPr lang="en-US" dirty="0"/>
              <a:t>Conversion Rates:</a:t>
            </a:r>
          </a:p>
          <a:p>
            <a:pPr lvl="2"/>
            <a:r>
              <a:rPr lang="en-US" dirty="0"/>
              <a:t>Ad Group: 2.55%</a:t>
            </a:r>
          </a:p>
          <a:p>
            <a:pPr lvl="2"/>
            <a:r>
              <a:rPr lang="en-US" dirty="0"/>
              <a:t>PSA Group: 1.78%</a:t>
            </a:r>
          </a:p>
          <a:p>
            <a:pPr lvl="2"/>
            <a:endParaRPr lang="en-US" b="1" dirty="0"/>
          </a:p>
          <a:p>
            <a:r>
              <a:rPr lang="en-US" b="1" dirty="0"/>
              <a:t>    Graphical Representation:</a:t>
            </a:r>
          </a:p>
          <a:p>
            <a:pPr lvl="1"/>
            <a:r>
              <a:rPr lang="en-US" dirty="0"/>
              <a:t>Stacked bar chart of conversion success for both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05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Bivariate Analysis - Conversion by Day/Hour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Title: Conversion Rates by Day and Hour</a:t>
            </a:r>
          </a:p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/>
            <a:r>
              <a:rPr lang="en-US" dirty="0"/>
              <a:t>Conversion success rates by most active day and hour.</a:t>
            </a:r>
          </a:p>
          <a:p>
            <a:pPr lvl="1"/>
            <a:r>
              <a:rPr lang="en-US" dirty="0"/>
              <a:t>Highlight any significant days/hours with higher conversion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5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/>
          <a:lstStyle/>
          <a:p>
            <a:pPr algn="ctr"/>
            <a:r>
              <a:rPr lang="en-US" dirty="0"/>
              <a:t>Statistical Significance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379094"/>
            <a:ext cx="11602387" cy="535148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Title: Chi-Square Test Results</a:t>
            </a:r>
          </a:p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/>
            <a:r>
              <a:rPr lang="en-US" b="1" dirty="0"/>
              <a:t>Test Group vs. Conversion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Chi2 Statistic: 54.01</a:t>
            </a:r>
          </a:p>
          <a:p>
            <a:pPr lvl="2"/>
            <a:r>
              <a:rPr lang="en-US" dirty="0"/>
              <a:t>P-value: &lt;0.0001 (significant)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Day vs. Conversion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Chi2 Statistic: 410.05</a:t>
            </a:r>
          </a:p>
          <a:p>
            <a:pPr lvl="2"/>
            <a:r>
              <a:rPr lang="en-US" dirty="0"/>
              <a:t>P-value: &lt;0.0001 (significant)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Hour vs. Conversion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Chi2 Statistic: 430.77</a:t>
            </a:r>
          </a:p>
          <a:p>
            <a:pPr lvl="2"/>
            <a:r>
              <a:rPr lang="en-US" dirty="0"/>
              <a:t>P-value: &lt;0.0001 (significant)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Conclusion</a:t>
            </a:r>
            <a:r>
              <a:rPr lang="en-US" dirty="0"/>
              <a:t>: Significant association between test groups, days, hours, and conversion.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2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708-D7EA-48AB-ACAD-02FABC70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969"/>
          </a:xfrm>
        </p:spPr>
        <p:txBody>
          <a:bodyPr/>
          <a:lstStyle/>
          <a:p>
            <a:pPr algn="ctr"/>
            <a:r>
              <a:rPr lang="en-US" dirty="0"/>
              <a:t>ANOVA Test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4785-6DC9-4B62-A540-750D6A5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379094"/>
            <a:ext cx="11602387" cy="5351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Title: ANOVA Test for Ads Viewed</a:t>
            </a:r>
          </a:p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/>
            <a:r>
              <a:rPr lang="en-US" b="1" dirty="0"/>
              <a:t>Hypothesis: </a:t>
            </a:r>
            <a:r>
              <a:rPr lang="en-US" dirty="0"/>
              <a:t>Difference in the number of ads seen by test and control groups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F-Statistic: </a:t>
            </a:r>
            <a:r>
              <a:rPr lang="en-US" dirty="0"/>
              <a:t>0.046</a:t>
            </a:r>
          </a:p>
          <a:p>
            <a:pPr lvl="1"/>
            <a:r>
              <a:rPr lang="en-US" b="1" dirty="0"/>
              <a:t>P-Value: </a:t>
            </a:r>
            <a:r>
              <a:rPr lang="en-US" dirty="0"/>
              <a:t>0.83 (No significant difference in the number of ads viewed).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64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562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Marketing A/B Testing Analysis</vt:lpstr>
      <vt:lpstr>Introduction</vt:lpstr>
      <vt:lpstr>Dataset Overview</vt:lpstr>
      <vt:lpstr>Univariate Analysis of Key Features</vt:lpstr>
      <vt:lpstr>Continuous Variable Analysis</vt:lpstr>
      <vt:lpstr>Bivariate Analysis - Conversion by Test Group</vt:lpstr>
      <vt:lpstr> Bivariate Analysis - Conversion by Day/Hour</vt:lpstr>
      <vt:lpstr>Statistical Significance Testing</vt:lpstr>
      <vt:lpstr>ANOVA Test Results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A/B Testing Analysis</dc:title>
  <dc:creator>Rounak Pyne</dc:creator>
  <cp:lastModifiedBy>Rounak Pyne</cp:lastModifiedBy>
  <cp:revision>3</cp:revision>
  <dcterms:created xsi:type="dcterms:W3CDTF">2024-09-23T15:59:43Z</dcterms:created>
  <dcterms:modified xsi:type="dcterms:W3CDTF">2024-09-23T16:13:15Z</dcterms:modified>
</cp:coreProperties>
</file>