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Un-employment in 2017-2021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Average_unemployment_rate</c:v>
                </c:pt>
              </c:strCache>
            </c:strRef>
          </c:tx>
          <c:spPr>
            <a:ln w="41275" cap="sq">
              <a:solidFill>
                <a:schemeClr val="tx2"/>
              </a:solidFill>
              <a:round/>
            </a:ln>
            <a:effectLst/>
          </c:spPr>
          <c:marker>
            <c:symbol val="diamond"/>
            <c:size val="15"/>
            <c:spPr>
              <a:solidFill>
                <a:prstClr val="black">
                  <a:lumMod val="65000"/>
                  <a:lumOff val="35000"/>
                </a:prstClr>
              </a:solidFill>
              <a:ln w="222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144000" tIns="19050" rIns="1440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25400" cap="rnd">
                <a:solidFill>
                  <a:schemeClr val="accent1">
                    <a:alpha val="94000"/>
                  </a:schemeClr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9.2899999999999991</c:v>
                </c:pt>
                <c:pt idx="1">
                  <c:v>11.51</c:v>
                </c:pt>
                <c:pt idx="2">
                  <c:v>8.67</c:v>
                </c:pt>
                <c:pt idx="3">
                  <c:v>7.37</c:v>
                </c:pt>
                <c:pt idx="4">
                  <c:v>5.12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A7-4B3D-9E83-14B09B5676B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48198959"/>
        <c:axId val="621647039"/>
      </c:lineChart>
      <c:dateAx>
        <c:axId val="74819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647039"/>
        <c:crosses val="autoZero"/>
        <c:auto val="0"/>
        <c:lblOffset val="100"/>
        <c:baseTimeUnit val="days"/>
      </c:dateAx>
      <c:valAx>
        <c:axId val="621647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Un-Employment</a:t>
                </a:r>
                <a:r>
                  <a:rPr lang="en-US" baseline="0" dirty="0"/>
                  <a:t> Rate(%)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crossAx val="748198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Urban vs Rural Un-Employment.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Average_unemployment_rate_in_rural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7.46</c:v>
                </c:pt>
                <c:pt idx="1">
                  <c:v>4.76</c:v>
                </c:pt>
                <c:pt idx="2">
                  <c:v>6.75</c:v>
                </c:pt>
                <c:pt idx="3">
                  <c:v>7.79</c:v>
                </c:pt>
                <c:pt idx="4">
                  <c:v>10.68</c:v>
                </c:pt>
                <c:pt idx="5">
                  <c:v>9.01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5-4395-B651-120629E11F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Average_unemployment_rate_in_urban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9.44</c:v>
                </c:pt>
                <c:pt idx="1">
                  <c:v>9.52</c:v>
                </c:pt>
                <c:pt idx="2">
                  <c:v>9.7899999999999991</c:v>
                </c:pt>
                <c:pt idx="3">
                  <c:v>9.76</c:v>
                </c:pt>
                <c:pt idx="4">
                  <c:v>9.83</c:v>
                </c:pt>
                <c:pt idx="5">
                  <c:v>9.83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5-4395-B651-120629E11F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508829552"/>
        <c:axId val="1507798704"/>
      </c:barChart>
      <c:catAx>
        <c:axId val="150882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7798704"/>
        <c:crosses val="autoZero"/>
        <c:auto val="1"/>
        <c:lblAlgn val="ctr"/>
        <c:lblOffset val="100"/>
        <c:noMultiLvlLbl val="0"/>
      </c:catAx>
      <c:valAx>
        <c:axId val="150779870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Employment</a:t>
                </a:r>
                <a:r>
                  <a:rPr lang="en-IN" baseline="0" dirty="0"/>
                  <a:t> rate(%)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0119537031180823E-2"/>
              <c:y val="0.29905045446778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50882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Average</a:t>
            </a:r>
            <a:r>
              <a:rPr lang="en-US" sz="24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unemployment</a:t>
            </a:r>
            <a:r>
              <a:rPr lang="en-US" sz="24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rate</a:t>
            </a:r>
            <a:r>
              <a:rPr lang="en-US" sz="24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in</a:t>
            </a:r>
            <a:r>
              <a:rPr lang="en-US" sz="24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every</a:t>
            </a:r>
            <a:r>
              <a:rPr lang="en-US" sz="24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Average_unemployment_rate_in_every_State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Andhra Pradesh</c:v>
                </c:pt>
                <c:pt idx="1">
                  <c:v>Assam</c:v>
                </c:pt>
                <c:pt idx="2">
                  <c:v>Bihar</c:v>
                </c:pt>
                <c:pt idx="3">
                  <c:v>Chhattisgarh</c:v>
                </c:pt>
                <c:pt idx="4">
                  <c:v>Delhi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Meghalaya</c:v>
                </c:pt>
                <c:pt idx="16">
                  <c:v>Odisha</c:v>
                </c:pt>
                <c:pt idx="17">
                  <c:v>Puducherry</c:v>
                </c:pt>
                <c:pt idx="18">
                  <c:v>Punjab</c:v>
                </c:pt>
                <c:pt idx="19">
                  <c:v>Rajasthan</c:v>
                </c:pt>
                <c:pt idx="20">
                  <c:v>Sikkim</c:v>
                </c:pt>
                <c:pt idx="21">
                  <c:v>Tamil Nadu</c:v>
                </c:pt>
                <c:pt idx="22">
                  <c:v>Telangana</c:v>
                </c:pt>
                <c:pt idx="23">
                  <c:v>Tripura</c:v>
                </c:pt>
                <c:pt idx="24">
                  <c:v>Uttar Pradesh</c:v>
                </c:pt>
                <c:pt idx="25">
                  <c:v>Uttarakhand</c:v>
                </c:pt>
                <c:pt idx="26">
                  <c:v>West Bengal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5.93</c:v>
                </c:pt>
                <c:pt idx="1">
                  <c:v>5.94</c:v>
                </c:pt>
                <c:pt idx="2">
                  <c:v>10.15</c:v>
                </c:pt>
                <c:pt idx="3">
                  <c:v>5.37</c:v>
                </c:pt>
                <c:pt idx="4">
                  <c:v>11.67</c:v>
                </c:pt>
                <c:pt idx="5">
                  <c:v>10.25</c:v>
                </c:pt>
                <c:pt idx="6">
                  <c:v>4.1100000000000003</c:v>
                </c:pt>
                <c:pt idx="7">
                  <c:v>18.64</c:v>
                </c:pt>
                <c:pt idx="8">
                  <c:v>11.23</c:v>
                </c:pt>
                <c:pt idx="9">
                  <c:v>15.14</c:v>
                </c:pt>
                <c:pt idx="10">
                  <c:v>10.54</c:v>
                </c:pt>
                <c:pt idx="11">
                  <c:v>3.7</c:v>
                </c:pt>
                <c:pt idx="12">
                  <c:v>9.57</c:v>
                </c:pt>
                <c:pt idx="13">
                  <c:v>4.72</c:v>
                </c:pt>
                <c:pt idx="14">
                  <c:v>5.23</c:v>
                </c:pt>
                <c:pt idx="15">
                  <c:v>3.91</c:v>
                </c:pt>
                <c:pt idx="16">
                  <c:v>5.31</c:v>
                </c:pt>
                <c:pt idx="17">
                  <c:v>6.71</c:v>
                </c:pt>
                <c:pt idx="18">
                  <c:v>8.3699999999999992</c:v>
                </c:pt>
                <c:pt idx="19">
                  <c:v>11.41</c:v>
                </c:pt>
                <c:pt idx="20">
                  <c:v>6.42</c:v>
                </c:pt>
                <c:pt idx="21">
                  <c:v>6</c:v>
                </c:pt>
                <c:pt idx="22">
                  <c:v>4.53</c:v>
                </c:pt>
                <c:pt idx="23">
                  <c:v>22.94</c:v>
                </c:pt>
                <c:pt idx="24">
                  <c:v>8.14</c:v>
                </c:pt>
                <c:pt idx="25">
                  <c:v>4.12</c:v>
                </c:pt>
                <c:pt idx="26">
                  <c:v>7.64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B-4FD6-AD8F-133428AAB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1371632"/>
        <c:axId val="1667952032"/>
      </c:barChart>
      <c:catAx>
        <c:axId val="151137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952032"/>
        <c:crosses val="autoZero"/>
        <c:auto val="1"/>
        <c:lblAlgn val="ctr"/>
        <c:lblOffset val="100"/>
        <c:noMultiLvlLbl val="0"/>
      </c:catAx>
      <c:valAx>
        <c:axId val="166795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37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Average_unemployment_rate_in_every_State_2020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Sheet1!$A$2:$A$28</c:f>
              <c:strCache>
                <c:ptCount val="27"/>
                <c:pt idx="0">
                  <c:v>Andhra Pradesh</c:v>
                </c:pt>
                <c:pt idx="1">
                  <c:v>Assam</c:v>
                </c:pt>
                <c:pt idx="2">
                  <c:v>Bihar</c:v>
                </c:pt>
                <c:pt idx="3">
                  <c:v>Chhattisgarh</c:v>
                </c:pt>
                <c:pt idx="4">
                  <c:v>Delhi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Meghalaya</c:v>
                </c:pt>
                <c:pt idx="16">
                  <c:v>Odisha</c:v>
                </c:pt>
                <c:pt idx="17">
                  <c:v>Puducherry</c:v>
                </c:pt>
                <c:pt idx="18">
                  <c:v>Punjab</c:v>
                </c:pt>
                <c:pt idx="19">
                  <c:v>Rajasthan</c:v>
                </c:pt>
                <c:pt idx="20">
                  <c:v>Sikkim</c:v>
                </c:pt>
                <c:pt idx="21">
                  <c:v>Tamil Nadu</c:v>
                </c:pt>
                <c:pt idx="22">
                  <c:v>Telangana</c:v>
                </c:pt>
                <c:pt idx="23">
                  <c:v>Tripura</c:v>
                </c:pt>
                <c:pt idx="24">
                  <c:v>Uttar Pradesh</c:v>
                </c:pt>
                <c:pt idx="25">
                  <c:v>Uttarakhand</c:v>
                </c:pt>
                <c:pt idx="26">
                  <c:v>West Bengal</c:v>
                </c:pt>
              </c:strCache>
            </c:str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8.2799999999999994</c:v>
                </c:pt>
                <c:pt idx="1">
                  <c:v>5.0199999999999996</c:v>
                </c:pt>
                <c:pt idx="2">
                  <c:v>18.11</c:v>
                </c:pt>
                <c:pt idx="3">
                  <c:v>7.4</c:v>
                </c:pt>
                <c:pt idx="4">
                  <c:v>16.52</c:v>
                </c:pt>
                <c:pt idx="5">
                  <c:v>12.51</c:v>
                </c:pt>
                <c:pt idx="6">
                  <c:v>5.89</c:v>
                </c:pt>
                <c:pt idx="7">
                  <c:v>27.71</c:v>
                </c:pt>
                <c:pt idx="8">
                  <c:v>15.31</c:v>
                </c:pt>
                <c:pt idx="9">
                  <c:v>15.77</c:v>
                </c:pt>
                <c:pt idx="10">
                  <c:v>18.2</c:v>
                </c:pt>
                <c:pt idx="11">
                  <c:v>6.66</c:v>
                </c:pt>
                <c:pt idx="12">
                  <c:v>8.8800000000000008</c:v>
                </c:pt>
                <c:pt idx="13">
                  <c:v>6.42</c:v>
                </c:pt>
                <c:pt idx="14">
                  <c:v>7.23</c:v>
                </c:pt>
                <c:pt idx="15">
                  <c:v>3.86</c:v>
                </c:pt>
                <c:pt idx="16">
                  <c:v>5.54</c:v>
                </c:pt>
                <c:pt idx="17">
                  <c:v>15.36</c:v>
                </c:pt>
                <c:pt idx="18">
                  <c:v>10.98</c:v>
                </c:pt>
                <c:pt idx="19">
                  <c:v>17.11</c:v>
                </c:pt>
                <c:pt idx="20">
                  <c:v>8.09</c:v>
                </c:pt>
                <c:pt idx="21">
                  <c:v>10.3</c:v>
                </c:pt>
                <c:pt idx="22">
                  <c:v>6.42</c:v>
                </c:pt>
                <c:pt idx="23">
                  <c:v>23.48</c:v>
                </c:pt>
                <c:pt idx="24">
                  <c:v>9.7899999999999991</c:v>
                </c:pt>
                <c:pt idx="25">
                  <c:v>9.85</c:v>
                </c:pt>
                <c:pt idx="26">
                  <c:v>9.9499999999999993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D-4F8C-B0C1-86F88FBF75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Average_unemployment_rate_in_every_State_2021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Sheet1!$A$2:$A$28</c:f>
              <c:strCache>
                <c:ptCount val="27"/>
                <c:pt idx="0">
                  <c:v>Andhra Pradesh</c:v>
                </c:pt>
                <c:pt idx="1">
                  <c:v>Assam</c:v>
                </c:pt>
                <c:pt idx="2">
                  <c:v>Bihar</c:v>
                </c:pt>
                <c:pt idx="3">
                  <c:v>Chhattisgarh</c:v>
                </c:pt>
                <c:pt idx="4">
                  <c:v>Delhi</c:v>
                </c:pt>
                <c:pt idx="5">
                  <c:v>Goa</c:v>
                </c:pt>
                <c:pt idx="6">
                  <c:v>Gujarat</c:v>
                </c:pt>
                <c:pt idx="7">
                  <c:v>Haryana</c:v>
                </c:pt>
                <c:pt idx="8">
                  <c:v>Himachal Pradesh</c:v>
                </c:pt>
                <c:pt idx="9">
                  <c:v>Jammu &amp; Kashmir</c:v>
                </c:pt>
                <c:pt idx="10">
                  <c:v>Jharkhand</c:v>
                </c:pt>
                <c:pt idx="11">
                  <c:v>Karnataka</c:v>
                </c:pt>
                <c:pt idx="12">
                  <c:v>Kerala</c:v>
                </c:pt>
                <c:pt idx="13">
                  <c:v>Madhya Pradesh</c:v>
                </c:pt>
                <c:pt idx="14">
                  <c:v>Maharashtra</c:v>
                </c:pt>
                <c:pt idx="15">
                  <c:v>Meghalaya</c:v>
                </c:pt>
                <c:pt idx="16">
                  <c:v>Odisha</c:v>
                </c:pt>
                <c:pt idx="17">
                  <c:v>Puducherry</c:v>
                </c:pt>
                <c:pt idx="18">
                  <c:v>Punjab</c:v>
                </c:pt>
                <c:pt idx="19">
                  <c:v>Rajasthan</c:v>
                </c:pt>
                <c:pt idx="20">
                  <c:v>Sikkim</c:v>
                </c:pt>
                <c:pt idx="21">
                  <c:v>Tamil Nadu</c:v>
                </c:pt>
                <c:pt idx="22">
                  <c:v>Telangana</c:v>
                </c:pt>
                <c:pt idx="23">
                  <c:v>Tripura</c:v>
                </c:pt>
                <c:pt idx="24">
                  <c:v>Uttar Pradesh</c:v>
                </c:pt>
                <c:pt idx="25">
                  <c:v>Uttarakhand</c:v>
                </c:pt>
                <c:pt idx="26">
                  <c:v>West Bengal</c:v>
                </c:pt>
              </c:strCache>
            </c:str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6.81</c:v>
                </c:pt>
                <c:pt idx="1">
                  <c:v>1.71</c:v>
                </c:pt>
                <c:pt idx="2">
                  <c:v>12.38</c:v>
                </c:pt>
                <c:pt idx="3">
                  <c:v>4.47</c:v>
                </c:pt>
                <c:pt idx="4">
                  <c:v>16.73</c:v>
                </c:pt>
                <c:pt idx="5">
                  <c:v>19.64</c:v>
                </c:pt>
                <c:pt idx="6">
                  <c:v>2.23</c:v>
                </c:pt>
                <c:pt idx="7">
                  <c:v>28.38</c:v>
                </c:pt>
                <c:pt idx="8">
                  <c:v>11.97</c:v>
                </c:pt>
                <c:pt idx="9">
                  <c:v>13.57</c:v>
                </c:pt>
                <c:pt idx="10">
                  <c:v>13.35</c:v>
                </c:pt>
                <c:pt idx="11">
                  <c:v>2.92</c:v>
                </c:pt>
                <c:pt idx="12">
                  <c:v>9.7200000000000006</c:v>
                </c:pt>
                <c:pt idx="13">
                  <c:v>3.04</c:v>
                </c:pt>
                <c:pt idx="14">
                  <c:v>4.4000000000000004</c:v>
                </c:pt>
                <c:pt idx="15">
                  <c:v>2.52</c:v>
                </c:pt>
                <c:pt idx="16">
                  <c:v>2.85</c:v>
                </c:pt>
                <c:pt idx="17">
                  <c:v>13.34</c:v>
                </c:pt>
                <c:pt idx="18">
                  <c:v>7.26</c:v>
                </c:pt>
                <c:pt idx="19">
                  <c:v>24.1</c:v>
                </c:pt>
                <c:pt idx="20">
                  <c:v>1.5</c:v>
                </c:pt>
                <c:pt idx="21">
                  <c:v>7.68</c:v>
                </c:pt>
                <c:pt idx="22">
                  <c:v>4.9000000000000004</c:v>
                </c:pt>
                <c:pt idx="23">
                  <c:v>14.86</c:v>
                </c:pt>
                <c:pt idx="24">
                  <c:v>5.32</c:v>
                </c:pt>
                <c:pt idx="25">
                  <c:v>4.76</c:v>
                </c:pt>
                <c:pt idx="26">
                  <c:v>10.36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D-4F8C-B0C1-86F88FBF750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8036976"/>
        <c:axId val="1662832400"/>
      </c:barChart>
      <c:catAx>
        <c:axId val="151803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2832400"/>
        <c:crosses val="autoZero"/>
        <c:auto val="1"/>
        <c:lblAlgn val="ctr"/>
        <c:lblOffset val="100"/>
        <c:noMultiLvlLbl val="0"/>
      </c:catAx>
      <c:valAx>
        <c:axId val="166283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803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Average_unemployment_rate_in_rural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41.99</c:v>
                </c:pt>
                <c:pt idx="1">
                  <c:v>42.69</c:v>
                </c:pt>
                <c:pt idx="2">
                  <c:v>44.93</c:v>
                </c:pt>
                <c:pt idx="3">
                  <c:v>44.95</c:v>
                </c:pt>
                <c:pt idx="4">
                  <c:v>45.44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16-4769-92B1-3B3475E46E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Average_unemployment_rate_in_urban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2020</c:v>
                </c:pt>
                <c:pt idx="2">
                  <c:v>2019</c:v>
                </c:pt>
                <c:pt idx="3">
                  <c:v>2018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41.55</c:v>
                </c:pt>
                <c:pt idx="1">
                  <c:v>41.68</c:v>
                </c:pt>
                <c:pt idx="2">
                  <c:v>41.59</c:v>
                </c:pt>
                <c:pt idx="3">
                  <c:v>41.59</c:v>
                </c:pt>
                <c:pt idx="4">
                  <c:v>41.01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16-4769-92B1-3B3475E46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7073552"/>
        <c:axId val="1667969504"/>
      </c:barChart>
      <c:catAx>
        <c:axId val="170707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969504"/>
        <c:crosses val="autoZero"/>
        <c:auto val="1"/>
        <c:lblAlgn val="ctr"/>
        <c:lblOffset val="100"/>
        <c:noMultiLvlLbl val="0"/>
      </c:catAx>
      <c:valAx>
        <c:axId val="166796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Rate of participation in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707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3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615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94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3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05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67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4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59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6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78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90AB48-1DDF-46E5-8F15-529BFFE0202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271AEB-2B7A-4203-981D-99881256F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1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45AA-45AB-46A2-A8C2-0E475177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649" y="207498"/>
            <a:ext cx="10018713" cy="175259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Un - Employment in INDIA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from 2016-2021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97B45-F318-4966-907A-AEDCB151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983" y="1960097"/>
            <a:ext cx="8609426" cy="4015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02F940-AA60-42A1-9979-7C1AF9DC57A5}"/>
              </a:ext>
            </a:extLst>
          </p:cNvPr>
          <p:cNvSpPr txBox="1"/>
          <p:nvPr/>
        </p:nvSpPr>
        <p:spPr>
          <a:xfrm>
            <a:off x="6668086" y="6091311"/>
            <a:ext cx="443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Created by – Rounak Pyne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B956-48BC-4F4B-8A73-CCC71C69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36099"/>
            <a:ext cx="10018713" cy="1026942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Context and overview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: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E9930-CFE1-4177-985C-35C79B2EE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654125"/>
            <a:ext cx="10018713" cy="421210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Definition</a:t>
            </a:r>
            <a:r>
              <a:rPr lang="en-US" dirty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of un-employment.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Overall India's unemployment in the last 5 years.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Urban vs rural unemployment in the last 5 years.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State wise highest and lowest unemployment data.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Impact of lockdown in un-employment in 2020-2021.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Participation rate in urban vs rural in AVG.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 and findings.</a:t>
            </a:r>
          </a:p>
        </p:txBody>
      </p:sp>
    </p:spTree>
    <p:extLst>
      <p:ext uri="{BB962C8B-B14F-4D97-AF65-F5344CB8AC3E}">
        <p14:creationId xmlns:p14="http://schemas.microsoft.com/office/powerpoint/2010/main" val="176415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84EA-D99A-49C7-B3B2-58379F9F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423" y="0"/>
            <a:ext cx="7789153" cy="1752599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Definition</a:t>
            </a:r>
            <a:r>
              <a:rPr lang="en-US" u="sng" dirty="0"/>
              <a:t>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of un-employment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FA8F-E7E4-4763-BD17-E6B28C21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84" y="1434905"/>
            <a:ext cx="10018713" cy="396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term unemployment refers to a situation where a person actively searches for employment but is unable to find work. Unemployment is considered to be a key measure of the health of the economy.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The most frequently used measure of unemployment is the unemployment rate. It's calculated by dividing the number of unemployed people by the number of people in the labor force.</a:t>
            </a:r>
          </a:p>
        </p:txBody>
      </p:sp>
    </p:spTree>
    <p:extLst>
      <p:ext uri="{BB962C8B-B14F-4D97-AF65-F5344CB8AC3E}">
        <p14:creationId xmlns:p14="http://schemas.microsoft.com/office/powerpoint/2010/main" val="386664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50DE67-6E95-407B-B038-B7B637D82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729895"/>
              </p:ext>
            </p:extLst>
          </p:nvPr>
        </p:nvGraphicFramePr>
        <p:xfrm>
          <a:off x="1484313" y="1752600"/>
          <a:ext cx="10018712" cy="424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F695057-254F-476D-8917-0E4C225D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Overall India's unemployment in the last 5 years.</a:t>
            </a:r>
          </a:p>
        </p:txBody>
      </p:sp>
    </p:spTree>
    <p:extLst>
      <p:ext uri="{BB962C8B-B14F-4D97-AF65-F5344CB8AC3E}">
        <p14:creationId xmlns:p14="http://schemas.microsoft.com/office/powerpoint/2010/main" val="74781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5B07-6D07-4AE5-B8B6-57B931F1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373" y="353157"/>
            <a:ext cx="9094592" cy="1427285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Urban vs rural unemployment in the last 5 years.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11C4A62-407E-4C3E-B3EE-3EB0AE9D5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942712"/>
              </p:ext>
            </p:extLst>
          </p:nvPr>
        </p:nvGraphicFramePr>
        <p:xfrm>
          <a:off x="1463040" y="1969477"/>
          <a:ext cx="10039985" cy="3821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142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3281-4D20-4E40-BC64-9A4C06F7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05973"/>
            <a:ext cx="10416380" cy="163537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State wise highest and lowest unemployment data.</a:t>
            </a:r>
            <a:endParaRPr lang="en-IN" dirty="0"/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8886D4C0-9425-4049-BC59-3DA1A2216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389231"/>
              </p:ext>
            </p:extLst>
          </p:nvPr>
        </p:nvGraphicFramePr>
        <p:xfrm>
          <a:off x="1484311" y="1941343"/>
          <a:ext cx="10018712" cy="3849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44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3BE0-EC71-4CF1-A030-61FD8990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58" y="1"/>
            <a:ext cx="10304415" cy="1716258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Impact of lockdown in un-employment in 2020-2021.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D747725-442D-49FC-8765-D3CE28860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421486"/>
              </p:ext>
            </p:extLst>
          </p:nvPr>
        </p:nvGraphicFramePr>
        <p:xfrm>
          <a:off x="1341437" y="1555750"/>
          <a:ext cx="10573897" cy="431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253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8D52-1F74-4E1E-8ABF-7B4000EF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11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Participation rate in urban vs rural in AVG.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78FAC54-1470-4D3B-923A-32F33589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519644"/>
              </p:ext>
            </p:extLst>
          </p:nvPr>
        </p:nvGraphicFramePr>
        <p:xfrm>
          <a:off x="1371768" y="1876865"/>
          <a:ext cx="10131255" cy="3933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41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D54A-CFC5-4904-856D-D1920A97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228" y="137160"/>
            <a:ext cx="10018713" cy="73503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 and findings.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26CB-4AF7-4995-BD03-CC718870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80" y="872197"/>
            <a:ext cx="10318484" cy="5345723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Overall India's unemployment in the last 5 years.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latin typeface="Bookman Old Style" panose="02050604050505020204" pitchFamily="18" charset="0"/>
              </a:rPr>
              <a:t>In the years 2017-2019 we saw a gradual spike in the number but as we moved towards 2020 we saw a more than usual spike in the number of unemployment.</a:t>
            </a:r>
          </a:p>
          <a:p>
            <a:r>
              <a:rPr lang="en-US" sz="1600" dirty="0"/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Urban vs rural unemployment in the last 5 years.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latin typeface="Bookman Old Style" panose="02050604050505020204" pitchFamily="18" charset="0"/>
              </a:rPr>
              <a:t>In the years 2017-2019 we saw more un-employment in the urban region vs the rural region which is usual but we saw in the pandemic year of 2020 we that rural region is having a spike in un-employment because most people moved from urban to rural areas due to lack of work as there were covid restrictions.</a:t>
            </a:r>
          </a:p>
          <a:p>
            <a:r>
              <a:rPr lang="en-US" sz="1600" dirty="0"/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State wise highest and lowest unemployment data.</a:t>
            </a:r>
          </a:p>
          <a:p>
            <a:pPr marL="0" indent="0">
              <a:buNone/>
            </a:pPr>
            <a:r>
              <a:rPr lang="en-IN" sz="1600" dirty="0"/>
              <a:t> 	</a:t>
            </a:r>
            <a:r>
              <a:rPr lang="en-IN" sz="1600" dirty="0">
                <a:latin typeface="Bookman Old Style" panose="02050604050505020204" pitchFamily="18" charset="0"/>
              </a:rPr>
              <a:t>As we can see that Tripura , Jammu and Kashmir and Haryana have more than 50% un-employment rate with Tripura being the highest at more than 80% unemployment in the last 5 years.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Impact of lockdown in un-employment in 2020-2021.</a:t>
            </a:r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>
                <a:latin typeface="Bookman Old Style" panose="02050604050505020204" pitchFamily="18" charset="0"/>
              </a:rPr>
              <a:t>Post lockdown we saw a major change in the un-employment market where we saw a major shift where Haryana, Rajasthan and Goa has saw a increase in the numbers in 2021 whereas states like Tripura, Sikkim and Assam have seem a major drop in terms of unemployment.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Participation rate in urban vs rural in AVG.</a:t>
            </a:r>
          </a:p>
          <a:p>
            <a:pPr marL="0" indent="0">
              <a:buNone/>
            </a:pPr>
            <a:r>
              <a:rPr lang="en-IN" sz="1600" dirty="0"/>
              <a:t> 	</a:t>
            </a:r>
            <a:r>
              <a:rPr lang="en-IN" sz="1600" dirty="0">
                <a:latin typeface="Bookman Old Style" panose="02050604050505020204" pitchFamily="18" charset="0"/>
              </a:rPr>
              <a:t>It’s interesting to see that people from the rural areas have participated more in the survey than the people in the urban areas.</a:t>
            </a:r>
          </a:p>
        </p:txBody>
      </p:sp>
    </p:spTree>
    <p:extLst>
      <p:ext uri="{BB962C8B-B14F-4D97-AF65-F5344CB8AC3E}">
        <p14:creationId xmlns:p14="http://schemas.microsoft.com/office/powerpoint/2010/main" val="88833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253</TotalTime>
  <Words>468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Bookman Old Style</vt:lpstr>
      <vt:lpstr>Corbel</vt:lpstr>
      <vt:lpstr>Edwardian Script ITC</vt:lpstr>
      <vt:lpstr>Times New Roman</vt:lpstr>
      <vt:lpstr>Parallax</vt:lpstr>
      <vt:lpstr>Un - Employment in INDIA from 2016-2021</vt:lpstr>
      <vt:lpstr>Context and overview :</vt:lpstr>
      <vt:lpstr>Definition of un-employment</vt:lpstr>
      <vt:lpstr>Overall India's unemployment in the last 5 years.</vt:lpstr>
      <vt:lpstr>Urban vs rural unemployment in the last 5 years.</vt:lpstr>
      <vt:lpstr>State wise highest and lowest unemployment data.</vt:lpstr>
      <vt:lpstr>Impact of lockdown in un-employment in 2020-2021.</vt:lpstr>
      <vt:lpstr>Participation rate in urban vs rural in AVG.</vt:lpstr>
      <vt:lpstr>Conclusion and findings.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- Employment in INDIA from 2016-2021</dc:title>
  <dc:creator>Rounak Pyne Study</dc:creator>
  <cp:lastModifiedBy>Rounak Pyne Study</cp:lastModifiedBy>
  <cp:revision>25</cp:revision>
  <dcterms:created xsi:type="dcterms:W3CDTF">2022-11-17T07:57:30Z</dcterms:created>
  <dcterms:modified xsi:type="dcterms:W3CDTF">2022-11-17T17:08:53Z</dcterms:modified>
</cp:coreProperties>
</file>