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524000"/>
            <a:ext cx="7406640" cy="2005584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Calisto MT" pitchFamily="18" charset="0"/>
              </a:rPr>
              <a:t>Advertisement Success Prediction</a:t>
            </a:r>
            <a:endParaRPr lang="en-US" sz="5400" b="1" dirty="0">
              <a:latin typeface="Calisto MT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67400" y="5257800"/>
            <a:ext cx="2910840" cy="435936"/>
          </a:xfrm>
        </p:spPr>
        <p:txBody>
          <a:bodyPr>
            <a:noAutofit/>
          </a:bodyPr>
          <a:lstStyle/>
          <a:p>
            <a:pPr algn="r"/>
            <a:r>
              <a:rPr lang="en-US" sz="2400" b="1" dirty="0" smtClean="0">
                <a:latin typeface="Calisto MT" pitchFamily="18" charset="0"/>
              </a:rPr>
              <a:t>By Rounak Sharma</a:t>
            </a:r>
            <a:endParaRPr lang="en-US" sz="2400" b="1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1000"/>
          </a:xfrm>
        </p:spPr>
        <p:txBody>
          <a:bodyPr/>
          <a:lstStyle/>
          <a:p>
            <a:r>
              <a:rPr lang="en-US" sz="1800" dirty="0" smtClean="0">
                <a:latin typeface="Calisto MT" pitchFamily="18" charset="0"/>
              </a:rPr>
              <a:t>United-States having highest total average runtime(</a:t>
            </a:r>
            <a:r>
              <a:rPr lang="en-US" sz="1800" dirty="0" err="1" smtClean="0">
                <a:latin typeface="Calisto MT" pitchFamily="18" charset="0"/>
              </a:rPr>
              <a:t>minutes_per_week</a:t>
            </a:r>
            <a:r>
              <a:rPr lang="en-US" sz="1800" dirty="0" smtClean="0">
                <a:latin typeface="Calisto MT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609600"/>
            <a:ext cx="4267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8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Top 5 Air Location for </a:t>
            </a:r>
            <a:r>
              <a:rPr lang="en-US" dirty="0" err="1" smtClean="0">
                <a:latin typeface="Calisto MT" pitchFamily="18" charset="0"/>
              </a:rPr>
              <a:t>Avg</a:t>
            </a:r>
            <a:r>
              <a:rPr lang="en-US" dirty="0" smtClean="0">
                <a:latin typeface="Calisto MT" pitchFamily="18" charset="0"/>
              </a:rPr>
              <a:t> Runtime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67267"/>
            <a:ext cx="6934200" cy="45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90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Calisto MT" pitchFamily="18" charset="0"/>
              </a:rPr>
              <a:t>High and medium expensive advertisements having low money back guarantee rate.</a:t>
            </a:r>
          </a:p>
          <a:p>
            <a:pPr algn="just"/>
            <a:r>
              <a:rPr lang="en-US" sz="1800" dirty="0" smtClean="0">
                <a:latin typeface="Calisto MT" pitchFamily="18" charset="0"/>
              </a:rPr>
              <a:t>Low expensive advertisements having high money back guarantee rate.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609600"/>
            <a:ext cx="4419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685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Expensive Vs Money back guarantee rate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6705600" cy="39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09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sto MT" pitchFamily="18" charset="0"/>
              </a:rPr>
              <a:t>Drama advertisements having highest average ratings.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29000" y="609600"/>
            <a:ext cx="3581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85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Genre Vs Average Ratings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1"/>
            <a:ext cx="6642537" cy="439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Pipeline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 smtClean="0">
                <a:latin typeface="Calisto MT" pitchFamily="18" charset="0"/>
              </a:rPr>
              <a:t>Missing Values :  </a:t>
            </a:r>
          </a:p>
          <a:p>
            <a:pPr algn="just">
              <a:buNone/>
            </a:pPr>
            <a:r>
              <a:rPr lang="en-US" sz="2200" dirty="0" smtClean="0">
                <a:latin typeface="Calisto MT" pitchFamily="18" charset="0"/>
              </a:rPr>
              <a:t>There are no missing values present in the data.</a:t>
            </a:r>
          </a:p>
          <a:p>
            <a:pPr algn="just">
              <a:buNone/>
            </a:pPr>
            <a:endParaRPr lang="en-US" sz="800" dirty="0" smtClean="0">
              <a:latin typeface="Calisto MT" pitchFamily="18" charset="0"/>
            </a:endParaRPr>
          </a:p>
          <a:p>
            <a:pPr algn="just">
              <a:buNone/>
            </a:pPr>
            <a:r>
              <a:rPr lang="en-US" sz="2200" b="1" dirty="0" smtClean="0">
                <a:latin typeface="Calisto MT" pitchFamily="18" charset="0"/>
              </a:rPr>
              <a:t>Null Values : </a:t>
            </a:r>
          </a:p>
          <a:p>
            <a:pPr algn="just">
              <a:buNone/>
            </a:pPr>
            <a:r>
              <a:rPr lang="en-US" sz="2200" dirty="0" smtClean="0">
                <a:latin typeface="Calisto MT" pitchFamily="18" charset="0"/>
              </a:rPr>
              <a:t>There are no null values present in the data.</a:t>
            </a:r>
          </a:p>
          <a:p>
            <a:pPr algn="just">
              <a:buNone/>
            </a:pPr>
            <a:endParaRPr lang="en-US" sz="800" dirty="0" smtClean="0">
              <a:latin typeface="Calisto MT" pitchFamily="18" charset="0"/>
            </a:endParaRPr>
          </a:p>
          <a:p>
            <a:pPr algn="just">
              <a:buNone/>
            </a:pPr>
            <a:r>
              <a:rPr lang="en-US" sz="2200" b="1" dirty="0" smtClean="0">
                <a:latin typeface="Calisto MT" pitchFamily="18" charset="0"/>
              </a:rPr>
              <a:t>Imbalanced Class :</a:t>
            </a:r>
          </a:p>
          <a:p>
            <a:pPr algn="just">
              <a:buNone/>
            </a:pPr>
            <a:endParaRPr lang="en-US" sz="2200" b="1" dirty="0">
              <a:latin typeface="Calisto MT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4343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7800"/>
                <a:gridCol w="14478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alisto MT" pitchFamily="18" charset="0"/>
                        </a:rPr>
                        <a:t>0</a:t>
                      </a:r>
                      <a:endParaRPr lang="en-US" sz="3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alisto MT" pitchFamily="18" charset="0"/>
                        </a:rPr>
                        <a:t>1</a:t>
                      </a:r>
                      <a:endParaRPr lang="en-US" sz="3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alisto MT" pitchFamily="18" charset="0"/>
                        </a:rPr>
                        <a:t>14886</a:t>
                      </a:r>
                      <a:endParaRPr lang="en-US" sz="3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Calisto MT" pitchFamily="18" charset="0"/>
                        </a:rPr>
                        <a:t>4650</a:t>
                      </a:r>
                      <a:endParaRPr lang="en-US" sz="3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5814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Feature Engineering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None/>
            </a:pPr>
            <a:endParaRPr lang="en-US" sz="800" dirty="0" smtClean="0">
              <a:latin typeface="Calisto MT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200" dirty="0" smtClean="0">
                <a:latin typeface="Calisto MT" pitchFamily="18" charset="0"/>
              </a:rPr>
              <a:t>One Hot Encoding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200" dirty="0" smtClean="0">
                <a:latin typeface="Calisto MT" pitchFamily="18" charset="0"/>
              </a:rPr>
              <a:t>Frequency Encoding</a:t>
            </a:r>
          </a:p>
          <a:p>
            <a:pPr marL="596646" indent="-514350">
              <a:buNone/>
            </a:pPr>
            <a:endParaRPr lang="en-US" sz="2400" dirty="0" smtClean="0">
              <a:latin typeface="Calisto MT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743200"/>
          <a:ext cx="6705600" cy="3566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Column Name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Technique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targeted_sex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One Hot Encoding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airtime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One Hot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expensive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One Hot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money_back_guarantee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One Hot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realtionship_status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Frequency Encoding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industry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Frequency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genre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Frequency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airlocation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Frequency Encoding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Feature Selection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831592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sto MT" pitchFamily="18" charset="0"/>
              </a:rPr>
              <a:t>Numerical Data(Co-relation)</a:t>
            </a:r>
          </a:p>
          <a:p>
            <a:r>
              <a:rPr lang="en-US" sz="2000" dirty="0" smtClean="0">
                <a:latin typeface="Calisto MT" pitchFamily="18" charset="0"/>
              </a:rPr>
              <a:t>Categorical Data(Chi Square)</a:t>
            </a:r>
          </a:p>
          <a:p>
            <a:r>
              <a:rPr lang="en-US" sz="2000" dirty="0" smtClean="0">
                <a:latin typeface="Calisto MT" pitchFamily="18" charset="0"/>
              </a:rPr>
              <a:t>Recursive Feature Elimination</a:t>
            </a:r>
          </a:p>
          <a:p>
            <a:r>
              <a:rPr lang="en-US" sz="2000" dirty="0" smtClean="0">
                <a:latin typeface="Calisto MT" pitchFamily="18" charset="0"/>
              </a:rPr>
              <a:t>Extra Trees Classifier for feature importance</a:t>
            </a:r>
          </a:p>
          <a:p>
            <a:r>
              <a:rPr lang="en-US" sz="2000" dirty="0" smtClean="0">
                <a:latin typeface="Calisto MT" pitchFamily="18" charset="0"/>
              </a:rPr>
              <a:t>XGBoost Classifier with Grid search</a:t>
            </a:r>
            <a:endParaRPr lang="en-US" sz="2000" dirty="0">
              <a:latin typeface="Calisto MT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480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Model Selection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listo MT" pitchFamily="18" charset="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sto MT" pitchFamily="18" charset="0"/>
              </a:rPr>
              <a:t>Decision Tree Classifier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sto MT" pitchFamily="18" charset="0"/>
              </a:rPr>
              <a:t>Random Forest Classifier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listo MT" pitchFamily="18" charset="0"/>
              </a:rPr>
              <a:t>XGBoost Classifier</a:t>
            </a:r>
            <a:endParaRPr lang="en-US" sz="22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Different Model Scores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sto MT" pitchFamily="18" charset="0"/>
              </a:rPr>
              <a:t>With Imbalanced Data</a:t>
            </a:r>
          </a:p>
          <a:p>
            <a:endParaRPr lang="en-US" sz="2800" dirty="0" smtClean="0">
              <a:latin typeface="Calisto MT" pitchFamily="18" charset="0"/>
            </a:endParaRPr>
          </a:p>
          <a:p>
            <a:pPr>
              <a:buNone/>
            </a:pPr>
            <a:endParaRPr lang="en-US" sz="2800" dirty="0">
              <a:latin typeface="Calisto MT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438400"/>
          <a:ext cx="6705600" cy="2667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352800"/>
                <a:gridCol w="3352800"/>
              </a:tblGrid>
              <a:tr h="475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Model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F1 Score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545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0.40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5455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sto MT" pitchFamily="18" charset="0"/>
                        </a:rPr>
                        <a:t>0.49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4389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0.52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661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XGBoost Classifier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0.53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alisto MT" pitchFamily="18" charset="0"/>
              </a:rPr>
              <a:t>Balanced Data &amp; Hyper parameter Tuning</a:t>
            </a:r>
            <a:endParaRPr lang="en-US" sz="3000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Calisto MT" pitchFamily="18" charset="0"/>
              </a:rPr>
              <a:t>Imbalanced data handling techniques:</a:t>
            </a:r>
          </a:p>
          <a:p>
            <a:r>
              <a:rPr lang="en-US" sz="2400" dirty="0" smtClean="0">
                <a:latin typeface="Calisto MT" pitchFamily="18" charset="0"/>
              </a:rPr>
              <a:t>SMOTE</a:t>
            </a:r>
          </a:p>
          <a:p>
            <a:r>
              <a:rPr lang="en-US" sz="2400" dirty="0" smtClean="0">
                <a:latin typeface="Calisto MT" pitchFamily="18" charset="0"/>
              </a:rPr>
              <a:t>SMOTE Tomek</a:t>
            </a:r>
          </a:p>
          <a:p>
            <a:endParaRPr lang="en-US" sz="2400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Calisto MT" pitchFamily="18" charset="0"/>
              </a:rPr>
              <a:t>Hyper parameter tuning techniques:</a:t>
            </a:r>
          </a:p>
          <a:p>
            <a:r>
              <a:rPr lang="en-US" sz="2400" dirty="0" smtClean="0">
                <a:latin typeface="Calisto MT" pitchFamily="18" charset="0"/>
              </a:rPr>
              <a:t>Grid Search CV</a:t>
            </a:r>
          </a:p>
          <a:p>
            <a:r>
              <a:rPr lang="en-US" sz="2400" dirty="0" smtClean="0">
                <a:latin typeface="Calisto MT" pitchFamily="18" charset="0"/>
              </a:rPr>
              <a:t>Random Search CV</a:t>
            </a:r>
            <a:endParaRPr lang="en-US" sz="24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Different Model Scores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Balanced Data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438400"/>
          <a:ext cx="7391400" cy="333692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14600"/>
                <a:gridCol w="2057400"/>
                <a:gridCol w="28194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Model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F1 Score(SMOTE)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F1 Score(SMOTE Tomek)</a:t>
                      </a:r>
                    </a:p>
                    <a:p>
                      <a:pPr algn="ctr"/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0.77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0.77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0.82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0.83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0.83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0.84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alisto MT" pitchFamily="18" charset="0"/>
                        </a:rPr>
                        <a:t>XGBoost Classifier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0.84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sto MT" pitchFamily="18" charset="0"/>
                        </a:rPr>
                        <a:t>0.85</a:t>
                      </a:r>
                      <a:endParaRPr lang="en-US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Overview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sto MT" pitchFamily="18" charset="0"/>
              </a:rPr>
              <a:t>When one starts a business or is running a business, one needs to make people aware of the fact. Promotion is important for any type of business to let others know about the business.</a:t>
            </a:r>
          </a:p>
          <a:p>
            <a:pPr>
              <a:buNone/>
            </a:pPr>
            <a:endParaRPr lang="en-US" sz="2200" dirty="0" smtClean="0">
              <a:latin typeface="Calisto MT" pitchFamily="18" charset="0"/>
            </a:endParaRPr>
          </a:p>
          <a:p>
            <a:r>
              <a:rPr lang="en-US" sz="2200" dirty="0" smtClean="0">
                <a:latin typeface="Calisto MT" pitchFamily="18" charset="0"/>
              </a:rPr>
              <a:t>Advertising is important for every aspect of a business. It plays an imperative role for both manufacturers and consumers. </a:t>
            </a:r>
          </a:p>
          <a:p>
            <a:endParaRPr lang="en-US" sz="2200" dirty="0" smtClean="0">
              <a:latin typeface="Calisto MT" pitchFamily="18" charset="0"/>
            </a:endParaRPr>
          </a:p>
          <a:p>
            <a:r>
              <a:rPr lang="en-US" sz="2200" dirty="0" smtClean="0">
                <a:latin typeface="Calisto MT" pitchFamily="18" charset="0"/>
              </a:rPr>
              <a:t>Advertising is important for the business on the whole as it lets the business gain more customers, thereby increasing business turnaround.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Final Confusion Matrix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alisto MT" pitchFamily="18" charset="0"/>
              </a:rPr>
              <a:t>Top two algorithms: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200" dirty="0" smtClean="0">
                <a:latin typeface="Calisto MT" pitchFamily="18" charset="0"/>
              </a:rPr>
              <a:t>Random Forest Classifier : 0.84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200" dirty="0" smtClean="0">
                <a:latin typeface="Calisto MT" pitchFamily="18" charset="0"/>
              </a:rPr>
              <a:t>XGBoost Classifier : 0.85</a:t>
            </a:r>
          </a:p>
          <a:p>
            <a:pPr marL="596646" indent="-514350">
              <a:buFont typeface="+mj-lt"/>
              <a:buAutoNum type="arabicPeriod"/>
            </a:pPr>
            <a:endParaRPr lang="en-US" sz="800" dirty="0" smtClean="0">
              <a:latin typeface="Calisto MT" pitchFamily="18" charset="0"/>
            </a:endParaRPr>
          </a:p>
          <a:p>
            <a:pPr marL="596646" indent="-514350" algn="just"/>
            <a:r>
              <a:rPr lang="en-US" sz="2200" dirty="0" smtClean="0">
                <a:latin typeface="Calisto MT" pitchFamily="18" charset="0"/>
              </a:rPr>
              <a:t>From the above observations, it can be inferred that best performing model is XGBoost Classifier with F1 score of 0.85</a:t>
            </a:r>
          </a:p>
          <a:p>
            <a:pPr marL="596646" indent="-514350" algn="just">
              <a:buNone/>
            </a:pPr>
            <a:endParaRPr lang="en-US" sz="800" dirty="0" smtClean="0">
              <a:latin typeface="Calisto MT" pitchFamily="18" charset="0"/>
            </a:endParaRPr>
          </a:p>
          <a:p>
            <a:pPr marL="596646" indent="-514350" algn="just">
              <a:buNone/>
            </a:pPr>
            <a:endParaRPr lang="en-US" sz="800" dirty="0" smtClean="0">
              <a:latin typeface="Calisto MT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en-US" sz="2400" dirty="0" smtClean="0">
              <a:latin typeface="Calisto MT" pitchFamily="18" charset="0"/>
            </a:endParaRPr>
          </a:p>
          <a:p>
            <a:pPr marL="596646" indent="-514350">
              <a:buNone/>
            </a:pPr>
            <a:endParaRPr lang="en-US" sz="2400" dirty="0">
              <a:latin typeface="Calisto MT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4343400"/>
          <a:ext cx="6477000" cy="1584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Actual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No Net Gain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Net Gain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Calisto MT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latin typeface="Calisto MT" pitchFamily="18" charset="0"/>
                        </a:rPr>
                        <a:t>Predicted</a:t>
                      </a:r>
                      <a:endParaRPr lang="en-US" sz="2000" b="1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No Net Gain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3426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980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Net Gain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429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3968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Recommendations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Calisto MT" pitchFamily="18" charset="0"/>
              </a:rPr>
              <a:t>There are very less net gain found for female targeted gender, in such case company should have to plan some future strategies to target this part of advertisement.</a:t>
            </a:r>
          </a:p>
          <a:p>
            <a:pPr algn="just"/>
            <a:endParaRPr lang="en-US" sz="2200" dirty="0" smtClean="0">
              <a:latin typeface="Calisto MT" pitchFamily="18" charset="0"/>
            </a:endParaRPr>
          </a:p>
          <a:p>
            <a:pPr algn="just"/>
            <a:r>
              <a:rPr lang="en-US" sz="2200" dirty="0" smtClean="0">
                <a:latin typeface="Calisto MT" pitchFamily="18" charset="0"/>
              </a:rPr>
              <a:t>As the low expensive advertisements provide maximum number of money back guarantee, so company can increase the cost of such advertisement slightly to earn more profit for such cases.</a:t>
            </a:r>
          </a:p>
          <a:p>
            <a:pPr algn="just"/>
            <a:endParaRPr lang="en-US" sz="2200" dirty="0" smtClean="0">
              <a:latin typeface="Calisto MT" pitchFamily="18" charset="0"/>
            </a:endParaRPr>
          </a:p>
          <a:p>
            <a:pPr algn="just"/>
            <a:r>
              <a:rPr lang="en-US" sz="2200" dirty="0" smtClean="0">
                <a:latin typeface="Calisto MT" pitchFamily="18" charset="0"/>
              </a:rPr>
              <a:t>As Comedy genre having maximum number of advertisement, so for this case company should have work on resources to improve the ratings of such advertisements.</a:t>
            </a:r>
            <a:endParaRPr lang="en-US" sz="22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Calisto MT" pitchFamily="18" charset="0"/>
              </a:rPr>
              <a:t/>
            </a:r>
            <a:br>
              <a:rPr lang="en-US" sz="5400" b="1" dirty="0" smtClean="0">
                <a:latin typeface="Calisto MT" pitchFamily="18" charset="0"/>
              </a:rPr>
            </a:br>
            <a:r>
              <a:rPr lang="en-US" sz="5400" b="1" dirty="0" smtClean="0">
                <a:latin typeface="Calisto MT" pitchFamily="18" charset="0"/>
              </a:rPr>
              <a:t/>
            </a:r>
            <a:br>
              <a:rPr lang="en-US" sz="5400" b="1" dirty="0" smtClean="0">
                <a:latin typeface="Calisto MT" pitchFamily="18" charset="0"/>
              </a:rPr>
            </a:br>
            <a:r>
              <a:rPr lang="en-US" sz="5400" b="1" dirty="0" smtClean="0">
                <a:latin typeface="Calisto MT" pitchFamily="18" charset="0"/>
              </a:rPr>
              <a:t/>
            </a:r>
            <a:br>
              <a:rPr lang="en-US" sz="5400" b="1" dirty="0" smtClean="0">
                <a:latin typeface="Calisto MT" pitchFamily="18" charset="0"/>
              </a:rPr>
            </a:br>
            <a:r>
              <a:rPr lang="en-US" sz="5400" b="1" dirty="0" smtClean="0">
                <a:latin typeface="Calisto MT" pitchFamily="18" charset="0"/>
              </a:rPr>
              <a:t/>
            </a:r>
            <a:br>
              <a:rPr lang="en-US" sz="5400" b="1" dirty="0" smtClean="0">
                <a:latin typeface="Calisto MT" pitchFamily="18" charset="0"/>
              </a:rPr>
            </a:br>
            <a:r>
              <a:rPr lang="en-US" sz="5400" b="1" dirty="0" smtClean="0">
                <a:latin typeface="Calisto MT" pitchFamily="18" charset="0"/>
              </a:rPr>
              <a:t/>
            </a:r>
            <a:br>
              <a:rPr lang="en-US" sz="5400" b="1" dirty="0" smtClean="0">
                <a:latin typeface="Calisto MT" pitchFamily="18" charset="0"/>
              </a:rPr>
            </a:br>
            <a:r>
              <a:rPr lang="en-US" sz="5400" b="1" dirty="0" smtClean="0">
                <a:latin typeface="Calisto MT" pitchFamily="18" charset="0"/>
              </a:rPr>
              <a:t>Thank You!!!</a:t>
            </a:r>
            <a:endParaRPr lang="en-US" sz="5400" b="1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Problem Statement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sto MT" pitchFamily="18" charset="0"/>
              </a:rPr>
              <a:t>Building a machine learning model to predict whether an advertisement buy will lead to a net gain to the business.</a:t>
            </a:r>
          </a:p>
          <a:p>
            <a:endParaRPr lang="en-US" sz="2200" dirty="0" smtClean="0">
              <a:latin typeface="Calisto MT" pitchFamily="18" charset="0"/>
            </a:endParaRPr>
          </a:p>
          <a:p>
            <a:r>
              <a:rPr lang="en-US" sz="2200" dirty="0" smtClean="0">
                <a:latin typeface="Calisto MT" pitchFamily="18" charset="0"/>
              </a:rPr>
              <a:t>This model will predict how much an advertisement add value to the business.</a:t>
            </a:r>
            <a:endParaRPr lang="en-US" sz="22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Stakeholder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Calisto MT" pitchFamily="18" charset="0"/>
              </a:rPr>
              <a:t>Head of The Marketing Department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sto MT" pitchFamily="18" charset="0"/>
              </a:rPr>
              <a:t>Head of Advertising Firm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alisto MT" pitchFamily="18" charset="0"/>
              </a:rPr>
              <a:t>Manager of Regulatory Bodies</a:t>
            </a:r>
            <a:endParaRPr lang="en-US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Data Science Metric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b="1" dirty="0" smtClean="0">
                <a:latin typeface="Calisto MT" pitchFamily="18" charset="0"/>
              </a:rPr>
              <a:t>F1 Score</a:t>
            </a:r>
            <a:endParaRPr lang="en-US" dirty="0" smtClean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Data</a:t>
            </a:r>
            <a:endParaRPr lang="en-US" b="1" dirty="0">
              <a:latin typeface="Calisto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447800"/>
          <a:ext cx="7543800" cy="5085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95600"/>
                <a:gridCol w="464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sto MT" pitchFamily="18" charset="0"/>
                        </a:rPr>
                        <a:t>Feature</a:t>
                      </a:r>
                      <a:endParaRPr lang="en-US" sz="2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sto MT" pitchFamily="18" charset="0"/>
                        </a:rPr>
                        <a:t>Description</a:t>
                      </a:r>
                      <a:endParaRPr lang="en-US" sz="22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sto MT" pitchFamily="18" charset="0"/>
                        </a:rPr>
                        <a:t>UserID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sto MT" pitchFamily="18" charset="0"/>
                        </a:rPr>
                        <a:t>Unique id for each row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ratings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Ratings for advertisement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airlocation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Country of origin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airtime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Time when the advertisement was aired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average_runtime(</a:t>
                      </a:r>
                      <a:r>
                        <a:rPr lang="en-US" sz="1600" dirty="0" err="1" smtClean="0">
                          <a:latin typeface="Calisto MT" pitchFamily="18" charset="0"/>
                        </a:rPr>
                        <a:t>minutes_per_week</a:t>
                      </a:r>
                      <a:r>
                        <a:rPr lang="en-US" sz="1600" dirty="0" smtClean="0">
                          <a:latin typeface="Calisto MT" pitchFamily="18" charset="0"/>
                        </a:rPr>
                        <a:t>)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Minutes per week the advertisement was aired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targeted_sex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Gender</a:t>
                      </a:r>
                      <a:r>
                        <a:rPr lang="en-US" sz="1600" baseline="0" dirty="0" smtClean="0">
                          <a:latin typeface="Calisto MT" pitchFamily="18" charset="0"/>
                        </a:rPr>
                        <a:t> targeted by advertisement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genre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Type of advertisement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industry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The industry to which the product belonged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relationship_status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Relationship status of the customers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expensive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Advertisement expenses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money_back_guarantee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Whether the product offers a refund or not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netgain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sto MT" pitchFamily="18" charset="0"/>
                        </a:rPr>
                        <a:t>Targeted feature which identify</a:t>
                      </a:r>
                      <a:r>
                        <a:rPr lang="en-US" sz="1600" baseline="0" dirty="0" smtClean="0">
                          <a:latin typeface="Calisto MT" pitchFamily="18" charset="0"/>
                        </a:rPr>
                        <a:t> profit or loss for ads</a:t>
                      </a:r>
                      <a:endParaRPr lang="en-US" sz="16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81400" y="609600"/>
            <a:ext cx="3124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Targeted Sex Count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1447800"/>
            <a:ext cx="2983992" cy="4800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algn="just"/>
            <a:r>
              <a:rPr lang="en-US" sz="2000" dirty="0" smtClean="0">
                <a:latin typeface="Calisto MT" pitchFamily="18" charset="0"/>
              </a:rPr>
              <a:t>Male add more value to net gain as compare to female.</a:t>
            </a:r>
          </a:p>
          <a:p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9" y="1676400"/>
            <a:ext cx="424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221992" cy="4800600"/>
          </a:xfrm>
        </p:spPr>
        <p:txBody>
          <a:bodyPr/>
          <a:lstStyle/>
          <a:p>
            <a:pPr algn="just"/>
            <a:r>
              <a:rPr lang="en-US" sz="2000" dirty="0" smtClean="0">
                <a:latin typeface="Calisto MT" pitchFamily="18" charset="0"/>
              </a:rPr>
              <a:t>Comedy is the most preferable genre.</a:t>
            </a:r>
          </a:p>
          <a:p>
            <a:pPr algn="just"/>
            <a:r>
              <a:rPr lang="en-US" sz="2000" dirty="0" smtClean="0">
                <a:latin typeface="Calisto MT" pitchFamily="18" charset="0"/>
              </a:rPr>
              <a:t>Direct is the least preferable genre.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609600"/>
            <a:ext cx="4267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8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Top Genre wise Advertisement Count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447800"/>
            <a:ext cx="50979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EDA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2755392" cy="4800600"/>
          </a:xfrm>
        </p:spPr>
        <p:txBody>
          <a:bodyPr/>
          <a:lstStyle/>
          <a:p>
            <a:pPr algn="just"/>
            <a:r>
              <a:rPr lang="en-US" sz="1800" dirty="0" smtClean="0">
                <a:latin typeface="Calisto MT" pitchFamily="18" charset="0"/>
              </a:rPr>
              <a:t>Pharma industry having highest total average runtime for Comedy genre.</a:t>
            </a:r>
          </a:p>
          <a:p>
            <a:pPr algn="just"/>
            <a:endParaRPr lang="en-US" sz="1800" dirty="0" smtClean="0">
              <a:latin typeface="Calisto MT" pitchFamily="18" charset="0"/>
            </a:endParaRPr>
          </a:p>
          <a:p>
            <a:pPr algn="just"/>
            <a:r>
              <a:rPr lang="en-US" sz="1800" dirty="0" smtClean="0">
                <a:latin typeface="Calisto MT" pitchFamily="18" charset="0"/>
              </a:rPr>
              <a:t>ClassAction industry having lowest total average runtime for Comedy genre.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609600"/>
            <a:ext cx="4038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8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sto MT" pitchFamily="18" charset="0"/>
              </a:rPr>
              <a:t>Top Industries in Comedy Genre</a:t>
            </a:r>
            <a:endParaRPr lang="en-US" dirty="0">
              <a:latin typeface="Calisto MT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524000"/>
            <a:ext cx="46005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346</TotalTime>
  <Words>671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Advertisement Success Prediction</vt:lpstr>
      <vt:lpstr>Overview</vt:lpstr>
      <vt:lpstr>Problem Statement</vt:lpstr>
      <vt:lpstr>Stakeholder</vt:lpstr>
      <vt:lpstr>Data Science Metric</vt:lpstr>
      <vt:lpstr>Data</vt:lpstr>
      <vt:lpstr>EDA</vt:lpstr>
      <vt:lpstr>EDA</vt:lpstr>
      <vt:lpstr>EDA</vt:lpstr>
      <vt:lpstr>EDA</vt:lpstr>
      <vt:lpstr>EDA</vt:lpstr>
      <vt:lpstr>EDA</vt:lpstr>
      <vt:lpstr>Pipeline</vt:lpstr>
      <vt:lpstr>Feature Engineering</vt:lpstr>
      <vt:lpstr>Feature Selection</vt:lpstr>
      <vt:lpstr>Model Selection</vt:lpstr>
      <vt:lpstr>Different Model Scores</vt:lpstr>
      <vt:lpstr>Balanced Data &amp; Hyper parameter Tuning</vt:lpstr>
      <vt:lpstr>Different Model Scores</vt:lpstr>
      <vt:lpstr>Final Confusion Matrix</vt:lpstr>
      <vt:lpstr>Recommendations</vt:lpstr>
      <vt:lpstr>     Thank You!!!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Advertisement Success Prediction</dc:title>
  <dc:creator>Rounak</dc:creator>
  <cp:lastModifiedBy>USER PC</cp:lastModifiedBy>
  <cp:revision>58</cp:revision>
  <dcterms:created xsi:type="dcterms:W3CDTF">2006-08-16T00:00:00Z</dcterms:created>
  <dcterms:modified xsi:type="dcterms:W3CDTF">2020-12-09T12:35:19Z</dcterms:modified>
</cp:coreProperties>
</file>