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ree Serif" panose="02000503040000020004" pitchFamily="2" charset="77"/>
      <p:regular r:id="rId16"/>
    </p:embeddedFont>
    <p:embeddedFont>
      <p:font typeface="Didact Gothic" pitchFamily="2" charset="0"/>
      <p:regular r:id="rId17"/>
    </p:embeddedFont>
    <p:embeddedFont>
      <p:font typeface="Roboto Black" panose="020F0502020204030204" pitchFamily="34" charset="0"/>
      <p:bold r:id="rId18"/>
      <p:italic r:id="rId19"/>
      <p:boldItalic r:id="rId20"/>
    </p:embeddedFont>
    <p:embeddedFont>
      <p:font typeface="Roboto Light" panose="020F0302020204030204" pitchFamily="34" charset="0"/>
      <p:regular r:id="rId21"/>
      <p:bold r:id="rId22"/>
      <p:italic r:id="rId23"/>
      <p:boldItalic r:id="rId24"/>
    </p:embeddedFont>
    <p:embeddedFont>
      <p:font typeface="Roboto Mono Thin" panose="020F0302020204030204" pitchFamily="34" charset="0"/>
      <p:regular r:id="rId25"/>
      <p:bold r:id="rId26"/>
      <p:italic r:id="rId27"/>
      <p:boldItalic r:id="rId28"/>
    </p:embeddedFont>
    <p:embeddedFont>
      <p:font typeface="Roboto Thin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66723ecd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66723ecd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66723ecd2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66723ecd2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66723ecd2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66723ecd2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66723ecd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66723ecd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66723ec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66723ec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66723ec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66723ec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66723ecd2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66723ecd2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6723ecd2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6723ecd2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17410/counterfeit-and-pirated-products-by-catego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4434276" y="1615713"/>
            <a:ext cx="4513835" cy="1305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dirty="0">
                <a:solidFill>
                  <a:schemeClr val="accent1"/>
                </a:solidFill>
              </a:rPr>
              <a:t>PROJECT PROPOSAL REAL  CHECK</a:t>
            </a:r>
            <a:endParaRPr sz="3400" dirty="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605825" y="408671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accent4"/>
                </a:solidFill>
              </a:rPr>
              <a:t>- ROUNAK NAYEE</a:t>
            </a:r>
            <a:br>
              <a:rPr lang="es" sz="1400" dirty="0">
                <a:solidFill>
                  <a:schemeClr val="accent4"/>
                </a:solidFill>
              </a:rPr>
            </a:br>
            <a:r>
              <a:rPr lang="es" sz="1400" dirty="0">
                <a:solidFill>
                  <a:schemeClr val="accent4"/>
                </a:solidFill>
              </a:rPr>
              <a:t>RUTGERS UNIVERSITY</a:t>
            </a:r>
            <a:endParaRPr sz="1400" dirty="0">
              <a:solidFill>
                <a:schemeClr val="accent4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accent4"/>
                </a:solidFill>
              </a:rPr>
              <a:t>MS Computer Science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153506" y="836970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9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43739" y="47964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821208" y="47964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664356" y="10605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59089" y="20386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2759089" y="27721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759089" y="35054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09343" y="1442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41212" y="460065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338597" y="509447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45543" y="506399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96592" y="4273169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76915" y="4173829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3357289" y="1777455"/>
            <a:ext cx="885385" cy="919938"/>
            <a:chOff x="-61784125" y="3377700"/>
            <a:chExt cx="316650" cy="317450"/>
          </a:xfrm>
        </p:grpSpPr>
        <p:sp>
          <p:nvSpPr>
            <p:cNvPr id="182" name="Google Shape;182;p1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3635703" y="3699389"/>
            <a:ext cx="589882" cy="660765"/>
            <a:chOff x="-3771675" y="3971775"/>
            <a:chExt cx="291300" cy="292025"/>
          </a:xfrm>
        </p:grpSpPr>
        <p:sp>
          <p:nvSpPr>
            <p:cNvPr id="190" name="Google Shape;190;p1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ctrTitle" idx="4"/>
          </p:nvPr>
        </p:nvSpPr>
        <p:spPr>
          <a:xfrm>
            <a:off x="429199" y="181700"/>
            <a:ext cx="58071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EXPECTED PROJECT TIMELINE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53" name="Google Shape;353;p27"/>
          <p:cNvCxnSpPr>
            <a:cxnSpLocks/>
          </p:cNvCxnSpPr>
          <p:nvPr/>
        </p:nvCxnSpPr>
        <p:spPr>
          <a:xfrm>
            <a:off x="-1340225" y="850237"/>
            <a:ext cx="77966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7"/>
          <p:cNvSpPr txBox="1"/>
          <p:nvPr/>
        </p:nvSpPr>
        <p:spPr>
          <a:xfrm flipH="1">
            <a:off x="1797425" y="1390425"/>
            <a:ext cx="1224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accent1"/>
                </a:solidFill>
              </a:rPr>
              <a:t>WEEK 1-2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355" name="Google Shape;355;p27"/>
          <p:cNvGrpSpPr/>
          <p:nvPr/>
        </p:nvGrpSpPr>
        <p:grpSpPr>
          <a:xfrm>
            <a:off x="448245" y="1390500"/>
            <a:ext cx="7784235" cy="2967915"/>
            <a:chOff x="1838314" y="789997"/>
            <a:chExt cx="1552067" cy="606278"/>
          </a:xfrm>
        </p:grpSpPr>
        <p:cxnSp>
          <p:nvCxnSpPr>
            <p:cNvPr id="356" name="Google Shape;356;p27"/>
            <p:cNvCxnSpPr/>
            <p:nvPr/>
          </p:nvCxnSpPr>
          <p:spPr>
            <a:xfrm rot="10800000">
              <a:off x="2109981" y="1180903"/>
              <a:ext cx="1280400" cy="0"/>
            </a:xfrm>
            <a:prstGeom prst="straightConnector1">
              <a:avLst/>
            </a:pr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7"/>
            <p:cNvCxnSpPr/>
            <p:nvPr/>
          </p:nvCxnSpPr>
          <p:spPr>
            <a:xfrm rot="10800000">
              <a:off x="2109981" y="985080"/>
              <a:ext cx="1280400" cy="0"/>
            </a:xfrm>
            <a:prstGeom prst="straightConnector1">
              <a:avLst/>
            </a:pr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27"/>
            <p:cNvCxnSpPr/>
            <p:nvPr/>
          </p:nvCxnSpPr>
          <p:spPr>
            <a:xfrm rot="10800000">
              <a:off x="2109981" y="1376729"/>
              <a:ext cx="1280400" cy="0"/>
            </a:xfrm>
            <a:prstGeom prst="straightConnector1">
              <a:avLst/>
            </a:pr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27"/>
            <p:cNvSpPr txBox="1"/>
            <p:nvPr/>
          </p:nvSpPr>
          <p:spPr>
            <a:xfrm flipH="1">
              <a:off x="2351430" y="789997"/>
              <a:ext cx="2442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700">
                  <a:solidFill>
                    <a:schemeClr val="accent1"/>
                  </a:solidFill>
                </a:rPr>
                <a:t>WEEK 3-4</a:t>
              </a:r>
              <a:endParaRPr sz="1700">
                <a:solidFill>
                  <a:schemeClr val="accent1"/>
                </a:solidFill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2105681" y="964327"/>
              <a:ext cx="253200" cy="42600"/>
            </a:xfrm>
            <a:prstGeom prst="rect">
              <a:avLst/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UI / TECH STACK</a:t>
              </a:r>
              <a:endParaRPr sz="1000"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2860118" y="1353675"/>
              <a:ext cx="253200" cy="426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dirty="0"/>
                <a:t>TEST / ROLLOUT</a:t>
              </a:r>
              <a:endParaRPr sz="1000" dirty="0"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232287" y="1159607"/>
              <a:ext cx="627600" cy="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DEVELOPMENT - DEPLOYMENT</a:t>
              </a:r>
              <a:endParaRPr sz="1000"/>
            </a:p>
          </p:txBody>
        </p:sp>
        <p:sp>
          <p:nvSpPr>
            <p:cNvPr id="363" name="Google Shape;363;p27"/>
            <p:cNvSpPr txBox="1"/>
            <p:nvPr/>
          </p:nvSpPr>
          <p:spPr>
            <a:xfrm flipH="1">
              <a:off x="1838314" y="952147"/>
              <a:ext cx="271200" cy="1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chemeClr val="accent1"/>
                  </a:solidFill>
                </a:rPr>
                <a:t>PLANNING</a:t>
              </a:r>
              <a:endParaRPr sz="1500">
                <a:solidFill>
                  <a:schemeClr val="accent1"/>
                </a:solidFill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750974" y="964961"/>
              <a:ext cx="244200" cy="42600"/>
            </a:xfrm>
            <a:prstGeom prst="rect">
              <a:avLst/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dirty="0"/>
                <a:t>BOTTLENECKS</a:t>
              </a:r>
              <a:endParaRPr sz="1100" dirty="0"/>
            </a:p>
          </p:txBody>
        </p:sp>
      </p:grpSp>
      <p:sp>
        <p:nvSpPr>
          <p:cNvPr id="365" name="Google Shape;365;p27"/>
          <p:cNvSpPr txBox="1"/>
          <p:nvPr/>
        </p:nvSpPr>
        <p:spPr>
          <a:xfrm flipH="1">
            <a:off x="4304600" y="1390500"/>
            <a:ext cx="1224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accent1"/>
                </a:solidFill>
              </a:rPr>
              <a:t>WEEK 5-6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366" name="Google Shape;366;p27"/>
          <p:cNvSpPr txBox="1"/>
          <p:nvPr/>
        </p:nvSpPr>
        <p:spPr>
          <a:xfrm flipH="1">
            <a:off x="109576" y="3168750"/>
            <a:ext cx="16881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chemeClr val="accent1"/>
                </a:solidFill>
              </a:rPr>
              <a:t>DEVELOPMENT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67" name="Google Shape;367;p27"/>
          <p:cNvSpPr txBox="1"/>
          <p:nvPr/>
        </p:nvSpPr>
        <p:spPr>
          <a:xfrm flipH="1">
            <a:off x="432947" y="4098500"/>
            <a:ext cx="1360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chemeClr val="accent1"/>
                </a:solidFill>
              </a:rPr>
              <a:t>TESTING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68" name="Google Shape;368;p27"/>
          <p:cNvSpPr txBox="1"/>
          <p:nvPr/>
        </p:nvSpPr>
        <p:spPr>
          <a:xfrm flipH="1">
            <a:off x="5572700" y="1390500"/>
            <a:ext cx="1224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accent1"/>
                </a:solidFill>
              </a:rPr>
              <a:t>WEEK 7-8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369" name="Google Shape;369;p27"/>
          <p:cNvSpPr txBox="1"/>
          <p:nvPr/>
        </p:nvSpPr>
        <p:spPr>
          <a:xfrm flipH="1">
            <a:off x="6840800" y="1390500"/>
            <a:ext cx="13602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accent1"/>
                </a:solidFill>
              </a:rPr>
              <a:t>WEEK 9-10</a:t>
            </a:r>
            <a:endParaRPr sz="1700">
              <a:solidFill>
                <a:schemeClr val="accent1"/>
              </a:solidFill>
            </a:endParaRPr>
          </a:p>
        </p:txBody>
      </p:sp>
      <p:cxnSp>
        <p:nvCxnSpPr>
          <p:cNvPr id="370" name="Google Shape;370;p27"/>
          <p:cNvCxnSpPr/>
          <p:nvPr/>
        </p:nvCxnSpPr>
        <p:spPr>
          <a:xfrm>
            <a:off x="6842675" y="1346650"/>
            <a:ext cx="11100" cy="341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7"/>
          <p:cNvCxnSpPr/>
          <p:nvPr/>
        </p:nvCxnSpPr>
        <p:spPr>
          <a:xfrm>
            <a:off x="3045588" y="1390500"/>
            <a:ext cx="11100" cy="341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7"/>
          <p:cNvCxnSpPr/>
          <p:nvPr/>
        </p:nvCxnSpPr>
        <p:spPr>
          <a:xfrm>
            <a:off x="4309150" y="1390500"/>
            <a:ext cx="11100" cy="341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7"/>
          <p:cNvCxnSpPr/>
          <p:nvPr/>
        </p:nvCxnSpPr>
        <p:spPr>
          <a:xfrm>
            <a:off x="5574975" y="1346650"/>
            <a:ext cx="11100" cy="341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4" name="Google Shape;374;p27"/>
          <p:cNvSpPr/>
          <p:nvPr/>
        </p:nvSpPr>
        <p:spPr>
          <a:xfrm>
            <a:off x="6236375" y="3168750"/>
            <a:ext cx="1360200" cy="2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RE-ITERATE</a:t>
            </a:r>
            <a:endParaRPr sz="1000"/>
          </a:p>
        </p:txBody>
      </p:sp>
      <p:sp>
        <p:nvSpPr>
          <p:cNvPr id="375" name="Google Shape;375;p27"/>
          <p:cNvSpPr/>
          <p:nvPr/>
        </p:nvSpPr>
        <p:spPr>
          <a:xfrm>
            <a:off x="7596575" y="4149925"/>
            <a:ext cx="636000" cy="2085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REPORT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>
            <a:spLocks noGrp="1"/>
          </p:cNvSpPr>
          <p:nvPr>
            <p:ph type="ctrTitle" idx="4"/>
          </p:nvPr>
        </p:nvSpPr>
        <p:spPr>
          <a:xfrm>
            <a:off x="440150" y="121125"/>
            <a:ext cx="5143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1" name="Google Shape;381;p28"/>
          <p:cNvCxnSpPr/>
          <p:nvPr/>
        </p:nvCxnSpPr>
        <p:spPr>
          <a:xfrm>
            <a:off x="-1351325" y="710013"/>
            <a:ext cx="7175700" cy="1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8"/>
          <p:cNvSpPr txBox="1"/>
          <p:nvPr/>
        </p:nvSpPr>
        <p:spPr>
          <a:xfrm>
            <a:off x="440150" y="1130904"/>
            <a:ext cx="8263825" cy="3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Light"/>
              <a:buAutoNum type="arabicPeriod"/>
            </a:pP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Shubham Prajapati, Jayesh Gadhari, Tushar Sawant, Juilee Kini, Sheetal Solanki, "Strengthening Supply Chain Integrity with Blockchain-based Anti-Counterfeiting Measures", 2023 International Conference on Innovative Data Communication Technologies and Application (ICIDCA), pp.786-790, 2023</a:t>
            </a: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Light"/>
              <a:buAutoNum type="arabicPeriod"/>
            </a:pP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V. Buterin, “A next-generation smart contract and decentralized application platform.," Available online at: https://ethereum.org/en/whitepaper/</a:t>
            </a: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Light"/>
              <a:buAutoNum type="arabicPeriod"/>
            </a:pP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A. Lewis, ”A gentle introduction to smart contracts," Available online at:</a:t>
            </a:r>
            <a:b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https://bitsonblocks.net/2016/02/01/a-gentle-introduction-to-smart-contracts/</a:t>
            </a: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Light"/>
              <a:buAutoNum type="arabicPeriod"/>
            </a:pP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https</a:t>
            </a:r>
            <a:r>
              <a:rPr lang="es" sz="1500" dirty="0">
                <a:solidFill>
                  <a:schemeClr val="hlink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://www.statista.com/chart/17410/counterfeit-and-pirated-products-by-category/</a:t>
            </a: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Light"/>
              <a:buAutoNum type="arabicPeriod"/>
            </a:pPr>
            <a:r>
              <a:rPr lang="es" sz="15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W Viriyasitavat, D Hoonsopon “Blockchain characteristics and consensus in modern business processes”, Journal of Industrial Information Integration 13, 32-39</a:t>
            </a: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ctrTitle" idx="4"/>
          </p:nvPr>
        </p:nvSpPr>
        <p:spPr>
          <a:xfrm>
            <a:off x="429200" y="181700"/>
            <a:ext cx="5143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GOAL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88" name="Google Shape;388;p29"/>
          <p:cNvCxnSpPr/>
          <p:nvPr/>
        </p:nvCxnSpPr>
        <p:spPr>
          <a:xfrm>
            <a:off x="-1351325" y="841388"/>
            <a:ext cx="7175700" cy="1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9"/>
          <p:cNvSpPr txBox="1"/>
          <p:nvPr/>
        </p:nvSpPr>
        <p:spPr>
          <a:xfrm>
            <a:off x="536475" y="1317275"/>
            <a:ext cx="79263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"To develop a decentralized and transparent system leveraging blockchain technology to authenticate and verify product authenticity, thereby combating counterfeiting and reinforcing trust among consumers, manufacturers, and sellers."</a:t>
            </a:r>
            <a:endParaRPr sz="2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/>
        </p:nvSpPr>
        <p:spPr>
          <a:xfrm>
            <a:off x="1795500" y="1302850"/>
            <a:ext cx="5704200" cy="27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5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7250" y="1224575"/>
            <a:ext cx="8145600" cy="3420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/>
              <a:t>Counterfeiting and duplication are one of the greatest dangers to an organization, affecting it’s revenue, brand image as well as end consumers.</a:t>
            </a: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/>
              <a:t>The rise of e-commerce platforms has made it easier for counterfeiters to reach a global audience, complicating monitoring and enforcement.</a:t>
            </a:r>
            <a:br>
              <a:rPr lang="es" sz="1900" dirty="0"/>
            </a:br>
            <a:br>
              <a:rPr lang="es" sz="1900" dirty="0"/>
            </a:br>
            <a:r>
              <a:rPr lang="es" sz="1900" dirty="0"/>
              <a:t>The sale of counterfeit goods can fund other illegal activities, such as organized crime or even terrorism.                                                   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900" dirty="0"/>
            </a:br>
            <a:r>
              <a:rPr lang="es" sz="1900" dirty="0"/>
              <a:t>Counterfeit products, especially pharmaceuticals, cosmetics, and food items, may not undergo proper safety checks, putting consumers at risk.</a:t>
            </a: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900" dirty="0"/>
            </a:br>
            <a:br>
              <a:rPr lang="es" sz="1900" dirty="0"/>
            </a:b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900" dirty="0"/>
            </a:b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200" name="Google Shape;200;p19"/>
          <p:cNvSpPr txBox="1">
            <a:spLocks noGrp="1"/>
          </p:cNvSpPr>
          <p:nvPr>
            <p:ph type="ctrTitle"/>
          </p:nvPr>
        </p:nvSpPr>
        <p:spPr>
          <a:xfrm>
            <a:off x="467700" y="390850"/>
            <a:ext cx="4699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What is </a:t>
            </a:r>
            <a:r>
              <a:rPr lang="es" sz="3000">
                <a:solidFill>
                  <a:schemeClr val="accent1"/>
                </a:solidFill>
              </a:rPr>
              <a:t>Counterfeiting</a:t>
            </a:r>
            <a:r>
              <a:rPr lang="es" sz="3000"/>
              <a:t> ?</a:t>
            </a:r>
            <a:endParaRPr sz="3000"/>
          </a:p>
        </p:txBody>
      </p:sp>
      <p:cxnSp>
        <p:nvCxnSpPr>
          <p:cNvPr id="201" name="Google Shape;201;p19"/>
          <p:cNvCxnSpPr/>
          <p:nvPr/>
        </p:nvCxnSpPr>
        <p:spPr>
          <a:xfrm rot="10800000" flipH="1">
            <a:off x="-1076700" y="997450"/>
            <a:ext cx="6244200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19"/>
          <p:cNvGrpSpPr/>
          <p:nvPr/>
        </p:nvGrpSpPr>
        <p:grpSpPr>
          <a:xfrm>
            <a:off x="339432" y="1390373"/>
            <a:ext cx="207828" cy="217540"/>
            <a:chOff x="1490050" y="3805975"/>
            <a:chExt cx="491900" cy="482350"/>
          </a:xfrm>
        </p:grpSpPr>
        <p:sp>
          <p:nvSpPr>
            <p:cNvPr id="203" name="Google Shape;203;p1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339432" y="2221548"/>
            <a:ext cx="207828" cy="217540"/>
            <a:chOff x="1490050" y="3805975"/>
            <a:chExt cx="491900" cy="482350"/>
          </a:xfrm>
        </p:grpSpPr>
        <p:sp>
          <p:nvSpPr>
            <p:cNvPr id="208" name="Google Shape;208;p1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2" name="Google Shape;212;p19"/>
          <p:cNvGrpSpPr/>
          <p:nvPr/>
        </p:nvGrpSpPr>
        <p:grpSpPr>
          <a:xfrm>
            <a:off x="339432" y="3052723"/>
            <a:ext cx="207828" cy="217540"/>
            <a:chOff x="1490050" y="3805975"/>
            <a:chExt cx="491900" cy="482350"/>
          </a:xfrm>
        </p:grpSpPr>
        <p:sp>
          <p:nvSpPr>
            <p:cNvPr id="213" name="Google Shape;213;p1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339432" y="3883898"/>
            <a:ext cx="207828" cy="217540"/>
            <a:chOff x="1490050" y="3805975"/>
            <a:chExt cx="491900" cy="482350"/>
          </a:xfrm>
        </p:grpSpPr>
        <p:sp>
          <p:nvSpPr>
            <p:cNvPr id="218" name="Google Shape;218;p1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2400"/>
            <a:ext cx="6791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733350" y="1596825"/>
            <a:ext cx="74997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Counterfeited items, let alone customers, the manufacturers themself are unable to distinguish between the fake and real products. The digital e-commerce landscape, makes detection and mitigation increasingly challenging. There's a pressing need for a transparent, tamper-proof, and universally verifiable system to ensure product authenticity, protect brands, and instill confidence as well as ensure safety within customers.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/>
          </p:nvPr>
        </p:nvSpPr>
        <p:spPr>
          <a:xfrm>
            <a:off x="369175" y="390850"/>
            <a:ext cx="5061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The Problem</a:t>
            </a:r>
            <a:endParaRPr sz="3000"/>
          </a:p>
        </p:txBody>
      </p:sp>
      <p:cxnSp>
        <p:nvCxnSpPr>
          <p:cNvPr id="233" name="Google Shape;233;p21"/>
          <p:cNvCxnSpPr/>
          <p:nvPr/>
        </p:nvCxnSpPr>
        <p:spPr>
          <a:xfrm rot="10800000" flipH="1">
            <a:off x="-1043675" y="941550"/>
            <a:ext cx="4952100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700525" y="1180775"/>
            <a:ext cx="77076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/>
              <a:t>Traceability and transparency is the key to achieving this. Blockchain is a decentralized and distributed digital ledger used to record transactions across multiple computers, ensuring data integrity and transparency through cryptographic techniques.</a:t>
            </a: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900" dirty="0"/>
            </a:br>
            <a:r>
              <a:rPr lang="es" sz="1900" dirty="0"/>
              <a:t>The manufacturer embeds the serial/QR/Bar code onto the product as well as the chain and at every distribution it is updated with information, the consumer can verify whether the product is fake or not.</a:t>
            </a:r>
            <a:br>
              <a:rPr lang="es" sz="1900" dirty="0"/>
            </a:br>
            <a:br>
              <a:rPr lang="es" sz="1900" dirty="0"/>
            </a:br>
            <a:r>
              <a:rPr lang="es" sz="1900" dirty="0"/>
              <a:t>Anyone attempting to add a counterfeit item would not be able to modify the chain. </a:t>
            </a:r>
            <a:endParaRPr sz="1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ctrTitle"/>
          </p:nvPr>
        </p:nvSpPr>
        <p:spPr>
          <a:xfrm>
            <a:off x="369175" y="390850"/>
            <a:ext cx="5061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What is the </a:t>
            </a:r>
            <a:r>
              <a:rPr lang="es" sz="3000">
                <a:solidFill>
                  <a:schemeClr val="accent1"/>
                </a:solidFill>
              </a:rPr>
              <a:t>Solution</a:t>
            </a:r>
            <a:r>
              <a:rPr lang="es" sz="3000"/>
              <a:t> !</a:t>
            </a:r>
            <a:endParaRPr sz="3000"/>
          </a:p>
        </p:txBody>
      </p:sp>
      <p:cxnSp>
        <p:nvCxnSpPr>
          <p:cNvPr id="240" name="Google Shape;240;p22"/>
          <p:cNvCxnSpPr/>
          <p:nvPr/>
        </p:nvCxnSpPr>
        <p:spPr>
          <a:xfrm rot="10800000" flipH="1">
            <a:off x="-1043675" y="941550"/>
            <a:ext cx="5806200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492500" y="1279300"/>
            <a:ext cx="7499700" cy="21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>
                <a:solidFill>
                  <a:schemeClr val="accent1"/>
                </a:solidFill>
              </a:rPr>
              <a:t>Traditional serial numbers and holographic Stickers which can be replicated.</a:t>
            </a:r>
            <a:endParaRPr sz="1900">
              <a:solidFill>
                <a:schemeClr val="accent1"/>
              </a:solidFill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>
                <a:solidFill>
                  <a:schemeClr val="accent1"/>
                </a:solidFill>
              </a:rPr>
              <a:t>QR code based product authenticity checked but often URLs are vulnerable to spoofing.</a:t>
            </a:r>
            <a:endParaRPr sz="1900">
              <a:solidFill>
                <a:schemeClr val="accent1"/>
              </a:solidFill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>
                <a:solidFill>
                  <a:schemeClr val="accent1"/>
                </a:solidFill>
              </a:rPr>
              <a:t>Proprietary databases where products' authentic details are stored. Retailers and customers can check against this database. However, being centralized, they are vulnerable to hacks and tampering.</a:t>
            </a:r>
            <a:endParaRPr sz="1900">
              <a:solidFill>
                <a:schemeClr val="accent1"/>
              </a:solidFill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>
                <a:solidFill>
                  <a:schemeClr val="accent1"/>
                </a:solidFill>
              </a:rPr>
              <a:t>Platforms where consumers can report counterfeit products, helping others avoid them.</a:t>
            </a:r>
            <a:endParaRPr sz="19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46" name="Google Shape;246;p23"/>
          <p:cNvSpPr txBox="1">
            <a:spLocks noGrp="1"/>
          </p:cNvSpPr>
          <p:nvPr>
            <p:ph type="ctrTitle"/>
          </p:nvPr>
        </p:nvSpPr>
        <p:spPr>
          <a:xfrm>
            <a:off x="325375" y="390850"/>
            <a:ext cx="5061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What is Existing work ?</a:t>
            </a:r>
            <a:endParaRPr sz="3000"/>
          </a:p>
        </p:txBody>
      </p:sp>
      <p:cxnSp>
        <p:nvCxnSpPr>
          <p:cNvPr id="247" name="Google Shape;247;p23"/>
          <p:cNvCxnSpPr/>
          <p:nvPr/>
        </p:nvCxnSpPr>
        <p:spPr>
          <a:xfrm rot="10800000" flipH="1">
            <a:off x="-1043675" y="941550"/>
            <a:ext cx="5806200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subTitle" idx="1"/>
          </p:nvPr>
        </p:nvSpPr>
        <p:spPr>
          <a:xfrm>
            <a:off x="492500" y="1224575"/>
            <a:ext cx="75654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 dirty="0">
                <a:solidFill>
                  <a:schemeClr val="accent1"/>
                </a:solidFill>
              </a:rPr>
              <a:t>Incorporate role-based access in smart contracts, ensuring only genuine manufacturers register products and give access rights to specific sellers.</a:t>
            </a:r>
            <a:endParaRPr sz="1900" dirty="0">
              <a:solidFill>
                <a:schemeClr val="accent1"/>
              </a:solidFill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 dirty="0">
                <a:solidFill>
                  <a:schemeClr val="accent1"/>
                </a:solidFill>
              </a:rPr>
              <a:t>Combining multiple verification methods (like </a:t>
            </a:r>
            <a:r>
              <a:rPr lang="es" sz="1900">
                <a:solidFill>
                  <a:schemeClr val="accent1"/>
                </a:solidFill>
              </a:rPr>
              <a:t>bar/QR codes </a:t>
            </a:r>
            <a:r>
              <a:rPr lang="es" sz="1900" dirty="0">
                <a:solidFill>
                  <a:schemeClr val="accent1"/>
                </a:solidFill>
              </a:rPr>
              <a:t>and blockchain), the system provides a multi-layered approach to product verification along with geolocation details.</a:t>
            </a:r>
            <a:endParaRPr sz="1900" dirty="0">
              <a:solidFill>
                <a:schemeClr val="accent1"/>
              </a:solidFill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s" sz="1900" dirty="0">
                <a:solidFill>
                  <a:schemeClr val="accent1"/>
                </a:solidFill>
              </a:rPr>
              <a:t>Engage consumers in the verification process, optionally rewarding them for valid counterfeit reports and automated reporting to manufacturers.</a:t>
            </a:r>
            <a:endParaRPr sz="1900" dirty="0">
              <a:solidFill>
                <a:schemeClr val="accent1"/>
              </a:solidFill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ctrTitle"/>
          </p:nvPr>
        </p:nvSpPr>
        <p:spPr>
          <a:xfrm>
            <a:off x="325375" y="390850"/>
            <a:ext cx="5061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Proposed improvement</a:t>
            </a:r>
            <a:endParaRPr sz="3000"/>
          </a:p>
        </p:txBody>
      </p:sp>
      <p:cxnSp>
        <p:nvCxnSpPr>
          <p:cNvPr id="254" name="Google Shape;254;p24"/>
          <p:cNvCxnSpPr/>
          <p:nvPr/>
        </p:nvCxnSpPr>
        <p:spPr>
          <a:xfrm rot="10800000" flipH="1">
            <a:off x="-1043675" y="941550"/>
            <a:ext cx="5806200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ctrTitle" idx="6"/>
          </p:nvPr>
        </p:nvSpPr>
        <p:spPr>
          <a:xfrm>
            <a:off x="448475" y="1818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PROPOSED SYSTEM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6796187" y="1290774"/>
            <a:ext cx="471667" cy="395138"/>
          </a:xfrm>
          <a:custGeom>
            <a:avLst/>
            <a:gdLst/>
            <a:ahLst/>
            <a:cxnLst/>
            <a:rect l="l" t="t" r="r" b="b"/>
            <a:pathLst>
              <a:path w="82036" h="85103" extrusionOk="0">
                <a:moveTo>
                  <a:pt x="56844" y="4108"/>
                </a:moveTo>
                <a:cubicBezTo>
                  <a:pt x="57228" y="4108"/>
                  <a:pt x="57529" y="4437"/>
                  <a:pt x="57529" y="4793"/>
                </a:cubicBezTo>
                <a:cubicBezTo>
                  <a:pt x="57529" y="5176"/>
                  <a:pt x="57228" y="5477"/>
                  <a:pt x="56844" y="5477"/>
                </a:cubicBezTo>
                <a:lnTo>
                  <a:pt x="44742" y="5477"/>
                </a:lnTo>
                <a:cubicBezTo>
                  <a:pt x="44358" y="5477"/>
                  <a:pt x="44057" y="5176"/>
                  <a:pt x="44057" y="4793"/>
                </a:cubicBezTo>
                <a:cubicBezTo>
                  <a:pt x="44057" y="4437"/>
                  <a:pt x="44358" y="4108"/>
                  <a:pt x="44742" y="4108"/>
                </a:cubicBezTo>
                <a:close/>
                <a:moveTo>
                  <a:pt x="67879" y="39074"/>
                </a:moveTo>
                <a:cubicBezTo>
                  <a:pt x="65387" y="39074"/>
                  <a:pt x="63334" y="41073"/>
                  <a:pt x="63334" y="43619"/>
                </a:cubicBezTo>
                <a:lnTo>
                  <a:pt x="63334" y="44085"/>
                </a:lnTo>
                <a:cubicBezTo>
                  <a:pt x="63334" y="46631"/>
                  <a:pt x="65332" y="48630"/>
                  <a:pt x="67879" y="48630"/>
                </a:cubicBezTo>
                <a:lnTo>
                  <a:pt x="77490" y="48630"/>
                </a:lnTo>
                <a:cubicBezTo>
                  <a:pt x="79982" y="48630"/>
                  <a:pt x="82035" y="46577"/>
                  <a:pt x="82035" y="44085"/>
                </a:cubicBezTo>
                <a:lnTo>
                  <a:pt x="82035" y="43565"/>
                </a:lnTo>
                <a:cubicBezTo>
                  <a:pt x="82035" y="41073"/>
                  <a:pt x="79982" y="39074"/>
                  <a:pt x="77490" y="39074"/>
                </a:cubicBezTo>
                <a:close/>
                <a:moveTo>
                  <a:pt x="37896" y="37513"/>
                </a:moveTo>
                <a:lnTo>
                  <a:pt x="37896" y="40525"/>
                </a:lnTo>
                <a:cubicBezTo>
                  <a:pt x="47781" y="40525"/>
                  <a:pt x="55858" y="48575"/>
                  <a:pt x="55858" y="58487"/>
                </a:cubicBezTo>
                <a:lnTo>
                  <a:pt x="58898" y="58487"/>
                </a:lnTo>
                <a:cubicBezTo>
                  <a:pt x="58898" y="46933"/>
                  <a:pt x="49451" y="37513"/>
                  <a:pt x="37896" y="37513"/>
                </a:cubicBezTo>
                <a:close/>
                <a:moveTo>
                  <a:pt x="37896" y="48165"/>
                </a:moveTo>
                <a:lnTo>
                  <a:pt x="37896" y="51204"/>
                </a:lnTo>
                <a:cubicBezTo>
                  <a:pt x="41921" y="51204"/>
                  <a:pt x="45207" y="54490"/>
                  <a:pt x="45207" y="58542"/>
                </a:cubicBezTo>
                <a:lnTo>
                  <a:pt x="48274" y="58542"/>
                </a:lnTo>
                <a:cubicBezTo>
                  <a:pt x="48274" y="52820"/>
                  <a:pt x="43619" y="48165"/>
                  <a:pt x="37896" y="48165"/>
                </a:cubicBezTo>
                <a:close/>
                <a:moveTo>
                  <a:pt x="37896" y="42743"/>
                </a:moveTo>
                <a:lnTo>
                  <a:pt x="37896" y="45810"/>
                </a:lnTo>
                <a:cubicBezTo>
                  <a:pt x="44906" y="45810"/>
                  <a:pt x="50629" y="51505"/>
                  <a:pt x="50629" y="58542"/>
                </a:cubicBezTo>
                <a:lnTo>
                  <a:pt x="53668" y="58542"/>
                </a:lnTo>
                <a:lnTo>
                  <a:pt x="53668" y="58487"/>
                </a:lnTo>
                <a:cubicBezTo>
                  <a:pt x="53668" y="49808"/>
                  <a:pt x="46576" y="42743"/>
                  <a:pt x="37896" y="42743"/>
                </a:cubicBezTo>
                <a:close/>
                <a:moveTo>
                  <a:pt x="67879" y="50383"/>
                </a:moveTo>
                <a:cubicBezTo>
                  <a:pt x="65387" y="50383"/>
                  <a:pt x="63334" y="52436"/>
                  <a:pt x="63334" y="54955"/>
                </a:cubicBezTo>
                <a:lnTo>
                  <a:pt x="63334" y="55448"/>
                </a:lnTo>
                <a:cubicBezTo>
                  <a:pt x="63334" y="57967"/>
                  <a:pt x="65332" y="60021"/>
                  <a:pt x="67879" y="60021"/>
                </a:cubicBezTo>
                <a:lnTo>
                  <a:pt x="77490" y="60021"/>
                </a:lnTo>
                <a:cubicBezTo>
                  <a:pt x="79982" y="60021"/>
                  <a:pt x="82035" y="57995"/>
                  <a:pt x="82035" y="55448"/>
                </a:cubicBezTo>
                <a:lnTo>
                  <a:pt x="82035" y="54955"/>
                </a:lnTo>
                <a:cubicBezTo>
                  <a:pt x="82035" y="52436"/>
                  <a:pt x="80036" y="50383"/>
                  <a:pt x="77490" y="50383"/>
                </a:cubicBezTo>
                <a:close/>
                <a:moveTo>
                  <a:pt x="50793" y="76450"/>
                </a:moveTo>
                <a:cubicBezTo>
                  <a:pt x="52381" y="76450"/>
                  <a:pt x="53668" y="77737"/>
                  <a:pt x="53668" y="79325"/>
                </a:cubicBezTo>
                <a:cubicBezTo>
                  <a:pt x="53668" y="80885"/>
                  <a:pt x="52408" y="82200"/>
                  <a:pt x="50793" y="82200"/>
                </a:cubicBezTo>
                <a:cubicBezTo>
                  <a:pt x="49232" y="82200"/>
                  <a:pt x="47918" y="80913"/>
                  <a:pt x="47918" y="79325"/>
                </a:cubicBezTo>
                <a:cubicBezTo>
                  <a:pt x="47918" y="77709"/>
                  <a:pt x="49177" y="76450"/>
                  <a:pt x="50793" y="76450"/>
                </a:cubicBezTo>
                <a:close/>
                <a:moveTo>
                  <a:pt x="31872" y="1"/>
                </a:moveTo>
                <a:cubicBezTo>
                  <a:pt x="28723" y="1"/>
                  <a:pt x="26122" y="2602"/>
                  <a:pt x="26122" y="5751"/>
                </a:cubicBezTo>
                <a:lnTo>
                  <a:pt x="26122" y="21550"/>
                </a:lnTo>
                <a:cubicBezTo>
                  <a:pt x="18455" y="25876"/>
                  <a:pt x="10542" y="30394"/>
                  <a:pt x="10542" y="30394"/>
                </a:cubicBezTo>
                <a:cubicBezTo>
                  <a:pt x="6271" y="32147"/>
                  <a:pt x="0" y="37869"/>
                  <a:pt x="0" y="51286"/>
                </a:cubicBezTo>
                <a:cubicBezTo>
                  <a:pt x="0" y="52491"/>
                  <a:pt x="55" y="53614"/>
                  <a:pt x="165" y="54681"/>
                </a:cubicBezTo>
                <a:lnTo>
                  <a:pt x="274" y="55585"/>
                </a:lnTo>
                <a:cubicBezTo>
                  <a:pt x="384" y="56379"/>
                  <a:pt x="521" y="57118"/>
                  <a:pt x="685" y="57858"/>
                </a:cubicBezTo>
                <a:cubicBezTo>
                  <a:pt x="740" y="58104"/>
                  <a:pt x="794" y="58378"/>
                  <a:pt x="849" y="58597"/>
                </a:cubicBezTo>
                <a:cubicBezTo>
                  <a:pt x="1068" y="59418"/>
                  <a:pt x="1287" y="60213"/>
                  <a:pt x="1616" y="60924"/>
                </a:cubicBezTo>
                <a:cubicBezTo>
                  <a:pt x="1780" y="61280"/>
                  <a:pt x="1917" y="61609"/>
                  <a:pt x="2081" y="61965"/>
                </a:cubicBezTo>
                <a:cubicBezTo>
                  <a:pt x="2273" y="62348"/>
                  <a:pt x="2437" y="62677"/>
                  <a:pt x="2602" y="63033"/>
                </a:cubicBezTo>
                <a:cubicBezTo>
                  <a:pt x="2821" y="63444"/>
                  <a:pt x="3012" y="63799"/>
                  <a:pt x="3259" y="64183"/>
                </a:cubicBezTo>
                <a:cubicBezTo>
                  <a:pt x="3314" y="64265"/>
                  <a:pt x="3368" y="64320"/>
                  <a:pt x="3423" y="64429"/>
                </a:cubicBezTo>
                <a:cubicBezTo>
                  <a:pt x="8981" y="72781"/>
                  <a:pt x="19167" y="72808"/>
                  <a:pt x="19167" y="72808"/>
                </a:cubicBezTo>
                <a:lnTo>
                  <a:pt x="26095" y="72808"/>
                </a:lnTo>
                <a:lnTo>
                  <a:pt x="26095" y="79352"/>
                </a:lnTo>
                <a:cubicBezTo>
                  <a:pt x="26095" y="82501"/>
                  <a:pt x="28696" y="85102"/>
                  <a:pt x="31845" y="85102"/>
                </a:cubicBezTo>
                <a:lnTo>
                  <a:pt x="69713" y="85102"/>
                </a:lnTo>
                <a:cubicBezTo>
                  <a:pt x="72917" y="85102"/>
                  <a:pt x="75464" y="82501"/>
                  <a:pt x="75464" y="79352"/>
                </a:cubicBezTo>
                <a:lnTo>
                  <a:pt x="75464" y="71384"/>
                </a:lnTo>
                <a:lnTo>
                  <a:pt x="77490" y="71384"/>
                </a:lnTo>
                <a:cubicBezTo>
                  <a:pt x="80036" y="71384"/>
                  <a:pt x="82035" y="69331"/>
                  <a:pt x="82035" y="66811"/>
                </a:cubicBezTo>
                <a:lnTo>
                  <a:pt x="82035" y="66319"/>
                </a:lnTo>
                <a:cubicBezTo>
                  <a:pt x="82035" y="63772"/>
                  <a:pt x="79982" y="61746"/>
                  <a:pt x="77490" y="61746"/>
                </a:cubicBezTo>
                <a:lnTo>
                  <a:pt x="67879" y="61746"/>
                </a:lnTo>
                <a:cubicBezTo>
                  <a:pt x="65332" y="61746"/>
                  <a:pt x="63334" y="63799"/>
                  <a:pt x="63334" y="66319"/>
                </a:cubicBezTo>
                <a:lnTo>
                  <a:pt x="63334" y="66811"/>
                </a:lnTo>
                <a:cubicBezTo>
                  <a:pt x="63334" y="69331"/>
                  <a:pt x="65387" y="71384"/>
                  <a:pt x="67879" y="71384"/>
                </a:cubicBezTo>
                <a:lnTo>
                  <a:pt x="71466" y="71384"/>
                </a:lnTo>
                <a:lnTo>
                  <a:pt x="71466" y="74451"/>
                </a:lnTo>
                <a:lnTo>
                  <a:pt x="30065" y="74451"/>
                </a:lnTo>
                <a:lnTo>
                  <a:pt x="30065" y="33160"/>
                </a:lnTo>
                <a:cubicBezTo>
                  <a:pt x="32146" y="31845"/>
                  <a:pt x="34063" y="30586"/>
                  <a:pt x="35158" y="29710"/>
                </a:cubicBezTo>
                <a:cubicBezTo>
                  <a:pt x="40744" y="25411"/>
                  <a:pt x="46001" y="21988"/>
                  <a:pt x="46713" y="18867"/>
                </a:cubicBezTo>
                <a:cubicBezTo>
                  <a:pt x="47408" y="15861"/>
                  <a:pt x="45874" y="13206"/>
                  <a:pt x="42806" y="13206"/>
                </a:cubicBezTo>
                <a:cubicBezTo>
                  <a:pt x="41766" y="13206"/>
                  <a:pt x="40549" y="13511"/>
                  <a:pt x="39183" y="14212"/>
                </a:cubicBezTo>
                <a:cubicBezTo>
                  <a:pt x="37486" y="15115"/>
                  <a:pt x="34035" y="17032"/>
                  <a:pt x="30065" y="19250"/>
                </a:cubicBezTo>
                <a:lnTo>
                  <a:pt x="30065" y="9091"/>
                </a:lnTo>
                <a:lnTo>
                  <a:pt x="71466" y="9091"/>
                </a:lnTo>
                <a:lnTo>
                  <a:pt x="71466" y="27738"/>
                </a:lnTo>
                <a:lnTo>
                  <a:pt x="67879" y="27738"/>
                </a:lnTo>
                <a:cubicBezTo>
                  <a:pt x="65387" y="27738"/>
                  <a:pt x="63334" y="29792"/>
                  <a:pt x="63334" y="32283"/>
                </a:cubicBezTo>
                <a:lnTo>
                  <a:pt x="63334" y="32776"/>
                </a:lnTo>
                <a:cubicBezTo>
                  <a:pt x="63334" y="35295"/>
                  <a:pt x="65387" y="37322"/>
                  <a:pt x="67879" y="37322"/>
                </a:cubicBezTo>
                <a:lnTo>
                  <a:pt x="77490" y="37322"/>
                </a:lnTo>
                <a:cubicBezTo>
                  <a:pt x="80036" y="37322"/>
                  <a:pt x="82035" y="35268"/>
                  <a:pt x="82035" y="32776"/>
                </a:cubicBezTo>
                <a:lnTo>
                  <a:pt x="82035" y="32256"/>
                </a:lnTo>
                <a:cubicBezTo>
                  <a:pt x="82035" y="29797"/>
                  <a:pt x="80088" y="27764"/>
                  <a:pt x="77642" y="27764"/>
                </a:cubicBezTo>
                <a:cubicBezTo>
                  <a:pt x="77610" y="27764"/>
                  <a:pt x="77577" y="27765"/>
                  <a:pt x="77545" y="27766"/>
                </a:cubicBezTo>
                <a:lnTo>
                  <a:pt x="75546" y="27766"/>
                </a:lnTo>
                <a:lnTo>
                  <a:pt x="75546" y="5751"/>
                </a:lnTo>
                <a:cubicBezTo>
                  <a:pt x="75546" y="2602"/>
                  <a:pt x="72944" y="1"/>
                  <a:pt x="697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1" name="Google Shape;261;p25"/>
          <p:cNvCxnSpPr/>
          <p:nvPr/>
        </p:nvCxnSpPr>
        <p:spPr>
          <a:xfrm rot="10800000" flipH="1">
            <a:off x="-109475" y="777175"/>
            <a:ext cx="5912100" cy="1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/>
          <p:nvPr/>
        </p:nvSpPr>
        <p:spPr>
          <a:xfrm>
            <a:off x="1356295" y="2389054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5"/>
          <p:cNvGrpSpPr/>
          <p:nvPr/>
        </p:nvGrpSpPr>
        <p:grpSpPr>
          <a:xfrm>
            <a:off x="4134160" y="1266252"/>
            <a:ext cx="423079" cy="419659"/>
            <a:chOff x="-4475825" y="3612425"/>
            <a:chExt cx="293825" cy="291450"/>
          </a:xfrm>
        </p:grpSpPr>
        <p:sp>
          <p:nvSpPr>
            <p:cNvPr id="264" name="Google Shape;264;p25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5"/>
          <p:cNvGrpSpPr/>
          <p:nvPr/>
        </p:nvGrpSpPr>
        <p:grpSpPr>
          <a:xfrm>
            <a:off x="1354881" y="1290774"/>
            <a:ext cx="366052" cy="356831"/>
            <a:chOff x="-31817400" y="3910025"/>
            <a:chExt cx="301675" cy="294075"/>
          </a:xfrm>
        </p:grpSpPr>
        <p:sp>
          <p:nvSpPr>
            <p:cNvPr id="268" name="Google Shape;268;p25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5"/>
          <p:cNvGrpSpPr/>
          <p:nvPr/>
        </p:nvGrpSpPr>
        <p:grpSpPr>
          <a:xfrm>
            <a:off x="4529960" y="3417342"/>
            <a:ext cx="372756" cy="354343"/>
            <a:chOff x="-32576675" y="3944600"/>
            <a:chExt cx="307200" cy="292025"/>
          </a:xfrm>
        </p:grpSpPr>
        <p:sp>
          <p:nvSpPr>
            <p:cNvPr id="272" name="Google Shape;272;p25"/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5"/>
          <p:cNvSpPr txBox="1"/>
          <p:nvPr/>
        </p:nvSpPr>
        <p:spPr>
          <a:xfrm>
            <a:off x="637771" y="1651322"/>
            <a:ext cx="175085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MANUFACTURER*</a:t>
            </a:r>
            <a:endParaRPr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745000" y="2798975"/>
            <a:ext cx="15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AUTHENTICATE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76" name="Google Shape;276;p25"/>
          <p:cNvGrpSpPr/>
          <p:nvPr/>
        </p:nvGrpSpPr>
        <p:grpSpPr>
          <a:xfrm>
            <a:off x="3821952" y="3414964"/>
            <a:ext cx="366364" cy="359075"/>
            <a:chOff x="-60988625" y="3740800"/>
            <a:chExt cx="316650" cy="310350"/>
          </a:xfrm>
        </p:grpSpPr>
        <p:sp>
          <p:nvSpPr>
            <p:cNvPr id="277" name="Google Shape;277;p2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25"/>
          <p:cNvSpPr/>
          <p:nvPr/>
        </p:nvSpPr>
        <p:spPr>
          <a:xfrm>
            <a:off x="4238688" y="3487125"/>
            <a:ext cx="240900" cy="284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3547688" y="3857312"/>
            <a:ext cx="15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BLOCKCHAIN</a:t>
            </a:r>
            <a:endParaRPr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2" name="Google Shape;282;p25"/>
          <p:cNvCxnSpPr/>
          <p:nvPr/>
        </p:nvCxnSpPr>
        <p:spPr>
          <a:xfrm>
            <a:off x="2255350" y="1488975"/>
            <a:ext cx="1116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5"/>
          <p:cNvCxnSpPr/>
          <p:nvPr/>
        </p:nvCxnSpPr>
        <p:spPr>
          <a:xfrm flipH="1">
            <a:off x="4345700" y="2452425"/>
            <a:ext cx="33600" cy="77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5"/>
          <p:cNvCxnSpPr/>
          <p:nvPr/>
        </p:nvCxnSpPr>
        <p:spPr>
          <a:xfrm flipH="1">
            <a:off x="2320875" y="1905000"/>
            <a:ext cx="1029300" cy="63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5"/>
          <p:cNvSpPr txBox="1"/>
          <p:nvPr/>
        </p:nvSpPr>
        <p:spPr>
          <a:xfrm>
            <a:off x="3586400" y="1765547"/>
            <a:ext cx="1585800" cy="45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DISTRIBUTORS / SELLERS*</a:t>
            </a:r>
            <a:endParaRPr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 flipH="1">
            <a:off x="1535350" y="2008338"/>
            <a:ext cx="5100" cy="3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5"/>
          <p:cNvCxnSpPr>
            <a:cxnSpLocks/>
          </p:cNvCxnSpPr>
          <p:nvPr/>
        </p:nvCxnSpPr>
        <p:spPr>
          <a:xfrm>
            <a:off x="1537250" y="3217200"/>
            <a:ext cx="1904387" cy="4122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5"/>
          <p:cNvSpPr txBox="1"/>
          <p:nvPr/>
        </p:nvSpPr>
        <p:spPr>
          <a:xfrm>
            <a:off x="6235013" y="1792580"/>
            <a:ext cx="15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CONSUMERS*</a:t>
            </a:r>
            <a:endParaRPr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5118413" y="1549238"/>
            <a:ext cx="1116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5"/>
          <p:cNvCxnSpPr>
            <a:cxnSpLocks/>
          </p:cNvCxnSpPr>
          <p:nvPr/>
        </p:nvCxnSpPr>
        <p:spPr>
          <a:xfrm flipH="1">
            <a:off x="5118166" y="2269917"/>
            <a:ext cx="1887338" cy="13444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25"/>
          <p:cNvSpPr/>
          <p:nvPr/>
        </p:nvSpPr>
        <p:spPr>
          <a:xfrm>
            <a:off x="7576198" y="3634955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FDED2-8663-F263-36B4-1127FC5AB33E}"/>
              </a:ext>
            </a:extLst>
          </p:cNvPr>
          <p:cNvSpPr txBox="1"/>
          <p:nvPr/>
        </p:nvSpPr>
        <p:spPr>
          <a:xfrm>
            <a:off x="812108" y="4414982"/>
            <a:ext cx="659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*All Users would have their individual custom endpoint for system access viz.       Manufacturer, Distributors / Sellers and Consumers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 idx="4"/>
          </p:nvPr>
        </p:nvSpPr>
        <p:spPr>
          <a:xfrm>
            <a:off x="429200" y="181700"/>
            <a:ext cx="5143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TECHNICAL PLAN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7" name="Google Shape;297;p26"/>
          <p:cNvCxnSpPr/>
          <p:nvPr/>
        </p:nvCxnSpPr>
        <p:spPr>
          <a:xfrm>
            <a:off x="-1351325" y="841388"/>
            <a:ext cx="7175700" cy="1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6"/>
          <p:cNvSpPr/>
          <p:nvPr/>
        </p:nvSpPr>
        <p:spPr>
          <a:xfrm>
            <a:off x="6178016" y="3103335"/>
            <a:ext cx="1986418" cy="134336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6273113" y="3205822"/>
            <a:ext cx="1796243" cy="1138365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5999602" y="4442697"/>
            <a:ext cx="2343211" cy="65067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6273113" y="3205822"/>
            <a:ext cx="1796243" cy="109414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375733" y="3361542"/>
            <a:ext cx="762568" cy="404103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433167" y="3432504"/>
            <a:ext cx="220312" cy="230635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640296" y="3976525"/>
            <a:ext cx="673137" cy="255275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684549" y="4034667"/>
            <a:ext cx="503675" cy="41416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6684549" y="4112527"/>
            <a:ext cx="389763" cy="40427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6403038" y="3976525"/>
            <a:ext cx="239136" cy="255275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449170" y="4061165"/>
            <a:ext cx="162029" cy="84891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775879" y="3788290"/>
            <a:ext cx="521566" cy="120244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6775879" y="3639468"/>
            <a:ext cx="521566" cy="120256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297481" y="3640457"/>
            <a:ext cx="114856" cy="120244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439643" y="3702543"/>
            <a:ext cx="551691" cy="553908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505544" y="3728170"/>
            <a:ext cx="539456" cy="483485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7680668" y="3843477"/>
            <a:ext cx="138403" cy="254404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7645839" y="2295186"/>
            <a:ext cx="1093936" cy="151978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7733401" y="2406549"/>
            <a:ext cx="919774" cy="1163994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8131657" y="3628626"/>
            <a:ext cx="137459" cy="12337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8178733" y="2577043"/>
            <a:ext cx="433067" cy="452405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830375" y="2655892"/>
            <a:ext cx="320089" cy="334127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7917937" y="2972253"/>
            <a:ext cx="471660" cy="492809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6"/>
          <p:cNvGrpSpPr/>
          <p:nvPr/>
        </p:nvGrpSpPr>
        <p:grpSpPr>
          <a:xfrm>
            <a:off x="502648" y="2031739"/>
            <a:ext cx="421927" cy="370882"/>
            <a:chOff x="-3030525" y="3973150"/>
            <a:chExt cx="293025" cy="257575"/>
          </a:xfrm>
        </p:grpSpPr>
        <p:sp>
          <p:nvSpPr>
            <p:cNvPr id="322" name="Google Shape;322;p26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6"/>
          <p:cNvSpPr txBox="1"/>
          <p:nvPr/>
        </p:nvSpPr>
        <p:spPr>
          <a:xfrm>
            <a:off x="1007750" y="912173"/>
            <a:ext cx="35796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FRONT END 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WEB / MOBILE APPLICATION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SCANNER INTERFACE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007750" y="1820348"/>
            <a:ext cx="35796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BACK END </a:t>
            </a:r>
            <a:endParaRPr sz="17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 SERVER</a:t>
            </a:r>
            <a:endParaRPr sz="17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DATABASES</a:t>
            </a:r>
            <a:endParaRPr sz="17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1022313" y="2762675"/>
            <a:ext cx="50685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BLOCKCHAIN LAYER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SMART CONTRACTS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BLOCKCHAIN APIS FOR TRANSACTIONS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27" name="Google Shape;327;p26"/>
          <p:cNvGrpSpPr/>
          <p:nvPr/>
        </p:nvGrpSpPr>
        <p:grpSpPr>
          <a:xfrm>
            <a:off x="502031" y="3014022"/>
            <a:ext cx="433060" cy="419652"/>
            <a:chOff x="-6696925" y="3272575"/>
            <a:chExt cx="307200" cy="291425"/>
          </a:xfrm>
        </p:grpSpPr>
        <p:sp>
          <p:nvSpPr>
            <p:cNvPr id="328" name="Google Shape;328;p26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518746" y="1042410"/>
            <a:ext cx="389748" cy="334122"/>
            <a:chOff x="4456875" y="2635825"/>
            <a:chExt cx="481825" cy="451700"/>
          </a:xfrm>
        </p:grpSpPr>
        <p:sp>
          <p:nvSpPr>
            <p:cNvPr id="331" name="Google Shape;331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7" name="Google Shape;337;p26"/>
          <p:cNvSpPr txBox="1"/>
          <p:nvPr/>
        </p:nvSpPr>
        <p:spPr>
          <a:xfrm>
            <a:off x="1022313" y="3702538"/>
            <a:ext cx="50685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HOSTING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CONTAINERIZATION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CI / CD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38" name="Google Shape;338;p26"/>
          <p:cNvGrpSpPr/>
          <p:nvPr/>
        </p:nvGrpSpPr>
        <p:grpSpPr>
          <a:xfrm>
            <a:off x="486456" y="3802532"/>
            <a:ext cx="389748" cy="370885"/>
            <a:chOff x="-49764975" y="3183375"/>
            <a:chExt cx="299300" cy="299125"/>
          </a:xfrm>
        </p:grpSpPr>
        <p:sp>
          <p:nvSpPr>
            <p:cNvPr id="339" name="Google Shape;339;p26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687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Bree Serif</vt:lpstr>
      <vt:lpstr>Didact Gothic</vt:lpstr>
      <vt:lpstr>Roboto Thin</vt:lpstr>
      <vt:lpstr>Roboto Light</vt:lpstr>
      <vt:lpstr>Roboto Black</vt:lpstr>
      <vt:lpstr>Roboto Mono Thin</vt:lpstr>
      <vt:lpstr>Arial</vt:lpstr>
      <vt:lpstr>WEB PROPOSAL</vt:lpstr>
      <vt:lpstr>PROJECT PROPOSAL REAL  CHECK</vt:lpstr>
      <vt:lpstr>What is Counterfeiting ?</vt:lpstr>
      <vt:lpstr>PowerPoint Presentation</vt:lpstr>
      <vt:lpstr>The Problem</vt:lpstr>
      <vt:lpstr>What is the Solution !</vt:lpstr>
      <vt:lpstr>What is Existing work ?</vt:lpstr>
      <vt:lpstr>Proposed improvement</vt:lpstr>
      <vt:lpstr>PROPOSED SYSTEM</vt:lpstr>
      <vt:lpstr>TECHNICAL PLAN</vt:lpstr>
      <vt:lpstr>EXPECTED PROJECT TIMELINE</vt:lpstr>
      <vt:lpstr>REFERENCES</vt:lpstr>
      <vt:lpstr>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 CHECK</dc:title>
  <cp:lastModifiedBy>Rounak Nayee</cp:lastModifiedBy>
  <cp:revision>10</cp:revision>
  <dcterms:modified xsi:type="dcterms:W3CDTF">2023-10-02T16:04:39Z</dcterms:modified>
</cp:coreProperties>
</file>