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66" r:id="rId2"/>
    <p:sldId id="257" r:id="rId3"/>
    <p:sldId id="267" r:id="rId4"/>
    <p:sldId id="270" r:id="rId5"/>
    <p:sldId id="260" r:id="rId6"/>
    <p:sldId id="271" r:id="rId7"/>
    <p:sldId id="263" r:id="rId8"/>
    <p:sldId id="265" r:id="rId9"/>
    <p:sldId id="269"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lk" initials="V" lastIdx="1" clrIdx="0">
    <p:extLst>
      <p:ext uri="{19B8F6BF-5375-455C-9EA6-DF929625EA0E}">
        <p15:presenceInfo xmlns:p15="http://schemas.microsoft.com/office/powerpoint/2012/main" userId="Vol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398" autoAdjust="0"/>
  </p:normalViewPr>
  <p:slideViewPr>
    <p:cSldViewPr snapToGrid="0">
      <p:cViewPr varScale="1">
        <p:scale>
          <a:sx n="47" d="100"/>
          <a:sy n="47" d="100"/>
        </p:scale>
        <p:origin x="7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AA637-B272-4A28-BC39-CDED38733DB3}" type="datetimeFigureOut">
              <a:rPr lang="en-US" smtClean="0"/>
              <a:t>4/26/2017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FCC9E-A43E-4DD6-BD37-0587750CC160}" type="slidenum">
              <a:rPr lang="en-US" smtClean="0"/>
              <a:t>‹#›</a:t>
            </a:fld>
            <a:endParaRPr lang="en-US"/>
          </a:p>
        </p:txBody>
      </p:sp>
    </p:spTree>
    <p:extLst>
      <p:ext uri="{BB962C8B-B14F-4D97-AF65-F5344CB8AC3E}">
        <p14:creationId xmlns:p14="http://schemas.microsoft.com/office/powerpoint/2010/main" val="1578298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FCC9E-A43E-4DD6-BD37-0587750CC160}" type="slidenum">
              <a:rPr lang="en-US" smtClean="0"/>
              <a:t>1</a:t>
            </a:fld>
            <a:endParaRPr lang="en-US"/>
          </a:p>
        </p:txBody>
      </p:sp>
    </p:spTree>
    <p:extLst>
      <p:ext uri="{BB962C8B-B14F-4D97-AF65-F5344CB8AC3E}">
        <p14:creationId xmlns:p14="http://schemas.microsoft.com/office/powerpoint/2010/main" val="183692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FCC9E-A43E-4DD6-BD37-0587750CC160}" type="slidenum">
              <a:rPr lang="en-US" smtClean="0"/>
              <a:t>2</a:t>
            </a:fld>
            <a:endParaRPr lang="en-US"/>
          </a:p>
        </p:txBody>
      </p:sp>
    </p:spTree>
    <p:extLst>
      <p:ext uri="{BB962C8B-B14F-4D97-AF65-F5344CB8AC3E}">
        <p14:creationId xmlns:p14="http://schemas.microsoft.com/office/powerpoint/2010/main" val="354540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MV- This proof of concept for a fieldwork</a:t>
            </a:r>
            <a:r>
              <a:rPr lang="en-US" baseline="0" dirty="0" smtClean="0"/>
              <a:t> system</a:t>
            </a:r>
            <a:r>
              <a:rPr lang="en-US" dirty="0" smtClean="0"/>
              <a:t> is like a well-designed experiment </a:t>
            </a:r>
            <a:r>
              <a:rPr lang="en-US" baseline="0" dirty="0" smtClean="0"/>
              <a:t>to grow the pool of knowledge in a particular area of interest, in this case communication about jobs to be done, who does them, and job status.</a:t>
            </a:r>
            <a:endParaRPr lang="en-US" dirty="0"/>
          </a:p>
        </p:txBody>
      </p:sp>
      <p:sp>
        <p:nvSpPr>
          <p:cNvPr id="4" name="Slide Number Placeholder 3"/>
          <p:cNvSpPr>
            <a:spLocks noGrp="1"/>
          </p:cNvSpPr>
          <p:nvPr>
            <p:ph type="sldNum" sz="quarter" idx="10"/>
          </p:nvPr>
        </p:nvSpPr>
        <p:spPr/>
        <p:txBody>
          <a:bodyPr/>
          <a:lstStyle/>
          <a:p>
            <a:fld id="{064FCC9E-A43E-4DD6-BD37-0587750CC160}" type="slidenum">
              <a:rPr lang="en-US" smtClean="0"/>
              <a:t>3</a:t>
            </a:fld>
            <a:endParaRPr lang="en-US"/>
          </a:p>
        </p:txBody>
      </p:sp>
    </p:spTree>
    <p:extLst>
      <p:ext uri="{BB962C8B-B14F-4D97-AF65-F5344CB8AC3E}">
        <p14:creationId xmlns:p14="http://schemas.microsoft.com/office/powerpoint/2010/main" val="147005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 Communication is vital to keeping everyone on track. Trello</a:t>
            </a:r>
            <a:r>
              <a:rPr lang="en-US" baseline="0" dirty="0" smtClean="0"/>
              <a:t> uses a system of “cards” to assign jobs and move them to various stages of completion while Slack allows a type of messaging among all the team members.</a:t>
            </a:r>
          </a:p>
          <a:p>
            <a:r>
              <a:rPr lang="en-US" baseline="0" dirty="0" smtClean="0"/>
              <a:t>Version control prevents confusion as to which programs are the ones to deploy. </a:t>
            </a:r>
            <a:endParaRPr lang="en-US" dirty="0"/>
          </a:p>
        </p:txBody>
      </p:sp>
      <p:sp>
        <p:nvSpPr>
          <p:cNvPr id="4" name="Slide Number Placeholder 3"/>
          <p:cNvSpPr>
            <a:spLocks noGrp="1"/>
          </p:cNvSpPr>
          <p:nvPr>
            <p:ph type="sldNum" sz="quarter" idx="10"/>
          </p:nvPr>
        </p:nvSpPr>
        <p:spPr/>
        <p:txBody>
          <a:bodyPr/>
          <a:lstStyle/>
          <a:p>
            <a:fld id="{064FCC9E-A43E-4DD6-BD37-0587750CC160}" type="slidenum">
              <a:rPr lang="en-US" smtClean="0"/>
              <a:t>5</a:t>
            </a:fld>
            <a:endParaRPr lang="en-US"/>
          </a:p>
        </p:txBody>
      </p:sp>
    </p:spTree>
    <p:extLst>
      <p:ext uri="{BB962C8B-B14F-4D97-AF65-F5344CB8AC3E}">
        <p14:creationId xmlns:p14="http://schemas.microsoft.com/office/powerpoint/2010/main" val="92046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MK- could show</a:t>
            </a:r>
            <a:r>
              <a:rPr lang="en-US" baseline="0" dirty="0" smtClean="0"/>
              <a:t> various screens but especially the worker screen and its modal.</a:t>
            </a:r>
            <a:endParaRPr lang="en-US" dirty="0"/>
          </a:p>
        </p:txBody>
      </p:sp>
      <p:sp>
        <p:nvSpPr>
          <p:cNvPr id="4" name="Slide Number Placeholder 3"/>
          <p:cNvSpPr>
            <a:spLocks noGrp="1"/>
          </p:cNvSpPr>
          <p:nvPr>
            <p:ph type="sldNum" sz="quarter" idx="10"/>
          </p:nvPr>
        </p:nvSpPr>
        <p:spPr/>
        <p:txBody>
          <a:bodyPr/>
          <a:lstStyle/>
          <a:p>
            <a:fld id="{064FCC9E-A43E-4DD6-BD37-0587750CC160}" type="slidenum">
              <a:rPr lang="en-US" smtClean="0"/>
              <a:t>7</a:t>
            </a:fld>
            <a:endParaRPr lang="en-US"/>
          </a:p>
        </p:txBody>
      </p:sp>
    </p:spTree>
    <p:extLst>
      <p:ext uri="{BB962C8B-B14F-4D97-AF65-F5344CB8AC3E}">
        <p14:creationId xmlns:p14="http://schemas.microsoft.com/office/powerpoint/2010/main" val="148909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thought we could all say something about </a:t>
            </a:r>
            <a:r>
              <a:rPr lang="en-US" smtClean="0"/>
              <a:t>this.</a:t>
            </a:r>
            <a:endParaRPr lang="en-US" dirty="0"/>
          </a:p>
        </p:txBody>
      </p:sp>
      <p:sp>
        <p:nvSpPr>
          <p:cNvPr id="4" name="Slide Number Placeholder 3"/>
          <p:cNvSpPr>
            <a:spLocks noGrp="1"/>
          </p:cNvSpPr>
          <p:nvPr>
            <p:ph type="sldNum" sz="quarter" idx="10"/>
          </p:nvPr>
        </p:nvSpPr>
        <p:spPr/>
        <p:txBody>
          <a:bodyPr/>
          <a:lstStyle/>
          <a:p>
            <a:fld id="{064FCC9E-A43E-4DD6-BD37-0587750CC160}" type="slidenum">
              <a:rPr lang="en-US" smtClean="0"/>
              <a:t>8</a:t>
            </a:fld>
            <a:endParaRPr lang="en-US"/>
          </a:p>
        </p:txBody>
      </p:sp>
    </p:spTree>
    <p:extLst>
      <p:ext uri="{BB962C8B-B14F-4D97-AF65-F5344CB8AC3E}">
        <p14:creationId xmlns:p14="http://schemas.microsoft.com/office/powerpoint/2010/main" val="2418029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FCC9E-A43E-4DD6-BD37-0587750CC160}" type="slidenum">
              <a:rPr lang="en-US" smtClean="0"/>
              <a:t>10</a:t>
            </a:fld>
            <a:endParaRPr lang="en-US"/>
          </a:p>
        </p:txBody>
      </p:sp>
    </p:spTree>
    <p:extLst>
      <p:ext uri="{BB962C8B-B14F-4D97-AF65-F5344CB8AC3E}">
        <p14:creationId xmlns:p14="http://schemas.microsoft.com/office/powerpoint/2010/main" val="325187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9486" y="870857"/>
            <a:ext cx="9144000" cy="5152571"/>
          </a:xfrm>
        </p:spPr>
        <p:txBody>
          <a:bodyPr anchor="b"/>
          <a:lstStyle>
            <a:lvl1pPr marL="0" marR="0" indent="0" algn="ctr" defTabSz="914400" rtl="0" eaLnBrk="1" fontAlgn="auto" latinLnBrk="0" hangingPunct="1">
              <a:lnSpc>
                <a:spcPct val="90000"/>
              </a:lnSpc>
              <a:spcBef>
                <a:spcPct val="0"/>
              </a:spcBef>
              <a:spcAft>
                <a:spcPts val="0"/>
              </a:spcAft>
              <a:buClrTx/>
              <a:buSzTx/>
              <a:buFontTx/>
              <a:buNone/>
              <a:tabLst/>
              <a:defRPr sz="5400"/>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lang="en-US" dirty="0"/>
          </a:p>
        </p:txBody>
      </p:sp>
      <p:sp>
        <p:nvSpPr>
          <p:cNvPr id="3" name="Date Placeholder 2"/>
          <p:cNvSpPr>
            <a:spLocks noGrp="1"/>
          </p:cNvSpPr>
          <p:nvPr>
            <p:ph type="dt" sz="half" idx="10"/>
          </p:nvPr>
        </p:nvSpPr>
        <p:spPr/>
        <p:txBody>
          <a:bodyPr/>
          <a:lstStyle/>
          <a:p>
            <a:r>
              <a:rPr lang="en-US" smtClean="0"/>
              <a:t>4/26/2017</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1917369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4/26/2017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36985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4/26/2017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38952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149728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363080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hasCustomPrompt="1"/>
          </p:nvPr>
        </p:nvSpPr>
        <p:spPr/>
        <p:txBody>
          <a:bodyPr/>
          <a:lstStyle>
            <a:lvl1pPr>
              <a:defRPr baseline="0"/>
            </a:lvl1pPr>
            <a:lvl2pPr>
              <a:defRPr baseline="0"/>
            </a:lvl2pPr>
          </a:lstStyle>
          <a:p>
            <a:pPr lvl="0"/>
            <a:r>
              <a:rPr lang="en-US" dirty="0" smtClean="0"/>
              <a:t>Knoxville Utility Board (KUB, pronounced K. U. B)</a:t>
            </a:r>
          </a:p>
          <a:p>
            <a:pPr lvl="1"/>
            <a:r>
              <a:rPr lang="en-US" dirty="0" smtClean="0"/>
              <a:t>Serves 8 counties with electric, gas, water, and wastewater utilities</a:t>
            </a:r>
          </a:p>
          <a:p>
            <a:pPr lvl="1"/>
            <a:r>
              <a:rPr lang="en-US" dirty="0" smtClean="0"/>
              <a:t>Client-mentors: DeWayne Lane, Keith </a:t>
            </a:r>
            <a:r>
              <a:rPr lang="en-US" dirty="0" err="1" smtClean="0"/>
              <a:t>Clinard</a:t>
            </a:r>
            <a:r>
              <a:rPr lang="en-US" dirty="0" smtClean="0"/>
              <a:t>, and Zachary </a:t>
            </a:r>
            <a:r>
              <a:rPr lang="en-US" dirty="0" err="1" smtClean="0"/>
              <a:t>Bera</a:t>
            </a:r>
            <a:endParaRPr lang="en-US" dirty="0" smtClean="0"/>
          </a:p>
          <a:p>
            <a:pPr lvl="1"/>
            <a:endParaRPr lang="en-US" dirty="0" smtClean="0"/>
          </a:p>
          <a:p>
            <a:pPr lvl="0"/>
            <a:r>
              <a:rPr lang="en-US" dirty="0" err="1" smtClean="0"/>
              <a:t>Pellissippi</a:t>
            </a:r>
            <a:r>
              <a:rPr lang="en-US" dirty="0" smtClean="0"/>
              <a:t> State Community College (PSTCC) Knoxville, Tennessee</a:t>
            </a:r>
          </a:p>
          <a:p>
            <a:pPr lvl="1"/>
            <a:r>
              <a:rPr lang="en-US" dirty="0" smtClean="0"/>
              <a:t>5 campus serving the greater Knoxville area with a variety of technical &amp; transferrable courses</a:t>
            </a:r>
          </a:p>
          <a:p>
            <a:pPr lvl="1"/>
            <a:r>
              <a:rPr lang="en-US" dirty="0" smtClean="0"/>
              <a:t>Student Team: Amber Rivera (team leader), Donald Nash, Michal Kaminski, and Maude Volk</a:t>
            </a:r>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C3634-1E4B-4097-98DB-AFD6085CC9A7}" type="slidenum">
              <a:rPr lang="en-US" smtClean="0"/>
              <a:t>‹#›</a:t>
            </a:fld>
            <a:endParaRPr lang="en-US" dirty="0"/>
          </a:p>
        </p:txBody>
      </p:sp>
    </p:spTree>
    <p:extLst>
      <p:ext uri="{BB962C8B-B14F-4D97-AF65-F5344CB8AC3E}">
        <p14:creationId xmlns:p14="http://schemas.microsoft.com/office/powerpoint/2010/main" val="3071064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Introduction</a:t>
            </a:r>
            <a:endParaRPr lang="en-US" dirty="0"/>
          </a:p>
        </p:txBody>
      </p:sp>
      <p:sp>
        <p:nvSpPr>
          <p:cNvPr id="3" name="Date Placeholder 2"/>
          <p:cNvSpPr>
            <a:spLocks noGrp="1"/>
          </p:cNvSpPr>
          <p:nvPr>
            <p:ph type="dt" sz="half" idx="10"/>
          </p:nvPr>
        </p:nvSpPr>
        <p:spPr/>
        <p:txBody>
          <a:bodyPr/>
          <a:lstStyle/>
          <a:p>
            <a:r>
              <a:rPr lang="en-US" smtClean="0"/>
              <a:t>4/26/2017</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4145686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Project Charter</a:t>
            </a:r>
            <a:endParaRPr lang="en-US" dirty="0"/>
          </a:p>
        </p:txBody>
      </p:sp>
      <p:sp>
        <p:nvSpPr>
          <p:cNvPr id="3" name="Content Placeholder 2"/>
          <p:cNvSpPr>
            <a:spLocks noGrp="1"/>
          </p:cNvSpPr>
          <p:nvPr>
            <p:ph idx="1" hasCustomPrompt="1"/>
          </p:nvPr>
        </p:nvSpPr>
        <p:spPr/>
        <p:txBody>
          <a:bodyPr/>
          <a:lstStyle>
            <a:lvl1pPr marL="457200" indent="-457200">
              <a:buFont typeface="Arial" panose="020B0604020202020204" pitchFamily="34" charset="0"/>
              <a:buChar char="•"/>
              <a:defRPr baseline="0"/>
            </a:lvl1pPr>
            <a:lvl2pPr marL="457200" indent="0">
              <a:buNone/>
              <a:defRPr/>
            </a:lvl2pPr>
          </a:lstStyle>
          <a:p>
            <a:pPr lvl="0"/>
            <a:r>
              <a:rPr lang="en-US" dirty="0" smtClean="0"/>
              <a:t>Proof of concept for a cloud-based Fieldwork System </a:t>
            </a:r>
          </a:p>
          <a:p>
            <a:pPr lvl="0"/>
            <a:endParaRPr lang="en-US" dirty="0" smtClean="0"/>
          </a:p>
          <a:p>
            <a:pPr lvl="0"/>
            <a:r>
              <a:rPr lang="en-US" dirty="0" smtClean="0"/>
              <a:t>This cloud-based Fieldwork System is a proof of concept for KUB to develop mobile and dispatch applications. These will be implemented in Ember JS using Firebase hosting for data, photos, static web pages, database, and security. We are using GitHub for source control, </a:t>
            </a:r>
            <a:r>
              <a:rPr lang="en-US" dirty="0" err="1" smtClean="0"/>
              <a:t>Heroku</a:t>
            </a:r>
            <a:r>
              <a:rPr lang="en-US" dirty="0" smtClean="0"/>
              <a:t> for hosting as well as </a:t>
            </a:r>
            <a:r>
              <a:rPr lang="en-US" dirty="0" err="1" smtClean="0"/>
              <a:t>NodeJS</a:t>
            </a:r>
            <a:r>
              <a:rPr lang="en-US" dirty="0" smtClean="0"/>
              <a:t> </a:t>
            </a:r>
            <a:r>
              <a:rPr lang="en-US" dirty="0" err="1" smtClean="0"/>
              <a:t>applications.Pellissippi</a:t>
            </a:r>
            <a:r>
              <a:rPr lang="en-US" dirty="0" smtClean="0"/>
              <a:t> State Community College (PSTCC) Knoxville, Tennessee</a:t>
            </a:r>
          </a:p>
        </p:txBody>
      </p:sp>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C3634-1E4B-4097-98DB-AFD6085CC9A7}" type="slidenum">
              <a:rPr lang="en-US" smtClean="0"/>
              <a:t>‹#›</a:t>
            </a:fld>
            <a:endParaRPr lang="en-US" dirty="0"/>
          </a:p>
        </p:txBody>
      </p:sp>
    </p:spTree>
    <p:extLst>
      <p:ext uri="{BB962C8B-B14F-4D97-AF65-F5344CB8AC3E}">
        <p14:creationId xmlns:p14="http://schemas.microsoft.com/office/powerpoint/2010/main" val="226353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311785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4/26/2017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288719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4/26/2017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284779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4/26/2017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BC3634-1E4B-4097-98DB-AFD6085CC9A7}" type="slidenum">
              <a:rPr lang="en-US" smtClean="0"/>
              <a:t>‹#›</a:t>
            </a:fld>
            <a:endParaRPr lang="en-US"/>
          </a:p>
        </p:txBody>
      </p:sp>
    </p:spTree>
    <p:extLst>
      <p:ext uri="{BB962C8B-B14F-4D97-AF65-F5344CB8AC3E}">
        <p14:creationId xmlns:p14="http://schemas.microsoft.com/office/powerpoint/2010/main" val="167463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4/26/2017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BC3634-1E4B-4097-98DB-AFD6085CC9A7}"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4054" y="0"/>
            <a:ext cx="8983891" cy="6858000"/>
          </a:xfrm>
          <a:prstGeom prst="rect">
            <a:avLst/>
          </a:prstGeom>
        </p:spPr>
      </p:pic>
    </p:spTree>
    <p:extLst>
      <p:ext uri="{BB962C8B-B14F-4D97-AF65-F5344CB8AC3E}">
        <p14:creationId xmlns:p14="http://schemas.microsoft.com/office/powerpoint/2010/main" val="200633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4/26/2017</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C3634-1E4B-4097-98DB-AFD6085CC9A7}" type="slidenum">
              <a:rPr lang="en-US" smtClean="0"/>
              <a:t>‹#›</a:t>
            </a:fld>
            <a:endParaRPr lang="en-US"/>
          </a:p>
        </p:txBody>
      </p:sp>
    </p:spTree>
    <p:extLst>
      <p:ext uri="{BB962C8B-B14F-4D97-AF65-F5344CB8AC3E}">
        <p14:creationId xmlns:p14="http://schemas.microsoft.com/office/powerpoint/2010/main" val="176953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hf hdr="0"/>
  <p:txStyles>
    <p:title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fdlane.com/fieldwork-sit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Computer Information </a:t>
            </a:r>
            <a:r>
              <a:rPr lang="en-US" dirty="0" smtClean="0"/>
              <a:t/>
            </a:r>
            <a:br>
              <a:rPr lang="en-US" dirty="0" smtClean="0"/>
            </a:br>
            <a:r>
              <a:rPr lang="en-US" dirty="0" smtClean="0"/>
              <a:t>Technology </a:t>
            </a:r>
            <a:r>
              <a:rPr lang="en-US" dirty="0"/>
              <a:t>2380</a:t>
            </a:r>
            <a:br>
              <a:rPr lang="en-US" dirty="0"/>
            </a:br>
            <a:r>
              <a:rPr lang="en-US" dirty="0"/>
              <a:t> </a:t>
            </a:r>
            <a:br>
              <a:rPr lang="en-US" dirty="0"/>
            </a:br>
            <a:r>
              <a:rPr lang="en-US" dirty="0"/>
              <a:t>Applied Systems Development</a:t>
            </a:r>
            <a:br>
              <a:rPr lang="en-US" dirty="0"/>
            </a:br>
            <a:r>
              <a:rPr lang="en-US" dirty="0"/>
              <a:t>Student </a:t>
            </a:r>
            <a:r>
              <a:rPr lang="en-US" dirty="0" smtClean="0"/>
              <a:t>Project</a:t>
            </a:r>
            <a:br>
              <a:rPr lang="en-US" dirty="0" smtClean="0"/>
            </a:br>
            <a:r>
              <a:rPr lang="en-US" dirty="0"/>
              <a:t/>
            </a: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220" y="5156532"/>
            <a:ext cx="3448531" cy="866896"/>
          </a:xfrm>
          <a:prstGeom prst="rect">
            <a:avLst/>
          </a:prstGeom>
        </p:spPr>
      </p:pic>
    </p:spTree>
    <p:extLst>
      <p:ext uri="{BB962C8B-B14F-4D97-AF65-F5344CB8AC3E}">
        <p14:creationId xmlns:p14="http://schemas.microsoft.com/office/powerpoint/2010/main" val="1399417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4/26/2017</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BC3634-1E4B-4097-98DB-AFD6085CC9A7}" type="slidenum">
              <a:rPr lang="en-US" smtClean="0"/>
              <a:t>10</a:t>
            </a:fld>
            <a:endParaRPr lang="en-US"/>
          </a:p>
        </p:txBody>
      </p:sp>
      <p:sp>
        <p:nvSpPr>
          <p:cNvPr id="7" name="Rectangle 6"/>
          <p:cNvSpPr/>
          <p:nvPr/>
        </p:nvSpPr>
        <p:spPr>
          <a:xfrm>
            <a:off x="5278267" y="2505127"/>
            <a:ext cx="3399650" cy="1015663"/>
          </a:xfrm>
          <a:prstGeom prst="rect">
            <a:avLst/>
          </a:prstGeom>
          <a:noFill/>
          <a:ln>
            <a:noFill/>
          </a:ln>
        </p:spPr>
        <p:txBody>
          <a:bodyPr wrap="none" lIns="91440" tIns="45720" rIns="91440" bIns="45720">
            <a:spAutoFit/>
          </a:bodyPr>
          <a:lstStyle/>
          <a:p>
            <a:pPr algn="ctr"/>
            <a:r>
              <a:rPr lang="en-US" sz="6000" b="1" cap="none" spc="0" dirty="0" smtClean="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Questions</a:t>
            </a:r>
            <a:endParaRPr lang="en-US" sz="6000" b="1" cap="none" spc="0"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8" name="Rectangle 7"/>
          <p:cNvSpPr/>
          <p:nvPr/>
        </p:nvSpPr>
        <p:spPr>
          <a:xfrm>
            <a:off x="8677917" y="2472853"/>
            <a:ext cx="577402" cy="1107996"/>
          </a:xfrm>
          <a:prstGeom prst="rect">
            <a:avLst/>
          </a:prstGeom>
          <a:noFill/>
          <a:ln>
            <a:noFill/>
          </a:ln>
        </p:spPr>
        <p:txBody>
          <a:bodyPr wrap="none" lIns="91440" tIns="45720" rIns="91440" bIns="45720">
            <a:spAutoFit/>
          </a:bodyPr>
          <a:lstStyle/>
          <a:p>
            <a:pPr algn="ctr"/>
            <a:r>
              <a:rPr lang="en-US" sz="6600" b="1" cap="none" spc="0" dirty="0" smtClean="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a:t>
            </a:r>
            <a:endParaRPr lang="en-US" sz="6600" b="1" cap="none" spc="0"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52" y="3397962"/>
            <a:ext cx="1851956" cy="185195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spTree>
    <p:extLst>
      <p:ext uri="{BB962C8B-B14F-4D97-AF65-F5344CB8AC3E}">
        <p14:creationId xmlns:p14="http://schemas.microsoft.com/office/powerpoint/2010/main" val="358356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75000"/>
                  </a:schemeClr>
                </a:solidFill>
              </a:rPr>
              <a:t>Introduction</a:t>
            </a:r>
          </a:p>
        </p:txBody>
      </p:sp>
      <p:sp>
        <p:nvSpPr>
          <p:cNvPr id="3" name="Content Placeholder 2"/>
          <p:cNvSpPr>
            <a:spLocks noGrp="1"/>
          </p:cNvSpPr>
          <p:nvPr>
            <p:ph idx="1"/>
          </p:nvPr>
        </p:nvSpPr>
        <p:spPr/>
        <p:txBody>
          <a:bodyPr/>
          <a:lstStyle/>
          <a:p>
            <a:pPr lvl="0"/>
            <a:r>
              <a:rPr lang="en-US" dirty="0">
                <a:solidFill>
                  <a:schemeClr val="accent5">
                    <a:lumMod val="50000"/>
                  </a:schemeClr>
                </a:solidFill>
              </a:rPr>
              <a:t>Knoxville Utility Board </a:t>
            </a:r>
            <a:r>
              <a:rPr lang="en-US" dirty="0"/>
              <a:t>(</a:t>
            </a:r>
            <a:r>
              <a:rPr lang="en-US" dirty="0" smtClean="0"/>
              <a:t>KUB)</a:t>
            </a:r>
            <a:endParaRPr lang="en-US" dirty="0"/>
          </a:p>
          <a:p>
            <a:pPr lvl="1"/>
            <a:r>
              <a:rPr lang="en-US" dirty="0"/>
              <a:t>Serves </a:t>
            </a:r>
            <a:r>
              <a:rPr lang="en-US" dirty="0" smtClean="0"/>
              <a:t>Knox county and parts of 7 surrounding </a:t>
            </a:r>
            <a:r>
              <a:rPr lang="en-US" dirty="0"/>
              <a:t>counties with electric, gas, water, and wastewater </a:t>
            </a:r>
            <a:r>
              <a:rPr lang="en-US" dirty="0" smtClean="0"/>
              <a:t>utilities</a:t>
            </a:r>
            <a:endParaRPr lang="en-US" dirty="0"/>
          </a:p>
          <a:p>
            <a:pPr lvl="1"/>
            <a:r>
              <a:rPr lang="en-US" dirty="0"/>
              <a:t>Client-mentors: DeWayne Lane, Keith </a:t>
            </a:r>
            <a:r>
              <a:rPr lang="en-US" dirty="0" err="1"/>
              <a:t>Clinard</a:t>
            </a:r>
            <a:r>
              <a:rPr lang="en-US" dirty="0"/>
              <a:t>, and Zachary </a:t>
            </a:r>
            <a:r>
              <a:rPr lang="en-US" dirty="0" err="1" smtClean="0"/>
              <a:t>Berardo</a:t>
            </a:r>
            <a:endParaRPr lang="en-US" dirty="0"/>
          </a:p>
          <a:p>
            <a:pPr lvl="1"/>
            <a:endParaRPr lang="en-US" dirty="0"/>
          </a:p>
          <a:p>
            <a:pPr lvl="0"/>
            <a:r>
              <a:rPr lang="en-US" dirty="0" err="1">
                <a:solidFill>
                  <a:schemeClr val="accent5">
                    <a:lumMod val="50000"/>
                  </a:schemeClr>
                </a:solidFill>
              </a:rPr>
              <a:t>Pellissippi</a:t>
            </a:r>
            <a:r>
              <a:rPr lang="en-US" dirty="0">
                <a:solidFill>
                  <a:schemeClr val="accent5">
                    <a:lumMod val="50000"/>
                  </a:schemeClr>
                </a:solidFill>
              </a:rPr>
              <a:t> State Community College </a:t>
            </a:r>
            <a:r>
              <a:rPr lang="en-US" dirty="0"/>
              <a:t>(PSTCC) Knoxville, Tennessee</a:t>
            </a:r>
          </a:p>
          <a:p>
            <a:pPr lvl="1"/>
            <a:r>
              <a:rPr lang="en-US" dirty="0"/>
              <a:t>5 campus serving the greater Knoxville area with a variety of technical &amp; transferrable courses</a:t>
            </a:r>
          </a:p>
          <a:p>
            <a:pPr lvl="1"/>
            <a:r>
              <a:rPr lang="en-US" dirty="0"/>
              <a:t>Student Team: Amber Rivera (team leader), Donald Nash, Michal Kaminski, and Maude </a:t>
            </a:r>
            <a:r>
              <a:rPr lang="en-US" dirty="0" smtClean="0"/>
              <a:t>Volk</a:t>
            </a:r>
            <a:endParaRPr lang="en-US" dirty="0"/>
          </a:p>
        </p:txBody>
      </p:sp>
      <p:sp>
        <p:nvSpPr>
          <p:cNvPr id="4" name="Date Placeholder 3"/>
          <p:cNvSpPr>
            <a:spLocks noGrp="1"/>
          </p:cNvSpPr>
          <p:nvPr>
            <p:ph type="dt" sz="half" idx="10"/>
          </p:nvPr>
        </p:nvSpPr>
        <p:spPr/>
        <p:txBody>
          <a:bodyPr/>
          <a:lstStyle/>
          <a:p>
            <a:r>
              <a:rPr lang="en-US" smtClean="0"/>
              <a:t>4/26/2017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C3634-1E4B-4097-98DB-AFD6085CC9A7}" type="slidenum">
              <a:rPr lang="en-US" smtClean="0"/>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spTree>
    <p:extLst>
      <p:ext uri="{BB962C8B-B14F-4D97-AF65-F5344CB8AC3E}">
        <p14:creationId xmlns:p14="http://schemas.microsoft.com/office/powerpoint/2010/main" val="585691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75000"/>
                  </a:schemeClr>
                </a:solidFill>
              </a:rPr>
              <a:t>Project Charter</a:t>
            </a:r>
          </a:p>
        </p:txBody>
      </p:sp>
      <p:sp>
        <p:nvSpPr>
          <p:cNvPr id="3" name="Content Placeholder 2"/>
          <p:cNvSpPr>
            <a:spLocks noGrp="1"/>
          </p:cNvSpPr>
          <p:nvPr>
            <p:ph idx="1"/>
          </p:nvPr>
        </p:nvSpPr>
        <p:spPr/>
        <p:txBody>
          <a:bodyPr>
            <a:normAutofit/>
          </a:bodyPr>
          <a:lstStyle/>
          <a:p>
            <a:r>
              <a:rPr lang="en-US" dirty="0" smtClean="0"/>
              <a:t>This </a:t>
            </a:r>
            <a:r>
              <a:rPr lang="en-US" dirty="0"/>
              <a:t>cloud-based Fieldwork System is a proof of </a:t>
            </a:r>
            <a:r>
              <a:rPr lang="en-US" dirty="0" smtClean="0"/>
              <a:t>concept for </a:t>
            </a:r>
            <a:r>
              <a:rPr lang="en-US" dirty="0"/>
              <a:t>KUB to develop mobile and dispatch </a:t>
            </a:r>
            <a:r>
              <a:rPr lang="en-US" dirty="0" smtClean="0"/>
              <a:t>applications for their fieldwork system. </a:t>
            </a:r>
          </a:p>
          <a:p>
            <a:pPr marL="0" indent="0">
              <a:buNone/>
            </a:pPr>
            <a:endParaRPr lang="en-US" dirty="0" smtClean="0"/>
          </a:p>
          <a:p>
            <a:r>
              <a:rPr lang="en-US" dirty="0" smtClean="0"/>
              <a:t>These applications will </a:t>
            </a:r>
            <a:r>
              <a:rPr lang="en-US" dirty="0"/>
              <a:t>be implemented in Ember JS using Firebase hosting for data, photos, static web pages, database, and security. We are using GitHub for source control, </a:t>
            </a:r>
            <a:r>
              <a:rPr lang="en-US" dirty="0" err="1"/>
              <a:t>Heroku</a:t>
            </a:r>
            <a:r>
              <a:rPr lang="en-US" dirty="0"/>
              <a:t> for hosting as well as </a:t>
            </a:r>
            <a:r>
              <a:rPr lang="en-US" dirty="0" err="1"/>
              <a:t>NodeJS</a:t>
            </a:r>
            <a:r>
              <a:rPr lang="en-US" dirty="0"/>
              <a:t> </a:t>
            </a:r>
            <a:r>
              <a:rPr lang="en-US" dirty="0" smtClean="0"/>
              <a:t>applications</a:t>
            </a:r>
            <a:r>
              <a:rPr lang="en-US" dirty="0" smtClean="0"/>
              <a:t>.</a:t>
            </a:r>
          </a:p>
          <a:p>
            <a:r>
              <a:rPr lang="en-US" dirty="0" smtClean="0"/>
              <a:t>More details </a:t>
            </a:r>
            <a:r>
              <a:rPr lang="en-US" dirty="0"/>
              <a:t>are available at </a:t>
            </a:r>
            <a:r>
              <a:rPr lang="en-US" b="1" dirty="0">
                <a:hlinkClick r:id="rId3"/>
              </a:rPr>
              <a:t>http://fdlane.com/fieldwork-site</a:t>
            </a:r>
            <a:r>
              <a:rPr lang="en-US" b="1" dirty="0" smtClean="0">
                <a:hlinkClick r:id="rId3"/>
              </a:rPr>
              <a:t>/</a:t>
            </a:r>
            <a:r>
              <a:rPr lang="en-US" b="1" dirty="0" smtClean="0"/>
              <a:t> </a:t>
            </a:r>
            <a:endParaRPr lang="en-US" b="1" dirty="0" smtClean="0"/>
          </a:p>
        </p:txBody>
      </p:sp>
      <p:sp>
        <p:nvSpPr>
          <p:cNvPr id="4" name="Date Placeholder 3"/>
          <p:cNvSpPr>
            <a:spLocks noGrp="1"/>
          </p:cNvSpPr>
          <p:nvPr>
            <p:ph type="dt" sz="half" idx="10"/>
          </p:nvPr>
        </p:nvSpPr>
        <p:spPr/>
        <p:txBody>
          <a:bodyPr/>
          <a:lstStyle/>
          <a:p>
            <a:r>
              <a:rPr lang="en-US" smtClean="0"/>
              <a:t>4/26/2017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C3634-1E4B-4097-98DB-AFD6085CC9A7}" type="slidenum">
              <a:rPr lang="en-US" smtClean="0"/>
              <a:t>3</a:t>
            </a:fld>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spTree>
    <p:extLst>
      <p:ext uri="{BB962C8B-B14F-4D97-AF65-F5344CB8AC3E}">
        <p14:creationId xmlns:p14="http://schemas.microsoft.com/office/powerpoint/2010/main" val="414138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Brainstorming &amp; Using MVC</a:t>
            </a:r>
            <a:endParaRPr lang="en-US" b="1" dirty="0">
              <a:solidFill>
                <a:schemeClr val="accent5">
                  <a:lumMod val="75000"/>
                </a:schemeClr>
              </a:solidFill>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06219" y="1567364"/>
            <a:ext cx="548496" cy="1016598"/>
          </a:xfrm>
        </p:spPr>
      </p:pic>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C3634-1E4B-4097-98DB-AFD6085CC9A7}" type="slidenum">
              <a:rPr lang="en-US" smtClean="0"/>
              <a:t>4</a:t>
            </a:fld>
            <a:endParaRPr lang="en-US" dirty="0"/>
          </a:p>
        </p:txBody>
      </p:sp>
      <p:pic>
        <p:nvPicPr>
          <p:cNvPr id="9"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904" y="4137492"/>
            <a:ext cx="548496" cy="101659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9152" y="1712986"/>
            <a:ext cx="672648" cy="106567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1670" y="3793015"/>
            <a:ext cx="837595" cy="116182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3244" y="1807809"/>
            <a:ext cx="2682169" cy="271040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4212" y="1347145"/>
            <a:ext cx="2696850" cy="2928008"/>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20552" y="4373928"/>
            <a:ext cx="759353" cy="1243368"/>
          </a:xfrm>
          <a:prstGeom prst="rect">
            <a:avLst/>
          </a:prstGeom>
        </p:spPr>
      </p:pic>
      <p:sp>
        <p:nvSpPr>
          <p:cNvPr id="15" name="TextBox 14"/>
          <p:cNvSpPr txBox="1"/>
          <p:nvPr/>
        </p:nvSpPr>
        <p:spPr>
          <a:xfrm>
            <a:off x="714703" y="1293478"/>
            <a:ext cx="3619741" cy="1323439"/>
          </a:xfrm>
          <a:prstGeom prst="rect">
            <a:avLst/>
          </a:prstGeom>
          <a:noFill/>
        </p:spPr>
        <p:txBody>
          <a:bodyPr wrap="square" rtlCol="0">
            <a:spAutoFit/>
          </a:bodyPr>
          <a:lstStyle/>
          <a:p>
            <a:r>
              <a:rPr lang="en-US" sz="1600" dirty="0" smtClean="0"/>
              <a:t>Import Ember from ‘ember’;</a:t>
            </a:r>
          </a:p>
          <a:p>
            <a:r>
              <a:rPr lang="en-US" sz="1600" dirty="0" smtClean="0"/>
              <a:t>Export default </a:t>
            </a:r>
            <a:r>
              <a:rPr lang="en-US" sz="1600" dirty="0" err="1" smtClean="0"/>
              <a:t>Ember.Controller.extend</a:t>
            </a:r>
            <a:r>
              <a:rPr lang="en-US" sz="1600" dirty="0" smtClean="0"/>
              <a:t>({</a:t>
            </a:r>
          </a:p>
          <a:p>
            <a:r>
              <a:rPr lang="en-US" sz="1600" dirty="0" smtClean="0"/>
              <a:t>    </a:t>
            </a:r>
            <a:r>
              <a:rPr lang="en-US" sz="1600" dirty="0" err="1" smtClean="0"/>
              <a:t>invalidCredentials</a:t>
            </a:r>
            <a:r>
              <a:rPr lang="en-US" sz="1600" dirty="0" smtClean="0"/>
              <a:t>: false,</a:t>
            </a:r>
          </a:p>
          <a:p>
            <a:r>
              <a:rPr lang="en-US" sz="1600" dirty="0" smtClean="0"/>
              <a:t>});</a:t>
            </a:r>
            <a:endParaRPr lang="en-US" sz="1600" dirty="0"/>
          </a:p>
          <a:p>
            <a:endParaRPr lang="en-US" sz="1600" dirty="0"/>
          </a:p>
        </p:txBody>
      </p:sp>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41328" y="2138484"/>
            <a:ext cx="597433" cy="978240"/>
          </a:xfrm>
          <a:prstGeom prst="rect">
            <a:avLst/>
          </a:prstGeom>
        </p:spPr>
      </p:pic>
      <p:sp>
        <p:nvSpPr>
          <p:cNvPr id="17" name="TextBox 16"/>
          <p:cNvSpPr txBox="1"/>
          <p:nvPr/>
        </p:nvSpPr>
        <p:spPr>
          <a:xfrm>
            <a:off x="1177155" y="3373821"/>
            <a:ext cx="4614043" cy="2308324"/>
          </a:xfrm>
          <a:prstGeom prst="rect">
            <a:avLst/>
          </a:prstGeom>
          <a:noFill/>
        </p:spPr>
        <p:txBody>
          <a:bodyPr wrap="square" rtlCol="0">
            <a:spAutoFit/>
          </a:bodyPr>
          <a:lstStyle/>
          <a:p>
            <a:r>
              <a:rPr lang="en-US" sz="1600" dirty="0" smtClean="0"/>
              <a:t>Import Ember from ‘ember’;</a:t>
            </a:r>
          </a:p>
          <a:p>
            <a:r>
              <a:rPr lang="en-US" sz="1600" dirty="0" smtClean="0"/>
              <a:t>Export default </a:t>
            </a:r>
            <a:r>
              <a:rPr lang="en-US" sz="1600" dirty="0" err="1" smtClean="0"/>
              <a:t>Ember.Component.extend</a:t>
            </a:r>
            <a:r>
              <a:rPr lang="en-US" sz="1600" dirty="0" smtClean="0"/>
              <a:t>({</a:t>
            </a:r>
          </a:p>
          <a:p>
            <a:r>
              <a:rPr lang="en-US" sz="1600" dirty="0"/>
              <a:t> </a:t>
            </a:r>
            <a:r>
              <a:rPr lang="en-US" sz="1600" dirty="0" smtClean="0"/>
              <a:t> actions: {</a:t>
            </a:r>
          </a:p>
          <a:p>
            <a:r>
              <a:rPr lang="en-US" sz="1600" dirty="0"/>
              <a:t> </a:t>
            </a:r>
            <a:r>
              <a:rPr lang="en-US" sz="1600" dirty="0" smtClean="0"/>
              <a:t>   </a:t>
            </a:r>
            <a:r>
              <a:rPr lang="en-US" sz="1600" dirty="0" err="1" smtClean="0"/>
              <a:t>resetPassword</a:t>
            </a:r>
            <a:r>
              <a:rPr lang="en-US" sz="1600" dirty="0" smtClean="0"/>
              <a:t>(){</a:t>
            </a:r>
          </a:p>
          <a:p>
            <a:r>
              <a:rPr lang="en-US" sz="1600" dirty="0"/>
              <a:t> </a:t>
            </a:r>
            <a:r>
              <a:rPr lang="en-US" sz="1600" dirty="0" smtClean="0"/>
              <a:t>     </a:t>
            </a:r>
            <a:r>
              <a:rPr lang="en-US" sz="1600" dirty="0" err="1" smtClean="0"/>
              <a:t>this.sendAction</a:t>
            </a:r>
            <a:r>
              <a:rPr lang="en-US" sz="1600" dirty="0" smtClean="0"/>
              <a:t>(‘action’, </a:t>
            </a:r>
            <a:r>
              <a:rPr lang="en-US" sz="1600" dirty="0" err="1" smtClean="0"/>
              <a:t>this.get</a:t>
            </a:r>
            <a:r>
              <a:rPr lang="en-US" sz="1600" dirty="0" smtClean="0"/>
              <a:t>(‘</a:t>
            </a:r>
            <a:r>
              <a:rPr lang="en-US" sz="1600" dirty="0" err="1" smtClean="0"/>
              <a:t>userEmail</a:t>
            </a:r>
            <a:r>
              <a:rPr lang="en-US" sz="1600" dirty="0" smtClean="0"/>
              <a:t>’));</a:t>
            </a:r>
          </a:p>
          <a:p>
            <a:r>
              <a:rPr lang="en-US" sz="1600" dirty="0"/>
              <a:t> </a:t>
            </a:r>
            <a:r>
              <a:rPr lang="en-US" sz="1600" dirty="0" smtClean="0"/>
              <a:t>   }</a:t>
            </a:r>
          </a:p>
          <a:p>
            <a:r>
              <a:rPr lang="en-US" sz="1600" dirty="0"/>
              <a:t> </a:t>
            </a:r>
            <a:r>
              <a:rPr lang="en-US" sz="1600" dirty="0" smtClean="0"/>
              <a:t> }</a:t>
            </a:r>
          </a:p>
          <a:p>
            <a:r>
              <a:rPr lang="en-US" sz="1600" dirty="0" smtClean="0"/>
              <a:t>});</a:t>
            </a:r>
          </a:p>
          <a:p>
            <a:endParaRPr lang="en-US" sz="1600" dirty="0"/>
          </a:p>
        </p:txBody>
      </p:sp>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9480" y="3910444"/>
            <a:ext cx="830785" cy="1152379"/>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08076" y="5050182"/>
            <a:ext cx="781543" cy="1034042"/>
          </a:xfrm>
          <a:prstGeom prst="rect">
            <a:avLst/>
          </a:prstGeom>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3553136">
            <a:off x="6094295" y="5196764"/>
            <a:ext cx="766761" cy="763353"/>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spTree>
    <p:extLst>
      <p:ext uri="{BB962C8B-B14F-4D97-AF65-F5344CB8AC3E}">
        <p14:creationId xmlns:p14="http://schemas.microsoft.com/office/powerpoint/2010/main" val="100490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Project Management</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pPr marL="457200" lvl="1" indent="0">
              <a:buNone/>
            </a:pPr>
            <a:endParaRPr lang="en-US" dirty="0" smtClean="0"/>
          </a:p>
          <a:p>
            <a:pPr marL="457200" lvl="1" indent="0">
              <a:buNone/>
            </a:pPr>
            <a:endParaRPr lang="en-US" dirty="0"/>
          </a:p>
          <a:p>
            <a:pPr marL="457200" lvl="1" indent="0">
              <a:buNone/>
            </a:pPr>
            <a:endParaRPr lang="en-US" dirty="0" smtClean="0"/>
          </a:p>
          <a:p>
            <a:pPr marL="0" indent="0">
              <a:buNone/>
            </a:pPr>
            <a:endParaRPr lang="en-US" dirty="0" smtClean="0"/>
          </a:p>
          <a:p>
            <a:pPr marL="3657600" lvl="8" indent="0">
              <a:buNone/>
            </a:pPr>
            <a:endParaRPr lang="en-US" dirty="0" smtClean="0"/>
          </a:p>
          <a:p>
            <a:pPr marL="3657600" lvl="8" indent="0">
              <a:buNone/>
            </a:pPr>
            <a:endParaRPr lang="en-US" dirty="0" smtClean="0"/>
          </a:p>
        </p:txBody>
      </p:sp>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C3634-1E4B-4097-98DB-AFD6085CC9A7}" type="slidenum">
              <a:rPr lang="en-US" smtClean="0"/>
              <a:t>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77" y="1322938"/>
            <a:ext cx="2064790" cy="87642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28" y="5109572"/>
            <a:ext cx="1829055" cy="96789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7" y="2445094"/>
            <a:ext cx="5416512" cy="246601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4712" y="1740351"/>
            <a:ext cx="4723577" cy="3279527"/>
          </a:xfrm>
          <a:prstGeom prst="rect">
            <a:avLst/>
          </a:prstGeom>
        </p:spPr>
      </p:pic>
      <p:sp>
        <p:nvSpPr>
          <p:cNvPr id="15" name="Rectangle 14"/>
          <p:cNvSpPr/>
          <p:nvPr/>
        </p:nvSpPr>
        <p:spPr>
          <a:xfrm>
            <a:off x="3658343" y="5109572"/>
            <a:ext cx="4841838"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Version Control!</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0671" y="1331734"/>
            <a:ext cx="1209844" cy="1190791"/>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38792" y="4626668"/>
            <a:ext cx="1753603" cy="1753603"/>
          </a:xfrm>
          <a:prstGeom prst="rect">
            <a:avLst/>
          </a:prstGeom>
        </p:spPr>
      </p:pic>
    </p:spTree>
    <p:extLst>
      <p:ext uri="{BB962C8B-B14F-4D97-AF65-F5344CB8AC3E}">
        <p14:creationId xmlns:p14="http://schemas.microsoft.com/office/powerpoint/2010/main" val="2448319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C3634-1E4B-4097-98DB-AFD6085CC9A7}" type="slidenum">
              <a:rPr lang="en-US" smtClean="0"/>
              <a:t>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845192"/>
            <a:ext cx="10058399" cy="485894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spTree>
    <p:extLst>
      <p:ext uri="{BB962C8B-B14F-4D97-AF65-F5344CB8AC3E}">
        <p14:creationId xmlns:p14="http://schemas.microsoft.com/office/powerpoint/2010/main" val="511938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4/26/2017</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C3634-1E4B-4097-98DB-AFD6085CC9A7}" type="slidenum">
              <a:rPr lang="en-US" smtClean="0"/>
              <a:t>7</a:t>
            </a:fld>
            <a:endParaRPr lang="en-US" dirty="0"/>
          </a:p>
        </p:txBody>
      </p:sp>
      <p:sp>
        <p:nvSpPr>
          <p:cNvPr id="10" name="Bevel 9"/>
          <p:cNvSpPr/>
          <p:nvPr/>
        </p:nvSpPr>
        <p:spPr>
          <a:xfrm>
            <a:off x="4340351" y="2257488"/>
            <a:ext cx="3511296" cy="188366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62744" y="2713402"/>
            <a:ext cx="1903086"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4">
                    <a:lumMod val="20000"/>
                    <a:lumOff val="80000"/>
                  </a:schemeClr>
                </a:solidFill>
                <a:effectLst>
                  <a:outerShdw blurRad="12700" dist="38100" dir="2700000" algn="tl" rotWithShape="0">
                    <a:schemeClr val="accent5">
                      <a:lumMod val="60000"/>
                      <a:lumOff val="40000"/>
                    </a:schemeClr>
                  </a:outerShdw>
                </a:effectLst>
              </a:rPr>
              <a:t>Demo</a:t>
            </a:r>
            <a:endParaRPr lang="en-US" sz="5400" b="1" cap="none" spc="0" dirty="0">
              <a:ln w="9525">
                <a:solidFill>
                  <a:schemeClr val="bg1"/>
                </a:solidFill>
                <a:prstDash val="solid"/>
              </a:ln>
              <a:solidFill>
                <a:schemeClr val="accent4">
                  <a:lumMod val="20000"/>
                  <a:lumOff val="80000"/>
                </a:schemeClr>
              </a:solidFill>
              <a:effectLst>
                <a:outerShdw blurRad="12700" dist="38100" dir="2700000" algn="tl" rotWithShape="0">
                  <a:schemeClr val="accent5">
                    <a:lumMod val="60000"/>
                    <a:lumOff val="40000"/>
                  </a:schemeClr>
                </a:outerShdw>
              </a:effectLs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spTree>
    <p:extLst>
      <p:ext uri="{BB962C8B-B14F-4D97-AF65-F5344CB8AC3E}">
        <p14:creationId xmlns:p14="http://schemas.microsoft.com/office/powerpoint/2010/main" val="451661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Challenges</a:t>
            </a:r>
            <a:endParaRPr lang="en-US" b="1" dirty="0">
              <a:solidFill>
                <a:schemeClr val="accent5">
                  <a:lumMod val="75000"/>
                </a:schemeClr>
              </a:solidFill>
            </a:endParaRPr>
          </a:p>
        </p:txBody>
      </p:sp>
      <p:sp>
        <p:nvSpPr>
          <p:cNvPr id="3" name="Date Placeholder 2"/>
          <p:cNvSpPr>
            <a:spLocks noGrp="1"/>
          </p:cNvSpPr>
          <p:nvPr>
            <p:ph type="dt" sz="half" idx="10"/>
          </p:nvPr>
        </p:nvSpPr>
        <p:spPr/>
        <p:txBody>
          <a:bodyPr/>
          <a:lstStyle/>
          <a:p>
            <a:r>
              <a:rPr lang="en-US" smtClean="0"/>
              <a:t>4/26/2017</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BC3634-1E4B-4097-98DB-AFD6085CC9A7}" type="slidenum">
              <a:rPr lang="en-US" smtClean="0"/>
              <a:t>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416" y="1719799"/>
            <a:ext cx="3188090" cy="3888769"/>
          </a:xfrm>
          <a:prstGeom prst="rect">
            <a:avLst/>
          </a:prstGeom>
        </p:spPr>
      </p:pic>
      <p:sp>
        <p:nvSpPr>
          <p:cNvPr id="8" name="TextBox 7"/>
          <p:cNvSpPr txBox="1"/>
          <p:nvPr/>
        </p:nvSpPr>
        <p:spPr>
          <a:xfrm>
            <a:off x="6649236" y="2700079"/>
            <a:ext cx="3332964" cy="1323439"/>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Amber Ember?</a:t>
            </a:r>
          </a:p>
          <a:p>
            <a:r>
              <a:rPr lang="en-US" sz="4000" dirty="0" smtClean="0">
                <a:latin typeface="Times New Roman" panose="02020603050405020304" pitchFamily="18" charset="0"/>
                <a:cs typeface="Times New Roman" panose="02020603050405020304" pitchFamily="18" charset="0"/>
              </a:rPr>
              <a:t>Fire where?</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spTree>
    <p:extLst>
      <p:ext uri="{BB962C8B-B14F-4D97-AF65-F5344CB8AC3E}">
        <p14:creationId xmlns:p14="http://schemas.microsoft.com/office/powerpoint/2010/main" val="2618475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4/26/2017</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BC3634-1E4B-4097-98DB-AFD6085CC9A7}" type="slidenum">
              <a:rPr lang="en-US" smtClean="0"/>
              <a:t>9</a:t>
            </a:fld>
            <a:endParaRPr lang="en-US"/>
          </a:p>
        </p:txBody>
      </p:sp>
      <p:sp>
        <p:nvSpPr>
          <p:cNvPr id="7" name="Rectangle 6"/>
          <p:cNvSpPr/>
          <p:nvPr/>
        </p:nvSpPr>
        <p:spPr>
          <a:xfrm>
            <a:off x="2999862" y="1575243"/>
            <a:ext cx="6192273" cy="341632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p>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KUB</a:t>
            </a:r>
          </a:p>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&amp;</a:t>
            </a:r>
          </a:p>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Professor </a:t>
            </a: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Negahban</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Frame 1"/>
          <p:cNvSpPr/>
          <p:nvPr/>
        </p:nvSpPr>
        <p:spPr>
          <a:xfrm>
            <a:off x="2065281" y="651645"/>
            <a:ext cx="8061434" cy="5325167"/>
          </a:xfrm>
          <a:prstGeom prst="frame">
            <a:avLst/>
          </a:prstGeom>
          <a:solidFill>
            <a:schemeClr val="accent5">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867" y="6356350"/>
            <a:ext cx="1724266" cy="438211"/>
          </a:xfrm>
          <a:prstGeom prst="rect">
            <a:avLst/>
          </a:prstGeom>
        </p:spPr>
      </p:pic>
    </p:spTree>
    <p:extLst>
      <p:ext uri="{BB962C8B-B14F-4D97-AF65-F5344CB8AC3E}">
        <p14:creationId xmlns:p14="http://schemas.microsoft.com/office/powerpoint/2010/main" val="1353264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380</Words>
  <Application>Microsoft Office PowerPoint</Application>
  <PresentationFormat>Widescreen</PresentationFormat>
  <Paragraphs>73</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Computer Information  Technology 2380   Applied Systems Development Student Project  </vt:lpstr>
      <vt:lpstr>Introduction</vt:lpstr>
      <vt:lpstr>Project Charter</vt:lpstr>
      <vt:lpstr>Brainstorming &amp; Using MVC</vt:lpstr>
      <vt:lpstr>Project Management</vt:lpstr>
      <vt:lpstr>PowerPoint Presentation</vt:lpstr>
      <vt:lpstr>PowerPoint Presentation</vt:lpstr>
      <vt:lpstr>Challenges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Volk</dc:creator>
  <cp:lastModifiedBy>Volk</cp:lastModifiedBy>
  <cp:revision>243</cp:revision>
  <dcterms:created xsi:type="dcterms:W3CDTF">2017-04-05T14:29:23Z</dcterms:created>
  <dcterms:modified xsi:type="dcterms:W3CDTF">2017-04-26T15:37:39Z</dcterms:modified>
</cp:coreProperties>
</file>