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903" r:id="rId1"/>
  </p:sldMasterIdLst>
  <p:notesMasterIdLst>
    <p:notesMasterId r:id="rId10"/>
  </p:notesMasterIdLst>
  <p:handoutMasterIdLst>
    <p:handoutMasterId r:id="rId11"/>
  </p:handoutMasterIdLst>
  <p:sldIdLst>
    <p:sldId id="3097" r:id="rId2"/>
    <p:sldId id="3098" r:id="rId3"/>
    <p:sldId id="3099" r:id="rId4"/>
    <p:sldId id="3100" r:id="rId5"/>
    <p:sldId id="3101" r:id="rId6"/>
    <p:sldId id="3102" r:id="rId7"/>
    <p:sldId id="3103" r:id="rId8"/>
    <p:sldId id="3104" r:id="rId9"/>
  </p:sldIdLst>
  <p:sldSz cx="9144000" cy="6858000" type="screen4x3"/>
  <p:notesSz cx="7315200" cy="9601200"/>
  <p:embeddedFontLst>
    <p:embeddedFont>
      <p:font typeface="Tahoma" pitchFamily="34" charset="0"/>
      <p:regular r:id="rId12"/>
      <p:bold r:id="rId13"/>
    </p:embeddedFont>
    <p:embeddedFont>
      <p:font typeface="Garamond" pitchFamily="18" charset="0"/>
      <p:regular r:id="rId14"/>
      <p:bold r:id="rId15"/>
      <p:italic r:id="rId16"/>
    </p:embeddedFont>
  </p:embeddedFontLst>
  <p:defaultTextStyle>
    <a:defPPr>
      <a:defRPr lang="en-US"/>
    </a:defPPr>
    <a:lvl1pPr algn="l" rtl="0" fontAlgn="base">
      <a:spcBef>
        <a:spcPct val="0"/>
      </a:spcBef>
      <a:spcAft>
        <a:spcPct val="0"/>
      </a:spcAft>
      <a:defRPr sz="20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0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0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0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000" kern="1200">
        <a:solidFill>
          <a:schemeClr val="tx1"/>
        </a:solidFill>
        <a:latin typeface="Times New Roman" pitchFamily="18" charset="0"/>
        <a:ea typeface="+mn-ea"/>
        <a:cs typeface="Arial" pitchFamily="34" charset="0"/>
      </a:defRPr>
    </a:lvl5pPr>
    <a:lvl6pPr marL="2286000" algn="l" defTabSz="914400" rtl="0" eaLnBrk="1" latinLnBrk="0" hangingPunct="1">
      <a:defRPr sz="2000" kern="1200">
        <a:solidFill>
          <a:schemeClr val="tx1"/>
        </a:solidFill>
        <a:latin typeface="Times New Roman" pitchFamily="18" charset="0"/>
        <a:ea typeface="+mn-ea"/>
        <a:cs typeface="Arial" pitchFamily="34" charset="0"/>
      </a:defRPr>
    </a:lvl6pPr>
    <a:lvl7pPr marL="2743200" algn="l" defTabSz="914400" rtl="0" eaLnBrk="1" latinLnBrk="0" hangingPunct="1">
      <a:defRPr sz="2000" kern="1200">
        <a:solidFill>
          <a:schemeClr val="tx1"/>
        </a:solidFill>
        <a:latin typeface="Times New Roman" pitchFamily="18" charset="0"/>
        <a:ea typeface="+mn-ea"/>
        <a:cs typeface="Arial" pitchFamily="34" charset="0"/>
      </a:defRPr>
    </a:lvl7pPr>
    <a:lvl8pPr marL="3200400" algn="l" defTabSz="914400" rtl="0" eaLnBrk="1" latinLnBrk="0" hangingPunct="1">
      <a:defRPr sz="2000" kern="1200">
        <a:solidFill>
          <a:schemeClr val="tx1"/>
        </a:solidFill>
        <a:latin typeface="Times New Roman" pitchFamily="18" charset="0"/>
        <a:ea typeface="+mn-ea"/>
        <a:cs typeface="Arial" pitchFamily="34" charset="0"/>
      </a:defRPr>
    </a:lvl8pPr>
    <a:lvl9pPr marL="3657600" algn="l" defTabSz="914400" rtl="0" eaLnBrk="1" latinLnBrk="0" hangingPunct="1">
      <a:defRPr sz="20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hiddenSlides="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04510"/>
    <a:srgbClr val="FFCA2E"/>
    <a:srgbClr val="66FFFF"/>
    <a:srgbClr val="009900"/>
    <a:srgbClr val="CC0000"/>
    <a:srgbClr val="FFCC00"/>
    <a:srgbClr val="66FF33"/>
    <a:srgbClr val="FF33CC"/>
    <a:srgbClr val="CC3300"/>
    <a:srgbClr val="CC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3748" autoAdjust="0"/>
    <p:restoredTop sz="64776" autoAdjust="0"/>
  </p:normalViewPr>
  <p:slideViewPr>
    <p:cSldViewPr>
      <p:cViewPr varScale="1">
        <p:scale>
          <a:sx n="56" d="100"/>
          <a:sy n="56" d="100"/>
        </p:scale>
        <p:origin x="-24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1062"/>
    </p:cViewPr>
  </p:notesTextViewPr>
  <p:sorterViewPr>
    <p:cViewPr>
      <p:scale>
        <a:sx n="66" d="100"/>
        <a:sy n="66" d="100"/>
      </p:scale>
      <p:origin x="0" y="-20550"/>
    </p:cViewPr>
  </p:sorterViewPr>
  <p:notesViewPr>
    <p:cSldViewPr>
      <p:cViewPr>
        <p:scale>
          <a:sx n="80" d="100"/>
          <a:sy n="80" d="100"/>
        </p:scale>
        <p:origin x="-1936" y="-95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defTabSz="966788" eaLnBrk="0" hangingPunct="0">
              <a:defRPr sz="1300">
                <a:cs typeface="+mn-cs"/>
              </a:defRPr>
            </a:lvl1pPr>
          </a:lstStyle>
          <a:p>
            <a:pPr>
              <a:defRPr/>
            </a:pPr>
            <a:endParaRPr lang="en-US" dirty="0"/>
          </a:p>
        </p:txBody>
      </p:sp>
      <p:sp>
        <p:nvSpPr>
          <p:cNvPr id="87043" name="Rectangle 3"/>
          <p:cNvSpPr>
            <a:spLocks noGrp="1" noChangeArrowheads="1"/>
          </p:cNvSpPr>
          <p:nvPr>
            <p:ph type="dt" sz="quarter"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cs typeface="+mn-cs"/>
              </a:defRPr>
            </a:lvl1pPr>
          </a:lstStyle>
          <a:p>
            <a:pPr>
              <a:defRPr/>
            </a:pPr>
            <a:endParaRPr lang="en-US" dirty="0"/>
          </a:p>
        </p:txBody>
      </p:sp>
      <p:sp>
        <p:nvSpPr>
          <p:cNvPr id="87046" name="Rectangle 6"/>
          <p:cNvSpPr>
            <a:spLocks noChangeArrowheads="1"/>
          </p:cNvSpPr>
          <p:nvPr/>
        </p:nvSpPr>
        <p:spPr bwMode="auto">
          <a:xfrm>
            <a:off x="3287713" y="9144000"/>
            <a:ext cx="739775" cy="274638"/>
          </a:xfrm>
          <a:prstGeom prst="rect">
            <a:avLst/>
          </a:prstGeom>
          <a:noFill/>
          <a:ln w="12700">
            <a:noFill/>
            <a:miter lim="800000"/>
            <a:headEnd/>
            <a:tailEnd/>
          </a:ln>
          <a:effectLst/>
        </p:spPr>
        <p:txBody>
          <a:bodyPr wrap="none" lIns="92298" tIns="46988" rIns="92298" bIns="46988">
            <a:spAutoFit/>
          </a:bodyPr>
          <a:lstStyle/>
          <a:p>
            <a:pPr algn="ctr" defTabSz="917575" eaLnBrk="0" hangingPunct="0">
              <a:lnSpc>
                <a:spcPct val="90000"/>
              </a:lnSpc>
              <a:defRPr/>
            </a:pPr>
            <a:r>
              <a:rPr lang="en-US" sz="1300" dirty="0">
                <a:cs typeface="+mn-cs"/>
              </a:rPr>
              <a:t>Page </a:t>
            </a:r>
            <a:fld id="{042E666D-77EF-4401-BB03-46946F791FD9}" type="slidenum">
              <a:rPr lang="en-US" sz="1300">
                <a:cs typeface="+mn-cs"/>
              </a:rPr>
              <a:pPr algn="ctr" defTabSz="917575" eaLnBrk="0" hangingPunct="0">
                <a:lnSpc>
                  <a:spcPct val="90000"/>
                </a:lnSpc>
                <a:defRPr/>
              </a:pPr>
              <a:t>‹#›</a:t>
            </a:fld>
            <a:endParaRPr lang="en-US" sz="1300" dirty="0">
              <a:cs typeface="+mn-cs"/>
            </a:endParaRPr>
          </a:p>
        </p:txBody>
      </p:sp>
    </p:spTree>
    <p:extLst>
      <p:ext uri="{BB962C8B-B14F-4D97-AF65-F5344CB8AC3E}">
        <p14:creationId xmlns="" xmlns:p14="http://schemas.microsoft.com/office/powerpoint/2010/main" val="1379664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901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838200" y="4560888"/>
            <a:ext cx="571500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 name="Slide Number Placeholder 6"/>
          <p:cNvSpPr>
            <a:spLocks noGrp="1"/>
          </p:cNvSpPr>
          <p:nvPr>
            <p:ph type="sldNum" sz="quarter" idx="5"/>
          </p:nvPr>
        </p:nvSpPr>
        <p:spPr>
          <a:xfrm>
            <a:off x="0" y="9120188"/>
            <a:ext cx="7313613" cy="479425"/>
          </a:xfrm>
          <a:prstGeom prst="rect">
            <a:avLst/>
          </a:prstGeom>
        </p:spPr>
        <p:txBody>
          <a:bodyPr vert="horz" lIns="91440" tIns="45720" rIns="91440" bIns="45720" rtlCol="0" anchor="b"/>
          <a:lstStyle>
            <a:lvl1pPr algn="ctr">
              <a:defRPr sz="1200">
                <a:latin typeface="Arial" pitchFamily="34" charset="0"/>
                <a:cs typeface="Arial" pitchFamily="34" charset="0"/>
              </a:defRPr>
            </a:lvl1pPr>
          </a:lstStyle>
          <a:p>
            <a:pPr>
              <a:defRPr/>
            </a:pPr>
            <a:fld id="{A3541744-D390-4CDA-8ED6-77C66B707F2E}" type="slidenum">
              <a:rPr lang="en-US"/>
              <a:pPr>
                <a:defRPr/>
              </a:pPr>
              <a:t>‹#›</a:t>
            </a:fld>
            <a:endParaRPr lang="en-US" dirty="0"/>
          </a:p>
        </p:txBody>
      </p:sp>
    </p:spTree>
    <p:extLst>
      <p:ext uri="{BB962C8B-B14F-4D97-AF65-F5344CB8AC3E}">
        <p14:creationId xmlns="" xmlns:p14="http://schemas.microsoft.com/office/powerpoint/2010/main" val="3996462639"/>
      </p:ext>
    </p:extLst>
  </p:cSld>
  <p:clrMap bg1="lt1" tx1="dk1" bg2="lt2" tx2="dk2" accent1="accent1" accent2="accent2" accent3="accent3" accent4="accent4" accent5="accent5" accent6="accent6" hlink="hlink" folHlink="folHlink"/>
  <p:hf hdr="0" ftr="0" dt="0"/>
  <p:notesStyle>
    <a:lvl1pPr algn="l" rtl="0" eaLnBrk="0" fontAlgn="base" hangingPunct="0">
      <a:spcBef>
        <a:spcPts val="300"/>
      </a:spcBef>
      <a:spcAft>
        <a:spcPct val="0"/>
      </a:spcAft>
      <a:defRPr sz="1000" kern="1200">
        <a:solidFill>
          <a:schemeClr val="tx1"/>
        </a:solidFill>
        <a:latin typeface="Times New Roman" pitchFamily="18" charset="0"/>
        <a:ea typeface="+mn-ea"/>
        <a:cs typeface="+mn-cs"/>
      </a:defRPr>
    </a:lvl1pPr>
    <a:lvl2pPr marL="457200" algn="l" rtl="0" eaLnBrk="0" fontAlgn="base" hangingPunct="0">
      <a:spcBef>
        <a:spcPts val="300"/>
      </a:spcBef>
      <a:spcAft>
        <a:spcPct val="0"/>
      </a:spcAft>
      <a:defRPr sz="1000" kern="1200">
        <a:solidFill>
          <a:schemeClr val="tx1"/>
        </a:solidFill>
        <a:latin typeface="Times New Roman" pitchFamily="18" charset="0"/>
        <a:ea typeface="+mn-ea"/>
        <a:cs typeface="+mn-cs"/>
      </a:defRPr>
    </a:lvl2pPr>
    <a:lvl3pPr marL="914400" algn="l" rtl="0" eaLnBrk="0" fontAlgn="base" hangingPunct="0">
      <a:spcBef>
        <a:spcPts val="300"/>
      </a:spcBef>
      <a:spcAft>
        <a:spcPct val="0"/>
      </a:spcAft>
      <a:defRPr sz="1000" kern="1200">
        <a:solidFill>
          <a:schemeClr val="tx1"/>
        </a:solidFill>
        <a:latin typeface="Times New Roman" pitchFamily="18" charset="0"/>
        <a:ea typeface="+mn-ea"/>
        <a:cs typeface="+mn-cs"/>
      </a:defRPr>
    </a:lvl3pPr>
    <a:lvl4pPr marL="1371600" algn="l" rtl="0" eaLnBrk="0" fontAlgn="base" hangingPunct="0">
      <a:spcBef>
        <a:spcPts val="300"/>
      </a:spcBef>
      <a:spcAft>
        <a:spcPct val="0"/>
      </a:spcAft>
      <a:defRPr sz="1000" kern="1200">
        <a:solidFill>
          <a:schemeClr val="tx1"/>
        </a:solidFill>
        <a:latin typeface="Times New Roman" pitchFamily="18" charset="0"/>
        <a:ea typeface="+mn-ea"/>
        <a:cs typeface="+mn-cs"/>
      </a:defRPr>
    </a:lvl4pPr>
    <a:lvl5pPr marL="1828800" algn="l" rtl="0" eaLnBrk="0" fontAlgn="base" hangingPunct="0">
      <a:spcBef>
        <a:spcPts val="300"/>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051"/>
          <p:cNvSpPr>
            <a:spLocks noGrp="1" noChangeArrowheads="1"/>
          </p:cNvSpPr>
          <p:nvPr>
            <p:ph type="body" idx="1"/>
          </p:nvPr>
        </p:nvSpPr>
        <p:spPr>
          <a:xfrm>
            <a:off x="838200" y="4595813"/>
            <a:ext cx="571500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Now, lets get our hands dirty with</a:t>
            </a:r>
            <a:r>
              <a:rPr lang="en-US" baseline="0" dirty="0" smtClean="0"/>
              <a:t> shim rootkits!</a:t>
            </a:r>
            <a:endParaRPr lang="en-US" dirty="0" smtClean="0"/>
          </a:p>
        </p:txBody>
      </p:sp>
      <p:sp>
        <p:nvSpPr>
          <p:cNvPr id="34201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067FCBED-B2A3-4B39-AB74-819A3B012823}" type="slidenum">
              <a:rPr lang="en-US" sz="1200" smtClean="0">
                <a:latin typeface="Arial" pitchFamily="34" charset="0"/>
              </a:rPr>
              <a:pPr eaLnBrk="1" hangingPunct="1"/>
              <a:t>1</a:t>
            </a:fld>
            <a:endParaRPr lang="en-US" sz="1200" dirty="0" smtClean="0">
              <a:latin typeface="Arial" pitchFamily="34" charset="0"/>
            </a:endParaRPr>
          </a:p>
        </p:txBody>
      </p:sp>
      <p:sp>
        <p:nvSpPr>
          <p:cNvPr id="342020"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79937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xfrm>
            <a:off x="838200" y="4595813"/>
            <a:ext cx="571500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Many</a:t>
            </a:r>
            <a:r>
              <a:rPr lang="en-US" baseline="0" dirty="0" smtClean="0"/>
              <a:t> people do not know that Windows has </a:t>
            </a:r>
            <a:r>
              <a:rPr lang="en-US" baseline="0" dirty="0" smtClean="0"/>
              <a:t>built-in </a:t>
            </a:r>
            <a:r>
              <a:rPr lang="en-US" baseline="0" dirty="0" smtClean="0"/>
              <a:t>Shim technology which looks and acts a lot like a standard user-mode rootkit. It allows a user to inject execution redirection and modification of output back to a user. And yes, it is built into Windows.</a:t>
            </a:r>
          </a:p>
          <a:p>
            <a:endParaRPr lang="en-US" baseline="0" dirty="0" smtClean="0"/>
          </a:p>
          <a:p>
            <a:r>
              <a:rPr lang="en-US" baseline="0" dirty="0" smtClean="0"/>
              <a:t>But why?  Because of reverse compatibility.  When creating applications for different versions of Windows there is a need to present a different view of the Windows operating system to an application which is running on Windows 7 </a:t>
            </a:r>
            <a:r>
              <a:rPr lang="en-US" baseline="0" dirty="0" err="1" smtClean="0"/>
              <a:t>vrs</a:t>
            </a:r>
            <a:r>
              <a:rPr lang="en-US" baseline="0" dirty="0" smtClean="0"/>
              <a:t>. Windows XP.  To address this issue, Microsoft created the Application Compatibility Toolkit (ACT).  ACT allows a developer to redirect and manipulate how the operating system file system, registry and processes are presented to various applications.  All you need to do is “shim” the application with a .</a:t>
            </a:r>
            <a:r>
              <a:rPr lang="en-US" baseline="0" dirty="0" err="1" smtClean="0"/>
              <a:t>sdb</a:t>
            </a:r>
            <a:r>
              <a:rPr lang="en-US" baseline="0" dirty="0" smtClean="0"/>
              <a:t> file.  But what if a malicious user were to “shim” processes like </a:t>
            </a:r>
            <a:r>
              <a:rPr lang="en-US" baseline="0" dirty="0" err="1" smtClean="0"/>
              <a:t>Explorer.exe</a:t>
            </a:r>
            <a:r>
              <a:rPr lang="en-US" baseline="0" dirty="0" smtClean="0"/>
              <a:t>, or </a:t>
            </a:r>
            <a:r>
              <a:rPr lang="en-US" baseline="0" dirty="0" err="1" smtClean="0"/>
              <a:t>cmd.exe</a:t>
            </a:r>
            <a:r>
              <a:rPr lang="en-US" baseline="0" dirty="0" smtClean="0"/>
              <a:t>?  That would be a rootkit!</a:t>
            </a:r>
          </a:p>
          <a:p>
            <a:endParaRPr lang="en-US" baseline="0" dirty="0" smtClean="0"/>
          </a:p>
          <a:p>
            <a:r>
              <a:rPr lang="en-US" baseline="0" dirty="0" smtClean="0"/>
              <a:t>In this section we will be playing with a handful of .</a:t>
            </a:r>
            <a:r>
              <a:rPr lang="en-US" baseline="0" dirty="0" err="1" smtClean="0"/>
              <a:t>sdb</a:t>
            </a:r>
            <a:r>
              <a:rPr lang="en-US" baseline="0" dirty="0" smtClean="0"/>
              <a:t> files  created by Mark Baggett.  These files are very basic shims which will demonstrate the capabilities of </a:t>
            </a:r>
            <a:r>
              <a:rPr lang="en-US" baseline="0" dirty="0" err="1" smtClean="0"/>
              <a:t>rootiks</a:t>
            </a:r>
            <a:r>
              <a:rPr lang="en-US" baseline="0" dirty="0" smtClean="0"/>
              <a:t>. </a:t>
            </a:r>
          </a:p>
          <a:p>
            <a:endParaRPr lang="en-US" baseline="0" dirty="0" smtClean="0"/>
          </a:p>
          <a:p>
            <a:endParaRPr lang="en-US" dirty="0" smtClean="0"/>
          </a:p>
        </p:txBody>
      </p:sp>
      <p:sp>
        <p:nvSpPr>
          <p:cNvPr id="3430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845862B6-F0E2-4C22-BC61-B5B18F0F29AE}" type="slidenum">
              <a:rPr lang="en-US" sz="1200" smtClean="0">
                <a:latin typeface="Arial" pitchFamily="34" charset="0"/>
              </a:rPr>
              <a:pPr eaLnBrk="1" hangingPunct="1"/>
              <a:t>2</a:t>
            </a:fld>
            <a:endParaRPr lang="en-US" sz="1200" dirty="0" smtClean="0">
              <a:latin typeface="Arial" pitchFamily="34" charset="0"/>
            </a:endParaRPr>
          </a:p>
        </p:txBody>
      </p:sp>
    </p:spTree>
    <p:extLst>
      <p:ext uri="{BB962C8B-B14F-4D97-AF65-F5344CB8AC3E}">
        <p14:creationId xmlns="" xmlns:p14="http://schemas.microsoft.com/office/powerpoint/2010/main" val="294140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xfrm>
            <a:off x="838200" y="4595813"/>
            <a:ext cx="571500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We</a:t>
            </a:r>
            <a:r>
              <a:rPr lang="en-US" baseline="0" dirty="0" smtClean="0"/>
              <a:t> will first need to extract the </a:t>
            </a:r>
            <a:r>
              <a:rPr lang="en-US" baseline="0" dirty="0" err="1" smtClean="0"/>
              <a:t>sampleShims.zip</a:t>
            </a:r>
            <a:r>
              <a:rPr lang="en-US" baseline="0" dirty="0" smtClean="0"/>
              <a:t> file to your C:\tools\shim folder.  This file has a number of cool shims for us to play with.  We will be playing with three different shims, but please feel free to play with the others when you have time. </a:t>
            </a:r>
          </a:p>
          <a:p>
            <a:endParaRPr lang="en-US" baseline="0" dirty="0" smtClean="0"/>
          </a:p>
          <a:p>
            <a:r>
              <a:rPr lang="en-US" baseline="0" dirty="0" smtClean="0"/>
              <a:t>To install a shim simply run the </a:t>
            </a:r>
            <a:r>
              <a:rPr lang="en-US" baseline="0" dirty="0" err="1" smtClean="0"/>
              <a:t>sdbinst</a:t>
            </a:r>
            <a:r>
              <a:rPr lang="en-US" baseline="0" dirty="0" smtClean="0"/>
              <a:t> </a:t>
            </a:r>
            <a:r>
              <a:rPr lang="en-US" baseline="0" dirty="0" err="1" smtClean="0"/>
              <a:t>comand</a:t>
            </a:r>
            <a:r>
              <a:rPr lang="en-US" baseline="0" dirty="0" smtClean="0"/>
              <a:t>:</a:t>
            </a:r>
          </a:p>
          <a:p>
            <a:endParaRPr lang="en-US" baseline="0" dirty="0" smtClean="0"/>
          </a:p>
          <a:p>
            <a:r>
              <a:rPr lang="en-US" baseline="0" dirty="0" smtClean="0"/>
              <a:t>C:\&gt; </a:t>
            </a:r>
            <a:r>
              <a:rPr lang="en-US" b="1" i="0" baseline="0" dirty="0" err="1" smtClean="0">
                <a:latin typeface="Courier New"/>
                <a:cs typeface="Courier New"/>
              </a:rPr>
              <a:t>sdbinst</a:t>
            </a:r>
            <a:r>
              <a:rPr lang="en-US" b="1" i="0" baseline="0" dirty="0" smtClean="0">
                <a:latin typeface="Courier New"/>
                <a:cs typeface="Courier New"/>
              </a:rPr>
              <a:t> [.</a:t>
            </a:r>
            <a:r>
              <a:rPr lang="en-US" b="1" i="0" baseline="0" dirty="0" err="1" smtClean="0">
                <a:latin typeface="Courier New"/>
                <a:cs typeface="Courier New"/>
              </a:rPr>
              <a:t>sdbfile</a:t>
            </a:r>
            <a:r>
              <a:rPr lang="en-US" b="1" i="0" baseline="0" dirty="0" smtClean="0">
                <a:latin typeface="Courier New"/>
                <a:cs typeface="Courier New"/>
              </a:rPr>
              <a:t>]</a:t>
            </a:r>
          </a:p>
          <a:p>
            <a:endParaRPr lang="en-US" baseline="0" dirty="0" smtClean="0"/>
          </a:p>
          <a:p>
            <a:r>
              <a:rPr lang="en-US" baseline="0" dirty="0" smtClean="0"/>
              <a:t>To remove a shim, simply run the above command with the –u option which stands for “uninstall”.</a:t>
            </a:r>
          </a:p>
          <a:p>
            <a:endParaRPr lang="en-US" baseline="0" dirty="0" smtClean="0"/>
          </a:p>
          <a:p>
            <a:r>
              <a:rPr lang="en-US" baseline="0" dirty="0" smtClean="0"/>
              <a:t>C:\&gt; </a:t>
            </a:r>
            <a:r>
              <a:rPr lang="en-US" b="1" i="0" baseline="0" dirty="0" err="1" smtClean="0">
                <a:latin typeface="Courier New"/>
                <a:cs typeface="Courier New"/>
              </a:rPr>
              <a:t>sdbinst</a:t>
            </a:r>
            <a:r>
              <a:rPr lang="en-US" b="1" i="0" baseline="0" dirty="0" smtClean="0">
                <a:latin typeface="Courier New"/>
                <a:cs typeface="Courier New"/>
              </a:rPr>
              <a:t> –u [.</a:t>
            </a:r>
            <a:r>
              <a:rPr lang="en-US" b="1" i="0" baseline="0" dirty="0" err="1" smtClean="0">
                <a:latin typeface="Courier New"/>
                <a:cs typeface="Courier New"/>
              </a:rPr>
              <a:t>sdbfile</a:t>
            </a:r>
            <a:r>
              <a:rPr lang="en-US" b="1" i="0" baseline="0" dirty="0" smtClean="0">
                <a:latin typeface="Courier New"/>
                <a:cs typeface="Courier New"/>
              </a:rPr>
              <a:t>]</a:t>
            </a:r>
          </a:p>
        </p:txBody>
      </p:sp>
      <p:sp>
        <p:nvSpPr>
          <p:cNvPr id="3430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845862B6-F0E2-4C22-BC61-B5B18F0F29AE}" type="slidenum">
              <a:rPr lang="en-US" sz="1200" smtClean="0">
                <a:latin typeface="Arial" pitchFamily="34" charset="0"/>
              </a:rPr>
              <a:pPr eaLnBrk="1" hangingPunct="1"/>
              <a:t>3</a:t>
            </a:fld>
            <a:endParaRPr lang="en-US" sz="1200" dirty="0" smtClean="0">
              <a:latin typeface="Arial" pitchFamily="34" charset="0"/>
            </a:endParaRPr>
          </a:p>
        </p:txBody>
      </p:sp>
    </p:spTree>
    <p:extLst>
      <p:ext uri="{BB962C8B-B14F-4D97-AF65-F5344CB8AC3E}">
        <p14:creationId xmlns="" xmlns:p14="http://schemas.microsoft.com/office/powerpoint/2010/main" val="2941406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xfrm>
            <a:off x="838200" y="4595813"/>
            <a:ext cx="571500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The</a:t>
            </a:r>
            <a:r>
              <a:rPr lang="en-US" baseline="0" dirty="0" smtClean="0"/>
              <a:t> first shim we will be playing with is one that shims </a:t>
            </a:r>
            <a:r>
              <a:rPr lang="en-US" baseline="0" dirty="0" err="1" smtClean="0"/>
              <a:t>notepad.exe</a:t>
            </a:r>
            <a:r>
              <a:rPr lang="en-US" baseline="0" dirty="0" smtClean="0"/>
              <a:t> into thinking the contents of C:\TEMP have the contents of the Users directory of your system.  This is classic execution redirection.  When a rootkit runs, a very common tactic is to show the contents of another location so as to hide the true contents from the incident handler. </a:t>
            </a:r>
          </a:p>
          <a:p>
            <a:endParaRPr lang="en-US" baseline="0" dirty="0" smtClean="0"/>
          </a:p>
          <a:p>
            <a:r>
              <a:rPr lang="en-US" baseline="0" dirty="0" smtClean="0"/>
              <a:t>The first step is to create a C:\TEMP folder if it does not already exist:</a:t>
            </a:r>
          </a:p>
          <a:p>
            <a:endParaRPr lang="en-US" baseline="0" dirty="0" smtClean="0"/>
          </a:p>
          <a:p>
            <a:r>
              <a:rPr lang="en-US" baseline="0" dirty="0" smtClean="0"/>
              <a:t>C:\&gt; </a:t>
            </a:r>
            <a:r>
              <a:rPr lang="en-US" b="1" i="0" baseline="0" dirty="0" err="1" smtClean="0">
                <a:latin typeface="Courier New"/>
                <a:cs typeface="Courier New"/>
              </a:rPr>
              <a:t>mkdir</a:t>
            </a:r>
            <a:r>
              <a:rPr lang="en-US" b="1" i="0" baseline="0" dirty="0" smtClean="0">
                <a:latin typeface="Courier New"/>
                <a:cs typeface="Courier New"/>
              </a:rPr>
              <a:t> C:\temp</a:t>
            </a:r>
          </a:p>
          <a:p>
            <a:endParaRPr lang="en-US" baseline="0" dirty="0" smtClean="0"/>
          </a:p>
          <a:p>
            <a:r>
              <a:rPr lang="en-US" dirty="0" smtClean="0"/>
              <a:t>Now</a:t>
            </a:r>
            <a:r>
              <a:rPr lang="en-US" baseline="0" dirty="0" smtClean="0"/>
              <a:t> start notepad, either though the Start menu or by running the following command at your command prompt:</a:t>
            </a:r>
          </a:p>
          <a:p>
            <a:endParaRPr lang="en-US" baseline="0" dirty="0" smtClean="0"/>
          </a:p>
          <a:p>
            <a:r>
              <a:rPr lang="en-US" baseline="0" dirty="0" smtClean="0"/>
              <a:t>C:\&gt; </a:t>
            </a:r>
            <a:r>
              <a:rPr lang="en-US" b="1" i="0" baseline="0" dirty="0" err="1" smtClean="0">
                <a:latin typeface="Courier New"/>
                <a:cs typeface="Courier New"/>
              </a:rPr>
              <a:t>notepad.exe</a:t>
            </a:r>
            <a:endParaRPr lang="en-US" b="1" i="0" baseline="0" dirty="0" smtClean="0">
              <a:latin typeface="Courier New"/>
              <a:cs typeface="Courier New"/>
            </a:endParaRPr>
          </a:p>
          <a:p>
            <a:endParaRPr lang="en-US" b="1" i="0" baseline="0" dirty="0" smtClean="0">
              <a:latin typeface="Times New Roman"/>
              <a:cs typeface="Times New Roman"/>
            </a:endParaRPr>
          </a:p>
          <a:p>
            <a:r>
              <a:rPr lang="en-US" b="0" i="0" baseline="0" dirty="0" smtClean="0">
                <a:latin typeface="Times New Roman"/>
                <a:cs typeface="Times New Roman"/>
              </a:rPr>
              <a:t>When </a:t>
            </a:r>
            <a:r>
              <a:rPr lang="en-US" b="0" i="0" baseline="0" dirty="0" err="1" smtClean="0">
                <a:latin typeface="Times New Roman"/>
                <a:cs typeface="Times New Roman"/>
              </a:rPr>
              <a:t>notepad.exe</a:t>
            </a:r>
            <a:r>
              <a:rPr lang="en-US" b="0" i="0" baseline="0" dirty="0" smtClean="0">
                <a:latin typeface="Times New Roman"/>
                <a:cs typeface="Times New Roman"/>
              </a:rPr>
              <a:t> opens select “File &gt; Open”  This will open an explorer window. Please navigate to C:\temp.  You should see an empty folder.</a:t>
            </a:r>
          </a:p>
          <a:p>
            <a:endParaRPr lang="en-US" b="0" i="0" baseline="0" dirty="0" smtClean="0">
              <a:latin typeface="Times New Roman"/>
              <a:cs typeface="Times New Roman"/>
            </a:endParaRPr>
          </a:p>
          <a:p>
            <a:r>
              <a:rPr lang="en-US" b="0" i="0" baseline="0" dirty="0" smtClean="0">
                <a:latin typeface="Times New Roman"/>
                <a:cs typeface="Times New Roman"/>
              </a:rPr>
              <a:t>As we have not shimmed </a:t>
            </a:r>
            <a:r>
              <a:rPr lang="en-US" b="0" i="0" baseline="0" dirty="0" err="1" smtClean="0">
                <a:latin typeface="Times New Roman"/>
                <a:cs typeface="Times New Roman"/>
              </a:rPr>
              <a:t>notepad.exe</a:t>
            </a:r>
            <a:r>
              <a:rPr lang="en-US" b="0" i="0" baseline="0" dirty="0" smtClean="0">
                <a:latin typeface="Times New Roman"/>
                <a:cs typeface="Times New Roman"/>
              </a:rPr>
              <a:t>, you should see nothing. Please close the explorer window and </a:t>
            </a:r>
            <a:r>
              <a:rPr lang="en-US" b="0" i="0" baseline="0" dirty="0" err="1" smtClean="0">
                <a:latin typeface="Times New Roman"/>
                <a:cs typeface="Times New Roman"/>
              </a:rPr>
              <a:t>notepad.exe</a:t>
            </a:r>
            <a:r>
              <a:rPr lang="en-US" b="0" i="0" baseline="0" dirty="0" smtClean="0">
                <a:latin typeface="Times New Roman"/>
                <a:cs typeface="Times New Roman"/>
              </a:rPr>
              <a:t>.</a:t>
            </a:r>
          </a:p>
          <a:p>
            <a:endParaRPr lang="en-US" b="0" i="0" baseline="0" dirty="0" smtClean="0">
              <a:latin typeface="Times New Roman"/>
              <a:cs typeface="Times New Roman"/>
            </a:endParaRPr>
          </a:p>
          <a:p>
            <a:r>
              <a:rPr lang="en-US" b="0" i="0" baseline="0" dirty="0" smtClean="0">
                <a:latin typeface="Times New Roman"/>
                <a:cs typeface="Times New Roman"/>
              </a:rPr>
              <a:t>Now, let’s see what happens when we shim </a:t>
            </a:r>
            <a:r>
              <a:rPr lang="en-US" b="0" i="0" baseline="0" dirty="0" err="1" smtClean="0">
                <a:latin typeface="Times New Roman"/>
                <a:cs typeface="Times New Roman"/>
              </a:rPr>
              <a:t>notepad.exe</a:t>
            </a:r>
            <a:r>
              <a:rPr lang="en-US" b="0" i="0" baseline="0" dirty="0" smtClean="0">
                <a:latin typeface="Times New Roman"/>
                <a:cs typeface="Times New Roman"/>
              </a:rPr>
              <a:t>!</a:t>
            </a:r>
            <a:endParaRPr lang="en-US" b="0" i="0" baseline="0" dirty="0" smtClean="0">
              <a:latin typeface="Courier New"/>
              <a:cs typeface="Courier New"/>
            </a:endParaRPr>
          </a:p>
        </p:txBody>
      </p:sp>
      <p:sp>
        <p:nvSpPr>
          <p:cNvPr id="3430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845862B6-F0E2-4C22-BC61-B5B18F0F29AE}" type="slidenum">
              <a:rPr lang="en-US" sz="1200" smtClean="0">
                <a:latin typeface="Arial" pitchFamily="34" charset="0"/>
              </a:rPr>
              <a:pPr eaLnBrk="1" hangingPunct="1"/>
              <a:t>4</a:t>
            </a:fld>
            <a:endParaRPr lang="en-US" sz="1200" dirty="0" smtClean="0">
              <a:latin typeface="Arial" pitchFamily="34" charset="0"/>
            </a:endParaRPr>
          </a:p>
        </p:txBody>
      </p:sp>
    </p:spTree>
    <p:extLst>
      <p:ext uri="{BB962C8B-B14F-4D97-AF65-F5344CB8AC3E}">
        <p14:creationId xmlns="" xmlns:p14="http://schemas.microsoft.com/office/powerpoint/2010/main" val="294140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xfrm>
            <a:off x="838200" y="4595813"/>
            <a:ext cx="571500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From the command line,</a:t>
            </a:r>
            <a:r>
              <a:rPr lang="en-US" baseline="0" dirty="0" smtClean="0"/>
              <a:t> run the following command:</a:t>
            </a:r>
          </a:p>
          <a:p>
            <a:endParaRPr lang="en-US" baseline="0" dirty="0" smtClean="0"/>
          </a:p>
          <a:p>
            <a:r>
              <a:rPr lang="en-US" baseline="0" dirty="0" smtClean="0">
                <a:latin typeface="Courier New"/>
                <a:cs typeface="Courier New"/>
              </a:rPr>
              <a:t>C:\tools\shim&gt; </a:t>
            </a:r>
            <a:r>
              <a:rPr lang="en-US" b="1" baseline="0" dirty="0" err="1" smtClean="0">
                <a:latin typeface="Courier New"/>
                <a:cs typeface="Courier New"/>
              </a:rPr>
              <a:t>sdbinst</a:t>
            </a:r>
            <a:r>
              <a:rPr lang="en-US" b="1" baseline="0" dirty="0" smtClean="0">
                <a:latin typeface="Courier New"/>
                <a:cs typeface="Courier New"/>
              </a:rPr>
              <a:t> </a:t>
            </a:r>
            <a:r>
              <a:rPr lang="en-US" b="1" baseline="0" dirty="0" err="1" smtClean="0">
                <a:latin typeface="Courier New"/>
                <a:cs typeface="Courier New"/>
              </a:rPr>
              <a:t>HideTempFromNotepad.sdb</a:t>
            </a:r>
            <a:endParaRPr lang="en-US" b="1" baseline="0" dirty="0" smtClean="0">
              <a:latin typeface="Courier New"/>
              <a:cs typeface="Courier New"/>
            </a:endParaRPr>
          </a:p>
          <a:p>
            <a:endParaRPr lang="en-US" baseline="0" dirty="0" smtClean="0"/>
          </a:p>
          <a:p>
            <a:r>
              <a:rPr lang="en-US" baseline="0" dirty="0" smtClean="0"/>
              <a:t>Now, reopen </a:t>
            </a:r>
            <a:r>
              <a:rPr lang="en-US" baseline="0" dirty="0" err="1" smtClean="0"/>
              <a:t>notepad.exe</a:t>
            </a:r>
            <a:r>
              <a:rPr lang="en-US" baseline="0" dirty="0" smtClean="0"/>
              <a:t> and navigate to the C:\temp directory.  </a:t>
            </a:r>
          </a:p>
          <a:p>
            <a:endParaRPr lang="en-US" baseline="0" dirty="0" smtClean="0"/>
          </a:p>
          <a:p>
            <a:r>
              <a:rPr lang="en-US" baseline="0" dirty="0" smtClean="0"/>
              <a:t>Instead of seeing an empty folder, you should see the contents of your Users directory. We have successfully “tricked” notepad into looking in the wrong place.  This technique is very useful for attackers to hide files like malicious .exe files or staged .zip files from incident handlers.</a:t>
            </a:r>
          </a:p>
          <a:p>
            <a:endParaRPr lang="en-US" baseline="0" dirty="0" smtClean="0"/>
          </a:p>
          <a:p>
            <a:r>
              <a:rPr lang="en-US" baseline="0" dirty="0" smtClean="0"/>
              <a:t>Finally, to uninstall the shim, we need to run the following command:</a:t>
            </a:r>
          </a:p>
          <a:p>
            <a:endParaRPr lang="en-US" baseline="0" dirty="0" smtClean="0"/>
          </a:p>
          <a:p>
            <a:r>
              <a:rPr lang="en-US" baseline="0" dirty="0" smtClean="0">
                <a:latin typeface="Courier New"/>
                <a:cs typeface="Courier New"/>
              </a:rPr>
              <a:t>C:\tools\shim&gt; </a:t>
            </a:r>
            <a:r>
              <a:rPr lang="en-US" b="1" baseline="0" dirty="0" err="1" smtClean="0">
                <a:latin typeface="Courier New"/>
                <a:cs typeface="Courier New"/>
              </a:rPr>
              <a:t>sdbinst</a:t>
            </a:r>
            <a:r>
              <a:rPr lang="en-US" b="1" baseline="0" dirty="0" smtClean="0">
                <a:latin typeface="Courier New"/>
                <a:cs typeface="Courier New"/>
              </a:rPr>
              <a:t> –u </a:t>
            </a:r>
            <a:r>
              <a:rPr lang="en-US" b="1" baseline="0" dirty="0" err="1" smtClean="0">
                <a:latin typeface="Courier New"/>
                <a:cs typeface="Courier New"/>
              </a:rPr>
              <a:t>HideTempFromNotepad.sdb</a:t>
            </a:r>
            <a:r>
              <a:rPr lang="en-US" b="1" baseline="0" dirty="0" smtClean="0">
                <a:latin typeface="Courier New"/>
                <a:cs typeface="Courier New"/>
              </a:rPr>
              <a:t>  </a:t>
            </a:r>
            <a:endParaRPr lang="en-US" b="1" dirty="0" smtClean="0">
              <a:latin typeface="Courier New"/>
              <a:cs typeface="Courier New"/>
            </a:endParaRPr>
          </a:p>
        </p:txBody>
      </p:sp>
      <p:sp>
        <p:nvSpPr>
          <p:cNvPr id="3430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845862B6-F0E2-4C22-BC61-B5B18F0F29AE}" type="slidenum">
              <a:rPr lang="en-US" sz="1200" smtClean="0">
                <a:latin typeface="Arial" pitchFamily="34" charset="0"/>
              </a:rPr>
              <a:pPr eaLnBrk="1" hangingPunct="1"/>
              <a:t>5</a:t>
            </a:fld>
            <a:endParaRPr lang="en-US" sz="1200" dirty="0" smtClean="0">
              <a:latin typeface="Arial" pitchFamily="34" charset="0"/>
            </a:endParaRPr>
          </a:p>
        </p:txBody>
      </p:sp>
    </p:spTree>
    <p:extLst>
      <p:ext uri="{BB962C8B-B14F-4D97-AF65-F5344CB8AC3E}">
        <p14:creationId xmlns="" xmlns:p14="http://schemas.microsoft.com/office/powerpoint/2010/main" val="294140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xfrm>
            <a:off x="838200" y="4595813"/>
            <a:ext cx="571500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aseline="0" dirty="0" smtClean="0"/>
              <a:t>Now, let’s do the same thing, but to </a:t>
            </a:r>
            <a:r>
              <a:rPr lang="en-US" baseline="0" dirty="0" err="1" smtClean="0"/>
              <a:t>cmd.exe</a:t>
            </a:r>
            <a:r>
              <a:rPr lang="en-US" baseline="0" dirty="0" smtClean="0"/>
              <a:t>.  As you know, working with command prompts is second nature to expert incident handlers.  It is our eyes and our ears to the system.  If an attacker messes with </a:t>
            </a:r>
            <a:r>
              <a:rPr lang="en-US" baseline="0" dirty="0" err="1" smtClean="0"/>
              <a:t>cmd.exe</a:t>
            </a:r>
            <a:r>
              <a:rPr lang="en-US" baseline="0" dirty="0" smtClean="0"/>
              <a:t>, they have significant control over what the handler finds on the computer.  In this example, we will be shimming </a:t>
            </a:r>
            <a:r>
              <a:rPr lang="en-US" baseline="0" dirty="0" err="1" smtClean="0"/>
              <a:t>cmd.exe</a:t>
            </a:r>
            <a:r>
              <a:rPr lang="en-US" baseline="0" dirty="0" smtClean="0"/>
              <a:t> to see the Users directory instead of C:\temp.</a:t>
            </a:r>
          </a:p>
          <a:p>
            <a:endParaRPr lang="en-US" baseline="0" dirty="0" smtClean="0"/>
          </a:p>
          <a:p>
            <a:r>
              <a:rPr lang="en-US" baseline="0" dirty="0" smtClean="0"/>
              <a:t>First, we will need to install the shim:</a:t>
            </a:r>
          </a:p>
          <a:p>
            <a:endParaRPr lang="en-US" baseline="0" dirty="0" smtClean="0"/>
          </a:p>
          <a:p>
            <a:r>
              <a:rPr lang="en-US" baseline="0" dirty="0" smtClean="0">
                <a:latin typeface="Courier New"/>
                <a:cs typeface="Courier New"/>
              </a:rPr>
              <a:t>0. C:\tools\shim&gt; </a:t>
            </a:r>
            <a:r>
              <a:rPr lang="en-US" b="1" baseline="0" dirty="0" err="1" smtClean="0">
                <a:latin typeface="Courier New"/>
                <a:cs typeface="Courier New"/>
              </a:rPr>
              <a:t>sdbinst</a:t>
            </a:r>
            <a:r>
              <a:rPr lang="en-US" b="1" baseline="0" dirty="0" smtClean="0">
                <a:latin typeface="Courier New"/>
                <a:cs typeface="Courier New"/>
              </a:rPr>
              <a:t> hidetempfromcmd.sdb</a:t>
            </a:r>
          </a:p>
          <a:p>
            <a:endParaRPr lang="en-US" baseline="0" dirty="0" smtClean="0"/>
          </a:p>
          <a:p>
            <a:r>
              <a:rPr lang="en-US" baseline="0" dirty="0" smtClean="0"/>
              <a:t>Now, open a second </a:t>
            </a:r>
            <a:r>
              <a:rPr lang="en-US" baseline="0" dirty="0" err="1" smtClean="0"/>
              <a:t>cmd.exe</a:t>
            </a:r>
            <a:r>
              <a:rPr lang="en-US" baseline="0" dirty="0" smtClean="0"/>
              <a:t> window.  ***DO NOT CLOSE THE FIRST ONE***</a:t>
            </a:r>
          </a:p>
          <a:p>
            <a:endParaRPr lang="en-US" baseline="0" dirty="0" smtClean="0"/>
          </a:p>
          <a:p>
            <a:r>
              <a:rPr lang="en-US" baseline="0" dirty="0" smtClean="0"/>
              <a:t>When the second </a:t>
            </a:r>
            <a:r>
              <a:rPr lang="en-US" baseline="0" dirty="0" err="1" smtClean="0"/>
              <a:t>cmd.exe</a:t>
            </a:r>
            <a:r>
              <a:rPr lang="en-US" baseline="0" dirty="0" smtClean="0"/>
              <a:t> window is open run the following commands to see what is in the temp directory:</a:t>
            </a:r>
          </a:p>
          <a:p>
            <a:endParaRPr lang="en-US" baseline="0" dirty="0" smtClean="0"/>
          </a:p>
          <a:p>
            <a:r>
              <a:rPr lang="en-US" baseline="0" dirty="0" smtClean="0">
                <a:latin typeface="Courier New"/>
                <a:cs typeface="Courier New"/>
              </a:rPr>
              <a:t>1. C:\&gt; </a:t>
            </a:r>
            <a:r>
              <a:rPr lang="en-US" b="1" baseline="0" dirty="0" smtClean="0">
                <a:latin typeface="Courier New"/>
                <a:cs typeface="Courier New"/>
              </a:rPr>
              <a:t>cd \temp</a:t>
            </a:r>
          </a:p>
          <a:p>
            <a:endParaRPr lang="en-US" baseline="0" dirty="0" smtClean="0"/>
          </a:p>
          <a:p>
            <a:r>
              <a:rPr lang="en-US" dirty="0" smtClean="0">
                <a:latin typeface="Courier New"/>
                <a:cs typeface="Courier New"/>
              </a:rPr>
              <a:t>2. C:\&gt;</a:t>
            </a:r>
            <a:r>
              <a:rPr lang="en-US" b="1" dirty="0" smtClean="0">
                <a:latin typeface="Courier New"/>
                <a:cs typeface="Courier New"/>
              </a:rPr>
              <a:t> </a:t>
            </a:r>
            <a:r>
              <a:rPr lang="en-US" b="1" dirty="0" err="1" smtClean="0">
                <a:latin typeface="Courier New"/>
                <a:cs typeface="Courier New"/>
              </a:rPr>
              <a:t>dir</a:t>
            </a:r>
            <a:endParaRPr lang="en-US" b="1" dirty="0" smtClean="0">
              <a:latin typeface="Courier New"/>
              <a:cs typeface="Courier New"/>
            </a:endParaRPr>
          </a:p>
          <a:p>
            <a:endParaRPr lang="en-US" dirty="0" smtClean="0"/>
          </a:p>
          <a:p>
            <a:r>
              <a:rPr lang="en-US" dirty="0" smtClean="0"/>
              <a:t>Now you should see Users.  Once</a:t>
            </a:r>
            <a:r>
              <a:rPr lang="en-US" baseline="0" dirty="0" smtClean="0"/>
              <a:t> again, we have redirected a utility to see something other than what is really there.  Very effective stuff for an attacker.</a:t>
            </a:r>
          </a:p>
          <a:p>
            <a:endParaRPr lang="en-US" baseline="0" dirty="0" smtClean="0"/>
          </a:p>
          <a:p>
            <a:r>
              <a:rPr lang="en-US" baseline="0" dirty="0" smtClean="0"/>
              <a:t>Let’s clean up our shim.</a:t>
            </a:r>
          </a:p>
          <a:p>
            <a:endParaRPr lang="en-US" baseline="0" dirty="0" smtClean="0"/>
          </a:p>
          <a:p>
            <a:r>
              <a:rPr lang="en-US" baseline="0" dirty="0" smtClean="0">
                <a:latin typeface="Courier New"/>
                <a:cs typeface="Courier New"/>
              </a:rPr>
              <a:t>3. C:\tools\shim&gt; </a:t>
            </a:r>
            <a:r>
              <a:rPr lang="en-US" b="1" baseline="0" dirty="0" err="1" smtClean="0">
                <a:latin typeface="Courier New"/>
                <a:cs typeface="Courier New"/>
              </a:rPr>
              <a:t>sdbinst</a:t>
            </a:r>
            <a:r>
              <a:rPr lang="en-US" b="1" baseline="0" dirty="0" smtClean="0">
                <a:latin typeface="Courier New"/>
                <a:cs typeface="Courier New"/>
              </a:rPr>
              <a:t> –u hidetempfromcmd.sdb</a:t>
            </a:r>
            <a:endParaRPr lang="en-US" b="1" dirty="0" smtClean="0">
              <a:latin typeface="Courier New"/>
              <a:cs typeface="Courier New"/>
            </a:endParaRPr>
          </a:p>
        </p:txBody>
      </p:sp>
      <p:sp>
        <p:nvSpPr>
          <p:cNvPr id="3430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845862B6-F0E2-4C22-BC61-B5B18F0F29AE}" type="slidenum">
              <a:rPr lang="en-US" sz="1200" smtClean="0">
                <a:latin typeface="Arial" pitchFamily="34" charset="0"/>
              </a:rPr>
              <a:pPr eaLnBrk="1" hangingPunct="1"/>
              <a:t>6</a:t>
            </a:fld>
            <a:endParaRPr lang="en-US" sz="1200" dirty="0" smtClean="0">
              <a:latin typeface="Arial" pitchFamily="34" charset="0"/>
            </a:endParaRPr>
          </a:p>
        </p:txBody>
      </p:sp>
    </p:spTree>
    <p:extLst>
      <p:ext uri="{BB962C8B-B14F-4D97-AF65-F5344CB8AC3E}">
        <p14:creationId xmlns="" xmlns:p14="http://schemas.microsoft.com/office/powerpoint/2010/main" val="294140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xfrm>
            <a:off x="838200" y="4595813"/>
            <a:ext cx="571500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For our last shim we will be playing</a:t>
            </a:r>
            <a:r>
              <a:rPr lang="en-US" baseline="0" dirty="0" smtClean="0"/>
              <a:t> with execution redirection.  This is where you try and open program X and program Y starts instead.  Attackers will do this to launch a modified version of applications like </a:t>
            </a:r>
            <a:r>
              <a:rPr lang="en-US" baseline="0" dirty="0" err="1" smtClean="0"/>
              <a:t>cmd.exe</a:t>
            </a:r>
            <a:r>
              <a:rPr lang="en-US" baseline="0" dirty="0" smtClean="0"/>
              <a:t> which have been modified for their evil purposes.  In this example we will be shimming </a:t>
            </a:r>
            <a:r>
              <a:rPr lang="en-US" baseline="0" dirty="0" err="1" smtClean="0"/>
              <a:t>cmd.exe</a:t>
            </a:r>
            <a:r>
              <a:rPr lang="en-US" baseline="0" dirty="0" smtClean="0"/>
              <a:t> to launch </a:t>
            </a:r>
            <a:r>
              <a:rPr lang="en-US" baseline="0" dirty="0" err="1" smtClean="0"/>
              <a:t>calc.exe</a:t>
            </a:r>
            <a:r>
              <a:rPr lang="en-US" baseline="0" dirty="0" smtClean="0"/>
              <a:t> instead.  </a:t>
            </a:r>
          </a:p>
          <a:p>
            <a:endParaRPr lang="en-US" baseline="0" dirty="0" smtClean="0"/>
          </a:p>
          <a:p>
            <a:r>
              <a:rPr lang="en-US" baseline="0" dirty="0" smtClean="0"/>
              <a:t>***It is very important that you do not close </a:t>
            </a:r>
            <a:r>
              <a:rPr lang="en-US" baseline="0" dirty="0" err="1" smtClean="0"/>
              <a:t>cmd.exe</a:t>
            </a:r>
            <a:r>
              <a:rPr lang="en-US" baseline="0" dirty="0" smtClean="0"/>
              <a:t> in this lab until we have removed the shim.*** </a:t>
            </a:r>
          </a:p>
          <a:p>
            <a:endParaRPr lang="en-US" baseline="0" dirty="0" smtClean="0"/>
          </a:p>
          <a:p>
            <a:r>
              <a:rPr lang="en-US" baseline="0" dirty="0" smtClean="0"/>
              <a:t>Please run the following command from your command prompt:</a:t>
            </a:r>
          </a:p>
          <a:p>
            <a:endParaRPr lang="en-US" baseline="0" dirty="0" smtClean="0"/>
          </a:p>
          <a:p>
            <a:r>
              <a:rPr lang="en-US" baseline="0" dirty="0" smtClean="0">
                <a:latin typeface="Courier New"/>
                <a:cs typeface="Courier New"/>
              </a:rPr>
              <a:t>0. C:\tools\shim&gt; </a:t>
            </a:r>
            <a:r>
              <a:rPr lang="en-US" b="1" baseline="0" dirty="0" err="1" smtClean="0">
                <a:latin typeface="Courier New"/>
                <a:cs typeface="Courier New"/>
              </a:rPr>
              <a:t>sdbinst</a:t>
            </a:r>
            <a:r>
              <a:rPr lang="en-US" b="1" baseline="0" dirty="0" smtClean="0">
                <a:latin typeface="Courier New"/>
                <a:cs typeface="Courier New"/>
              </a:rPr>
              <a:t> </a:t>
            </a:r>
            <a:r>
              <a:rPr lang="en-US" b="1" baseline="0" dirty="0" err="1" smtClean="0">
                <a:latin typeface="Courier New"/>
                <a:cs typeface="Courier New"/>
              </a:rPr>
              <a:t>RedirectCMDtoCalc.sdb</a:t>
            </a:r>
            <a:endParaRPr lang="en-US" b="1" baseline="0" dirty="0" smtClean="0">
              <a:latin typeface="Courier New"/>
              <a:cs typeface="Courier New"/>
            </a:endParaRPr>
          </a:p>
          <a:p>
            <a:endParaRPr lang="en-US" baseline="0" dirty="0" smtClean="0"/>
          </a:p>
          <a:p>
            <a:r>
              <a:rPr lang="en-US" baseline="0" dirty="0" smtClean="0"/>
              <a:t>Now, without closing your existing command prompt run the following command:</a:t>
            </a:r>
          </a:p>
          <a:p>
            <a:endParaRPr lang="en-US" baseline="0" dirty="0" smtClean="0"/>
          </a:p>
          <a:p>
            <a:r>
              <a:rPr lang="en-US" baseline="0" dirty="0" smtClean="0">
                <a:latin typeface="Courier New"/>
                <a:cs typeface="Courier New"/>
              </a:rPr>
              <a:t>1. C:\tools\shim&gt; </a:t>
            </a:r>
            <a:r>
              <a:rPr lang="en-US" b="1" baseline="0" dirty="0" err="1" smtClean="0">
                <a:latin typeface="Courier New"/>
                <a:cs typeface="Courier New"/>
              </a:rPr>
              <a:t>cmd</a:t>
            </a:r>
            <a:endParaRPr lang="en-US" b="1" baseline="0" dirty="0" smtClean="0">
              <a:latin typeface="Courier New"/>
              <a:cs typeface="Courier New"/>
            </a:endParaRPr>
          </a:p>
          <a:p>
            <a:endParaRPr lang="en-US" baseline="0" dirty="0" smtClean="0"/>
          </a:p>
          <a:p>
            <a:r>
              <a:rPr lang="en-US" baseline="0" dirty="0" smtClean="0"/>
              <a:t>2. You should see </a:t>
            </a:r>
            <a:r>
              <a:rPr lang="en-US" baseline="0" dirty="0" err="1" smtClean="0"/>
              <a:t>calc.exe</a:t>
            </a:r>
            <a:r>
              <a:rPr lang="en-US" baseline="0" dirty="0" smtClean="0"/>
              <a:t> start!</a:t>
            </a:r>
          </a:p>
          <a:p>
            <a:endParaRPr lang="en-US" baseline="0" dirty="0" smtClean="0"/>
          </a:p>
          <a:p>
            <a:r>
              <a:rPr lang="en-US" baseline="0" dirty="0" smtClean="0"/>
              <a:t>Now, let’s uninstall this shim.  Run the following command from your existing command prompt:</a:t>
            </a:r>
          </a:p>
          <a:p>
            <a:endParaRPr lang="en-US" baseline="0" dirty="0" smtClean="0"/>
          </a:p>
          <a:p>
            <a:r>
              <a:rPr lang="en-US" baseline="0" dirty="0" smtClean="0">
                <a:latin typeface="Courier New"/>
                <a:cs typeface="Courier New"/>
              </a:rPr>
              <a:t>3. </a:t>
            </a:r>
            <a:r>
              <a:rPr lang="en-US" b="0" baseline="0" dirty="0" smtClean="0">
                <a:latin typeface="Courier New"/>
                <a:cs typeface="Courier New"/>
              </a:rPr>
              <a:t>C:\tools\shim&gt; </a:t>
            </a:r>
            <a:r>
              <a:rPr lang="en-US" b="1" baseline="0" dirty="0" err="1" smtClean="0">
                <a:latin typeface="Courier New"/>
                <a:cs typeface="Courier New"/>
              </a:rPr>
              <a:t>sdbinst</a:t>
            </a:r>
            <a:r>
              <a:rPr lang="en-US" b="1" baseline="0" dirty="0" smtClean="0">
                <a:latin typeface="Courier New"/>
                <a:cs typeface="Courier New"/>
              </a:rPr>
              <a:t> –u </a:t>
            </a:r>
            <a:r>
              <a:rPr lang="en-US" b="1" baseline="0" dirty="0" err="1" smtClean="0">
                <a:latin typeface="Courier New"/>
                <a:cs typeface="Courier New"/>
              </a:rPr>
              <a:t>RedirectCMDtoCalc.sdb</a:t>
            </a:r>
            <a:endParaRPr lang="en-US" b="1" baseline="0" dirty="0" smtClean="0">
              <a:latin typeface="Courier New"/>
              <a:cs typeface="Courier New"/>
            </a:endParaRPr>
          </a:p>
          <a:p>
            <a:endParaRPr lang="en-US" baseline="0" dirty="0" smtClean="0"/>
          </a:p>
          <a:p>
            <a:r>
              <a:rPr lang="en-US" baseline="0" dirty="0" smtClean="0"/>
              <a:t>Now, let’s run a quick test to make sure the uninstall worked:</a:t>
            </a:r>
          </a:p>
          <a:p>
            <a:endParaRPr lang="en-US" baseline="0" dirty="0" smtClean="0"/>
          </a:p>
          <a:p>
            <a:r>
              <a:rPr lang="en-US" baseline="0" dirty="0" smtClean="0">
                <a:latin typeface="Courier New"/>
                <a:cs typeface="Courier New"/>
              </a:rPr>
              <a:t>4. </a:t>
            </a:r>
            <a:r>
              <a:rPr lang="en-US" b="0" baseline="0" dirty="0" smtClean="0">
                <a:latin typeface="Courier New"/>
                <a:cs typeface="Courier New"/>
              </a:rPr>
              <a:t>C:\tools\shim&gt; </a:t>
            </a:r>
            <a:r>
              <a:rPr lang="en-US" b="1" baseline="0" dirty="0" err="1" smtClean="0">
                <a:latin typeface="Courier New"/>
                <a:cs typeface="Courier New"/>
              </a:rPr>
              <a:t>cmd.exe</a:t>
            </a:r>
            <a:endParaRPr lang="en-US" b="1" baseline="0" dirty="0" smtClean="0">
              <a:latin typeface="Courier New"/>
              <a:cs typeface="Courier New"/>
            </a:endParaRPr>
          </a:p>
          <a:p>
            <a:endParaRPr lang="en-US" baseline="0" dirty="0" smtClean="0"/>
          </a:p>
          <a:p>
            <a:r>
              <a:rPr lang="en-US" baseline="0" dirty="0" smtClean="0"/>
              <a:t>You should see the </a:t>
            </a:r>
            <a:r>
              <a:rPr lang="en-US" baseline="0" dirty="0" err="1" smtClean="0"/>
              <a:t>cmd.exe</a:t>
            </a:r>
            <a:r>
              <a:rPr lang="en-US" baseline="0" dirty="0" smtClean="0"/>
              <a:t> banner show up in your command prompt window.</a:t>
            </a:r>
            <a:endParaRPr lang="en-US" dirty="0" smtClean="0"/>
          </a:p>
        </p:txBody>
      </p:sp>
      <p:sp>
        <p:nvSpPr>
          <p:cNvPr id="3430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845862B6-F0E2-4C22-BC61-B5B18F0F29AE}" type="slidenum">
              <a:rPr lang="en-US" sz="1200" smtClean="0">
                <a:latin typeface="Arial" pitchFamily="34" charset="0"/>
              </a:rPr>
              <a:pPr eaLnBrk="1" hangingPunct="1"/>
              <a:t>7</a:t>
            </a:fld>
            <a:endParaRPr lang="en-US" sz="1200" dirty="0" smtClean="0">
              <a:latin typeface="Arial" pitchFamily="34" charset="0"/>
            </a:endParaRPr>
          </a:p>
        </p:txBody>
      </p:sp>
    </p:spTree>
    <p:extLst>
      <p:ext uri="{BB962C8B-B14F-4D97-AF65-F5344CB8AC3E}">
        <p14:creationId xmlns="" xmlns:p14="http://schemas.microsoft.com/office/powerpoint/2010/main" val="2941406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xfrm>
            <a:off x="838200" y="4595813"/>
            <a:ext cx="571500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A key</a:t>
            </a:r>
            <a:r>
              <a:rPr lang="en-US" baseline="0" dirty="0" smtClean="0"/>
              <a:t> component to understanding how rootkits work is understanding what capabilities an operating system has,  For example, with the Application Compatibility Toolkit, we are taking advantage of Windows’s built in capability to work with older applications to hide from programs incident handlers would regularly use.  This is similar to other rootkits which would use things like built-in debug functionality of an operating system to hide their activities.</a:t>
            </a:r>
          </a:p>
          <a:p>
            <a:endParaRPr lang="en-US" baseline="0" dirty="0" smtClean="0"/>
          </a:p>
          <a:p>
            <a:r>
              <a:rPr lang="en-US" baseline="0" dirty="0" smtClean="0"/>
              <a:t>A common question about shim rootkits is, “how do we fix this?”  Currently, there is no fix, because it is not a “problem” it is a “feature.”   Running legacy applications is a very big selling point for Microsoft Windows.  </a:t>
            </a:r>
          </a:p>
          <a:p>
            <a:endParaRPr lang="en-US" baseline="0" dirty="0" smtClean="0"/>
          </a:p>
          <a:p>
            <a:r>
              <a:rPr lang="en-US" baseline="0" dirty="0" smtClean="0"/>
              <a:t>Currently, you can detect these shims by simply looking in Add/Remove programs.  Unless that is </a:t>
            </a:r>
            <a:r>
              <a:rPr lang="en-US" baseline="0" dirty="0" err="1" smtClean="0"/>
              <a:t>shimed</a:t>
            </a:r>
            <a:r>
              <a:rPr lang="en-US" baseline="0" dirty="0" smtClean="0"/>
              <a:t> too!</a:t>
            </a:r>
          </a:p>
          <a:p>
            <a:endParaRPr lang="en-US" baseline="0" dirty="0" smtClean="0"/>
          </a:p>
          <a:p>
            <a:r>
              <a:rPr lang="en-US" baseline="0" dirty="0" smtClean="0"/>
              <a:t>There are a few other shims we did not have time to play with.  If you are feeling adventurous, try them out.</a:t>
            </a:r>
          </a:p>
          <a:p>
            <a:endParaRPr lang="en-US" baseline="0" dirty="0" smtClean="0"/>
          </a:p>
          <a:p>
            <a:r>
              <a:rPr lang="en-US" baseline="0" dirty="0" smtClean="0"/>
              <a:t>Also, please take a few moments to see Mark Baggett’s full presentation on the topic by visiting the YouTube video referenced in the slide.</a:t>
            </a:r>
          </a:p>
        </p:txBody>
      </p:sp>
      <p:sp>
        <p:nvSpPr>
          <p:cNvPr id="3430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845862B6-F0E2-4C22-BC61-B5B18F0F29AE}" type="slidenum">
              <a:rPr lang="en-US" sz="1200" smtClean="0">
                <a:latin typeface="Arial" pitchFamily="34" charset="0"/>
              </a:rPr>
              <a:pPr eaLnBrk="1" hangingPunct="1"/>
              <a:t>8</a:t>
            </a:fld>
            <a:endParaRPr lang="en-US" sz="1200" dirty="0" smtClean="0">
              <a:latin typeface="Arial" pitchFamily="34" charset="0"/>
            </a:endParaRPr>
          </a:p>
        </p:txBody>
      </p:sp>
    </p:spTree>
    <p:extLst>
      <p:ext uri="{BB962C8B-B14F-4D97-AF65-F5344CB8AC3E}">
        <p14:creationId xmlns="" xmlns:p14="http://schemas.microsoft.com/office/powerpoint/2010/main" val="2941406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5"/>
          <p:cNvSpPr>
            <a:spLocks noChangeArrowheads="1"/>
          </p:cNvSpPr>
          <p:nvPr/>
        </p:nvSpPr>
        <p:spPr bwMode="gray">
          <a:xfrm>
            <a:off x="0" y="0"/>
            <a:ext cx="9144000" cy="76200"/>
          </a:xfrm>
          <a:prstGeom prst="rect">
            <a:avLst/>
          </a:prstGeom>
          <a:gradFill>
            <a:gsLst>
              <a:gs pos="0">
                <a:srgbClr val="760000"/>
              </a:gs>
              <a:gs pos="50000">
                <a:srgbClr val="FF0000"/>
              </a:gs>
              <a:gs pos="100000">
                <a:srgbClr val="760000"/>
              </a:gs>
            </a:gsLst>
            <a:lin ang="4800000" scaled="0"/>
          </a:gradFill>
          <a:ln w="9525">
            <a:solidFill>
              <a:schemeClr val="tx1"/>
            </a:solidFill>
            <a:miter lim="800000"/>
            <a:headEnd/>
            <a:tailEnd/>
          </a:ln>
        </p:spPr>
        <p:txBody>
          <a:bodyPr wrap="none" anchor="ctr"/>
          <a:lstStyle/>
          <a:p>
            <a:pPr>
              <a:defRPr/>
            </a:pPr>
            <a:endParaRPr lang="en-US" dirty="0"/>
          </a:p>
        </p:txBody>
      </p:sp>
      <p:sp>
        <p:nvSpPr>
          <p:cNvPr id="8" name="Rectangle 8"/>
          <p:cNvSpPr>
            <a:spLocks noChangeArrowheads="1"/>
          </p:cNvSpPr>
          <p:nvPr/>
        </p:nvSpPr>
        <p:spPr bwMode="gray">
          <a:xfrm>
            <a:off x="457200" y="1676400"/>
            <a:ext cx="8229600" cy="76200"/>
          </a:xfrm>
          <a:prstGeom prst="rect">
            <a:avLst/>
          </a:prstGeom>
          <a:gradFill>
            <a:gsLst>
              <a:gs pos="0">
                <a:srgbClr val="760000"/>
              </a:gs>
              <a:gs pos="50000">
                <a:srgbClr val="FF0000"/>
              </a:gs>
              <a:gs pos="100000">
                <a:srgbClr val="760000"/>
              </a:gs>
            </a:gsLst>
            <a:lin ang="4800000" scaled="0"/>
          </a:gradFill>
          <a:ln w="9525">
            <a:solidFill>
              <a:schemeClr val="tx1"/>
            </a:solidFill>
            <a:miter lim="800000"/>
            <a:headEnd/>
            <a:tailEnd/>
          </a:ln>
        </p:spPr>
        <p:txBody>
          <a:bodyPr wrap="none" anchor="ctr"/>
          <a:lstStyle/>
          <a:p>
            <a:pPr>
              <a:defRPr/>
            </a:pPr>
            <a:endParaRPr lang="en-US" dirty="0"/>
          </a:p>
        </p:txBody>
      </p:sp>
      <p:sp>
        <p:nvSpPr>
          <p:cNvPr id="9" name="Rectangle 9"/>
          <p:cNvSpPr>
            <a:spLocks noChangeArrowheads="1"/>
          </p:cNvSpPr>
          <p:nvPr/>
        </p:nvSpPr>
        <p:spPr bwMode="gray">
          <a:xfrm>
            <a:off x="457200" y="3505200"/>
            <a:ext cx="8229600" cy="76200"/>
          </a:xfrm>
          <a:prstGeom prst="rect">
            <a:avLst/>
          </a:prstGeom>
          <a:gradFill>
            <a:gsLst>
              <a:gs pos="0">
                <a:srgbClr val="760000"/>
              </a:gs>
              <a:gs pos="50000">
                <a:srgbClr val="FF0000"/>
              </a:gs>
              <a:gs pos="100000">
                <a:srgbClr val="760000"/>
              </a:gs>
            </a:gsLst>
            <a:lin ang="4800000" scaled="0"/>
          </a:gradFill>
          <a:ln w="9525">
            <a:solidFill>
              <a:schemeClr val="tx1"/>
            </a:solidFill>
            <a:miter lim="800000"/>
            <a:headEnd/>
            <a:tailEnd/>
          </a:ln>
        </p:spPr>
        <p:txBody>
          <a:bodyPr wrap="none" anchor="ctr"/>
          <a:lstStyle/>
          <a:p>
            <a:pPr>
              <a:defRPr/>
            </a:pPr>
            <a:endParaRPr lang="en-US" dirty="0"/>
          </a:p>
        </p:txBody>
      </p:sp>
      <p:sp>
        <p:nvSpPr>
          <p:cNvPr id="361475" name="Rectangle 3"/>
          <p:cNvSpPr>
            <a:spLocks noGrp="1" noChangeArrowheads="1"/>
          </p:cNvSpPr>
          <p:nvPr>
            <p:ph type="ctrTitle"/>
          </p:nvPr>
        </p:nvSpPr>
        <p:spPr>
          <a:xfrm>
            <a:off x="685800" y="1905000"/>
            <a:ext cx="7772400" cy="1447800"/>
          </a:xfrm>
        </p:spPr>
        <p:txBody>
          <a:bodyPr/>
          <a:lstStyle>
            <a:lvl1pPr>
              <a:defRPr sz="4800"/>
            </a:lvl1pPr>
          </a:lstStyle>
          <a:p>
            <a:r>
              <a:rPr lang="en-US" smtClean="0"/>
              <a:t>Click to edit Master title style</a:t>
            </a:r>
            <a:endParaRPr lang="en-US" dirty="0"/>
          </a:p>
        </p:txBody>
      </p:sp>
      <p:sp>
        <p:nvSpPr>
          <p:cNvPr id="3614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dirty="0"/>
          </a:p>
        </p:txBody>
      </p:sp>
      <p:grpSp>
        <p:nvGrpSpPr>
          <p:cNvPr id="11" name="Group 10"/>
          <p:cNvGrpSpPr/>
          <p:nvPr userDrawn="1"/>
        </p:nvGrpSpPr>
        <p:grpSpPr>
          <a:xfrm>
            <a:off x="0" y="6396335"/>
            <a:ext cx="9144000" cy="461665"/>
            <a:chOff x="0" y="6396335"/>
            <a:chExt cx="9144000" cy="461665"/>
          </a:xfrm>
        </p:grpSpPr>
        <p:sp>
          <p:nvSpPr>
            <p:cNvPr id="12" name="TextBox 11"/>
            <p:cNvSpPr txBox="1"/>
            <p:nvPr userDrawn="1"/>
          </p:nvSpPr>
          <p:spPr>
            <a:xfrm>
              <a:off x="0" y="6396335"/>
              <a:ext cx="9144000" cy="461665"/>
            </a:xfrm>
            <a:prstGeom prst="rect">
              <a:avLst/>
            </a:prstGeom>
            <a:gradFill>
              <a:gsLst>
                <a:gs pos="0">
                  <a:srgbClr val="760000"/>
                </a:gs>
                <a:gs pos="50000">
                  <a:srgbClr val="FF0000"/>
                </a:gs>
                <a:gs pos="100000">
                  <a:srgbClr val="760000"/>
                </a:gs>
              </a:gsLst>
              <a:lin ang="0" scaled="1"/>
            </a:gradFill>
          </p:spPr>
          <p:txBody>
            <a:bodyPr wrap="square" rtlCol="0" anchor="ctr">
              <a:spAutoFit/>
            </a:bodyPr>
            <a:lstStyle/>
            <a:p>
              <a:pPr algn="ctr">
                <a:defRPr/>
              </a:pPr>
              <a:endParaRPr lang="en-US" sz="2400" b="0" dirty="0">
                <a:solidFill>
                  <a:srgbClr val="FFCC00"/>
                </a:solidFill>
                <a:latin typeface="Garamond" pitchFamily="18" charset="0"/>
              </a:endParaRPr>
            </a:p>
          </p:txBody>
        </p:sp>
        <p:sp>
          <p:nvSpPr>
            <p:cNvPr id="13" name="Text Box 10"/>
            <p:cNvSpPr txBox="1">
              <a:spLocks noChangeArrowheads="1"/>
            </p:cNvSpPr>
            <p:nvPr userDrawn="1"/>
          </p:nvSpPr>
          <p:spPr bwMode="gray">
            <a:xfrm>
              <a:off x="0" y="6411559"/>
              <a:ext cx="9144000" cy="396875"/>
            </a:xfrm>
            <a:prstGeom prst="rect">
              <a:avLst/>
            </a:prstGeom>
            <a:noFill/>
            <a:ln>
              <a:noFill/>
            </a:ln>
            <a:extLst/>
          </p:spPr>
          <p:txBody>
            <a:bodyPr>
              <a:spAutoFit/>
            </a:bodyPr>
            <a:lstStyle>
              <a:lvl1pPr eaLnBrk="0" hangingPunct="0">
                <a:defRPr sz="900" u="sng">
                  <a:solidFill>
                    <a:schemeClr val="tx1"/>
                  </a:solidFill>
                  <a:latin typeface="Times New Roman" pitchFamily="18" charset="0"/>
                  <a:cs typeface="Arial" charset="0"/>
                </a:defRPr>
              </a:lvl1pPr>
              <a:lvl2pPr marL="742950" indent="-285750" eaLnBrk="0" hangingPunct="0">
                <a:defRPr sz="900" u="sng">
                  <a:solidFill>
                    <a:schemeClr val="tx1"/>
                  </a:solidFill>
                  <a:latin typeface="Times New Roman" pitchFamily="18" charset="0"/>
                  <a:cs typeface="Arial" charset="0"/>
                </a:defRPr>
              </a:lvl2pPr>
              <a:lvl3pPr marL="1143000" indent="-228600" eaLnBrk="0" hangingPunct="0">
                <a:defRPr sz="900" u="sng">
                  <a:solidFill>
                    <a:schemeClr val="tx1"/>
                  </a:solidFill>
                  <a:latin typeface="Times New Roman" pitchFamily="18" charset="0"/>
                  <a:cs typeface="Arial" charset="0"/>
                </a:defRPr>
              </a:lvl3pPr>
              <a:lvl4pPr marL="1600200" indent="-228600" eaLnBrk="0" hangingPunct="0">
                <a:defRPr sz="900" u="sng">
                  <a:solidFill>
                    <a:schemeClr val="tx1"/>
                  </a:solidFill>
                  <a:latin typeface="Times New Roman" pitchFamily="18" charset="0"/>
                  <a:cs typeface="Arial" charset="0"/>
                </a:defRPr>
              </a:lvl4pPr>
              <a:lvl5pPr marL="2057400" indent="-228600" eaLnBrk="0" hangingPunct="0">
                <a:defRPr sz="900" u="sng">
                  <a:solidFill>
                    <a:schemeClr val="tx1"/>
                  </a:solidFill>
                  <a:latin typeface="Times New Roman" pitchFamily="18" charset="0"/>
                  <a:cs typeface="Arial" charset="0"/>
                </a:defRPr>
              </a:lvl5pPr>
              <a:lvl6pPr marL="2514600" indent="-228600" eaLnBrk="0" fontAlgn="base" hangingPunct="0">
                <a:spcBef>
                  <a:spcPct val="0"/>
                </a:spcBef>
                <a:spcAft>
                  <a:spcPct val="0"/>
                </a:spcAft>
                <a:defRPr sz="900" u="sng">
                  <a:solidFill>
                    <a:schemeClr val="tx1"/>
                  </a:solidFill>
                  <a:latin typeface="Times New Roman" pitchFamily="18" charset="0"/>
                  <a:cs typeface="Arial" charset="0"/>
                </a:defRPr>
              </a:lvl6pPr>
              <a:lvl7pPr marL="2971800" indent="-228600" eaLnBrk="0" fontAlgn="base" hangingPunct="0">
                <a:spcBef>
                  <a:spcPct val="0"/>
                </a:spcBef>
                <a:spcAft>
                  <a:spcPct val="0"/>
                </a:spcAft>
                <a:defRPr sz="900" u="sng">
                  <a:solidFill>
                    <a:schemeClr val="tx1"/>
                  </a:solidFill>
                  <a:latin typeface="Times New Roman" pitchFamily="18" charset="0"/>
                  <a:cs typeface="Arial" charset="0"/>
                </a:defRPr>
              </a:lvl7pPr>
              <a:lvl8pPr marL="3429000" indent="-228600" eaLnBrk="0" fontAlgn="base" hangingPunct="0">
                <a:spcBef>
                  <a:spcPct val="0"/>
                </a:spcBef>
                <a:spcAft>
                  <a:spcPct val="0"/>
                </a:spcAft>
                <a:defRPr sz="900" u="sng">
                  <a:solidFill>
                    <a:schemeClr val="tx1"/>
                  </a:solidFill>
                  <a:latin typeface="Times New Roman" pitchFamily="18" charset="0"/>
                  <a:cs typeface="Arial" charset="0"/>
                </a:defRPr>
              </a:lvl8pPr>
              <a:lvl9pPr marL="3886200" indent="-228600" eaLnBrk="0" fontAlgn="base" hangingPunct="0">
                <a:spcBef>
                  <a:spcPct val="0"/>
                </a:spcBef>
                <a:spcAft>
                  <a:spcPct val="0"/>
                </a:spcAft>
                <a:defRPr sz="900" u="sng">
                  <a:solidFill>
                    <a:schemeClr val="tx1"/>
                  </a:solidFill>
                  <a:latin typeface="Times New Roman" pitchFamily="18" charset="0"/>
                  <a:cs typeface="Arial" charset="0"/>
                </a:defRPr>
              </a:lvl9pPr>
            </a:lstStyle>
            <a:p>
              <a:pPr algn="ctr">
                <a:defRPr/>
              </a:pPr>
              <a:r>
                <a:rPr lang="en-US" sz="2000" b="1" u="none" dirty="0" smtClean="0">
                  <a:solidFill>
                    <a:srgbClr val="FFCC00"/>
                  </a:solidFill>
                  <a:latin typeface="Garamond" pitchFamily="18" charset="0"/>
                </a:rPr>
                <a:t>Computer and Network Hacker Exploits - ©2014 All Rights Reserved</a:t>
              </a:r>
              <a:endParaRPr lang="en-US" sz="2000" b="1" u="none" dirty="0" smtClean="0">
                <a:solidFill>
                  <a:srgbClr val="FFFF00"/>
                </a:solidFill>
                <a:latin typeface="Garamond" pitchFamily="18" charset="0"/>
              </a:endParaRPr>
            </a:p>
          </p:txBody>
        </p:sp>
      </p:grpSp>
    </p:spTree>
    <p:extLst>
      <p:ext uri="{BB962C8B-B14F-4D97-AF65-F5344CB8AC3E}">
        <p14:creationId xmlns="" xmlns:p14="http://schemas.microsoft.com/office/powerpoint/2010/main" val="348156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0"/>
            <a:ext cx="8734425" cy="1175273"/>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228600" y="1578684"/>
            <a:ext cx="86868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420206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85993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US" dirty="0"/>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66139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94434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bwMode="auto">
          <a:xfrm>
            <a:off x="219075" y="152401"/>
            <a:ext cx="8734425" cy="11429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21508" name="Rectangle 4"/>
          <p:cNvSpPr>
            <a:spLocks noGrp="1" noChangeArrowheads="1"/>
          </p:cNvSpPr>
          <p:nvPr>
            <p:ph type="body" idx="1"/>
          </p:nvPr>
        </p:nvSpPr>
        <p:spPr bwMode="auto">
          <a:xfrm>
            <a:off x="228600" y="15240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9" name="Rectangle 5"/>
          <p:cNvSpPr>
            <a:spLocks noChangeArrowheads="1"/>
          </p:cNvSpPr>
          <p:nvPr/>
        </p:nvSpPr>
        <p:spPr bwMode="gray">
          <a:xfrm>
            <a:off x="0" y="0"/>
            <a:ext cx="9144000" cy="76200"/>
          </a:xfrm>
          <a:prstGeom prst="rect">
            <a:avLst/>
          </a:prstGeom>
          <a:gradFill>
            <a:gsLst>
              <a:gs pos="0">
                <a:srgbClr val="760000"/>
              </a:gs>
              <a:gs pos="50000">
                <a:srgbClr val="FF0000"/>
              </a:gs>
              <a:gs pos="100000">
                <a:srgbClr val="760000"/>
              </a:gs>
            </a:gsLst>
            <a:lin ang="0" scaled="1"/>
          </a:gradFill>
          <a:ln w="9525">
            <a:solidFill>
              <a:schemeClr val="tx1"/>
            </a:solidFill>
            <a:miter lim="800000"/>
            <a:headEnd/>
            <a:tailEnd/>
          </a:ln>
        </p:spPr>
        <p:txBody>
          <a:bodyPr wrap="none" anchor="ctr"/>
          <a:lstStyle/>
          <a:p>
            <a:pPr>
              <a:defRPr/>
            </a:pPr>
            <a:endParaRPr lang="en-US" dirty="0"/>
          </a:p>
        </p:txBody>
      </p:sp>
      <p:sp>
        <p:nvSpPr>
          <p:cNvPr id="1032" name="Rectangle 8"/>
          <p:cNvSpPr>
            <a:spLocks noChangeArrowheads="1"/>
          </p:cNvSpPr>
          <p:nvPr/>
        </p:nvSpPr>
        <p:spPr bwMode="gray">
          <a:xfrm>
            <a:off x="457200" y="1371600"/>
            <a:ext cx="8229600" cy="76200"/>
          </a:xfrm>
          <a:prstGeom prst="rect">
            <a:avLst/>
          </a:prstGeom>
          <a:gradFill>
            <a:gsLst>
              <a:gs pos="0">
                <a:srgbClr val="760000"/>
              </a:gs>
              <a:gs pos="50000">
                <a:srgbClr val="FF0000"/>
              </a:gs>
              <a:gs pos="100000">
                <a:srgbClr val="760000"/>
              </a:gs>
            </a:gsLst>
            <a:lin ang="0" scaled="1"/>
          </a:gradFill>
          <a:ln w="9525">
            <a:solidFill>
              <a:schemeClr val="tx1"/>
            </a:solidFill>
            <a:miter lim="800000"/>
            <a:headEnd/>
            <a:tailEnd/>
          </a:ln>
        </p:spPr>
        <p:txBody>
          <a:bodyPr wrap="none" anchor="ctr"/>
          <a:lstStyle/>
          <a:p>
            <a:pPr>
              <a:defRPr/>
            </a:pPr>
            <a:endParaRPr lang="en-US" dirty="0"/>
          </a:p>
        </p:txBody>
      </p:sp>
      <p:grpSp>
        <p:nvGrpSpPr>
          <p:cNvPr id="8" name="Group 7"/>
          <p:cNvGrpSpPr/>
          <p:nvPr userDrawn="1"/>
        </p:nvGrpSpPr>
        <p:grpSpPr>
          <a:xfrm>
            <a:off x="0" y="6396335"/>
            <a:ext cx="9144000" cy="461665"/>
            <a:chOff x="0" y="6396335"/>
            <a:chExt cx="9144000" cy="461665"/>
          </a:xfrm>
        </p:grpSpPr>
        <p:sp>
          <p:nvSpPr>
            <p:cNvPr id="10" name="TextBox 9"/>
            <p:cNvSpPr txBox="1"/>
            <p:nvPr userDrawn="1"/>
          </p:nvSpPr>
          <p:spPr>
            <a:xfrm>
              <a:off x="0" y="6396335"/>
              <a:ext cx="9144000" cy="461665"/>
            </a:xfrm>
            <a:prstGeom prst="rect">
              <a:avLst/>
            </a:prstGeom>
            <a:gradFill>
              <a:gsLst>
                <a:gs pos="0">
                  <a:srgbClr val="760000"/>
                </a:gs>
                <a:gs pos="50000">
                  <a:srgbClr val="FF0000"/>
                </a:gs>
                <a:gs pos="100000">
                  <a:srgbClr val="760000"/>
                </a:gs>
              </a:gsLst>
              <a:lin ang="0" scaled="1"/>
            </a:gradFill>
          </p:spPr>
          <p:txBody>
            <a:bodyPr wrap="square" rtlCol="0" anchor="ctr">
              <a:spAutoFit/>
            </a:bodyPr>
            <a:lstStyle/>
            <a:p>
              <a:pPr algn="ctr">
                <a:defRPr/>
              </a:pPr>
              <a:endParaRPr lang="en-US" sz="2400" b="0" dirty="0">
                <a:solidFill>
                  <a:srgbClr val="FFCC00"/>
                </a:solidFill>
                <a:latin typeface="Garamond" pitchFamily="18" charset="0"/>
              </a:endParaRPr>
            </a:p>
          </p:txBody>
        </p:sp>
        <p:sp>
          <p:nvSpPr>
            <p:cNvPr id="11" name="Text Box 10"/>
            <p:cNvSpPr txBox="1">
              <a:spLocks noChangeArrowheads="1"/>
            </p:cNvSpPr>
            <p:nvPr userDrawn="1"/>
          </p:nvSpPr>
          <p:spPr bwMode="gray">
            <a:xfrm>
              <a:off x="0" y="6411559"/>
              <a:ext cx="9144000" cy="396875"/>
            </a:xfrm>
            <a:prstGeom prst="rect">
              <a:avLst/>
            </a:prstGeom>
            <a:noFill/>
            <a:ln>
              <a:noFill/>
            </a:ln>
            <a:extLst/>
          </p:spPr>
          <p:txBody>
            <a:bodyPr>
              <a:spAutoFit/>
            </a:bodyPr>
            <a:lstStyle>
              <a:lvl1pPr eaLnBrk="0" hangingPunct="0">
                <a:defRPr sz="900" u="sng">
                  <a:solidFill>
                    <a:schemeClr val="tx1"/>
                  </a:solidFill>
                  <a:latin typeface="Times New Roman" pitchFamily="18" charset="0"/>
                  <a:cs typeface="Arial" charset="0"/>
                </a:defRPr>
              </a:lvl1pPr>
              <a:lvl2pPr marL="742950" indent="-285750" eaLnBrk="0" hangingPunct="0">
                <a:defRPr sz="900" u="sng">
                  <a:solidFill>
                    <a:schemeClr val="tx1"/>
                  </a:solidFill>
                  <a:latin typeface="Times New Roman" pitchFamily="18" charset="0"/>
                  <a:cs typeface="Arial" charset="0"/>
                </a:defRPr>
              </a:lvl2pPr>
              <a:lvl3pPr marL="1143000" indent="-228600" eaLnBrk="0" hangingPunct="0">
                <a:defRPr sz="900" u="sng">
                  <a:solidFill>
                    <a:schemeClr val="tx1"/>
                  </a:solidFill>
                  <a:latin typeface="Times New Roman" pitchFamily="18" charset="0"/>
                  <a:cs typeface="Arial" charset="0"/>
                </a:defRPr>
              </a:lvl3pPr>
              <a:lvl4pPr marL="1600200" indent="-228600" eaLnBrk="0" hangingPunct="0">
                <a:defRPr sz="900" u="sng">
                  <a:solidFill>
                    <a:schemeClr val="tx1"/>
                  </a:solidFill>
                  <a:latin typeface="Times New Roman" pitchFamily="18" charset="0"/>
                  <a:cs typeface="Arial" charset="0"/>
                </a:defRPr>
              </a:lvl4pPr>
              <a:lvl5pPr marL="2057400" indent="-228600" eaLnBrk="0" hangingPunct="0">
                <a:defRPr sz="900" u="sng">
                  <a:solidFill>
                    <a:schemeClr val="tx1"/>
                  </a:solidFill>
                  <a:latin typeface="Times New Roman" pitchFamily="18" charset="0"/>
                  <a:cs typeface="Arial" charset="0"/>
                </a:defRPr>
              </a:lvl5pPr>
              <a:lvl6pPr marL="2514600" indent="-228600" eaLnBrk="0" fontAlgn="base" hangingPunct="0">
                <a:spcBef>
                  <a:spcPct val="0"/>
                </a:spcBef>
                <a:spcAft>
                  <a:spcPct val="0"/>
                </a:spcAft>
                <a:defRPr sz="900" u="sng">
                  <a:solidFill>
                    <a:schemeClr val="tx1"/>
                  </a:solidFill>
                  <a:latin typeface="Times New Roman" pitchFamily="18" charset="0"/>
                  <a:cs typeface="Arial" charset="0"/>
                </a:defRPr>
              </a:lvl6pPr>
              <a:lvl7pPr marL="2971800" indent="-228600" eaLnBrk="0" fontAlgn="base" hangingPunct="0">
                <a:spcBef>
                  <a:spcPct val="0"/>
                </a:spcBef>
                <a:spcAft>
                  <a:spcPct val="0"/>
                </a:spcAft>
                <a:defRPr sz="900" u="sng">
                  <a:solidFill>
                    <a:schemeClr val="tx1"/>
                  </a:solidFill>
                  <a:latin typeface="Times New Roman" pitchFamily="18" charset="0"/>
                  <a:cs typeface="Arial" charset="0"/>
                </a:defRPr>
              </a:lvl7pPr>
              <a:lvl8pPr marL="3429000" indent="-228600" eaLnBrk="0" fontAlgn="base" hangingPunct="0">
                <a:spcBef>
                  <a:spcPct val="0"/>
                </a:spcBef>
                <a:spcAft>
                  <a:spcPct val="0"/>
                </a:spcAft>
                <a:defRPr sz="900" u="sng">
                  <a:solidFill>
                    <a:schemeClr val="tx1"/>
                  </a:solidFill>
                  <a:latin typeface="Times New Roman" pitchFamily="18" charset="0"/>
                  <a:cs typeface="Arial" charset="0"/>
                </a:defRPr>
              </a:lvl8pPr>
              <a:lvl9pPr marL="3886200" indent="-228600" eaLnBrk="0" fontAlgn="base" hangingPunct="0">
                <a:spcBef>
                  <a:spcPct val="0"/>
                </a:spcBef>
                <a:spcAft>
                  <a:spcPct val="0"/>
                </a:spcAft>
                <a:defRPr sz="900" u="sng">
                  <a:solidFill>
                    <a:schemeClr val="tx1"/>
                  </a:solidFill>
                  <a:latin typeface="Times New Roman" pitchFamily="18" charset="0"/>
                  <a:cs typeface="Arial" charset="0"/>
                </a:defRPr>
              </a:lvl9pPr>
            </a:lstStyle>
            <a:p>
              <a:pPr algn="ctr">
                <a:defRPr/>
              </a:pPr>
              <a:r>
                <a:rPr lang="en-US" sz="2000" b="1" u="none" dirty="0" smtClean="0">
                  <a:solidFill>
                    <a:srgbClr val="FFCC00"/>
                  </a:solidFill>
                  <a:latin typeface="Garamond" pitchFamily="18" charset="0"/>
                </a:rPr>
                <a:t>Computer and Network Hacker Exploits - ©2014 All Rights Reserved</a:t>
              </a:r>
              <a:endParaRPr lang="en-US" sz="2000" b="1" u="none" dirty="0" smtClean="0">
                <a:solidFill>
                  <a:srgbClr val="FFFF00"/>
                </a:solidFill>
                <a:latin typeface="Garamond" pitchFamily="18" charset="0"/>
              </a:endParaRPr>
            </a:p>
          </p:txBody>
        </p:sp>
      </p:grpSp>
    </p:spTree>
    <p:extLst>
      <p:ext uri="{BB962C8B-B14F-4D97-AF65-F5344CB8AC3E}">
        <p14:creationId xmlns="" xmlns:p14="http://schemas.microsoft.com/office/powerpoint/2010/main" val="3252373743"/>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Lst>
  <p:txStyles>
    <p:titleStyle>
      <a:lvl1pPr algn="ctr" rtl="0" eaLnBrk="1" fontAlgn="base" hangingPunct="1">
        <a:spcBef>
          <a:spcPct val="0"/>
        </a:spcBef>
        <a:spcAft>
          <a:spcPct val="0"/>
        </a:spcAft>
        <a:defRPr sz="40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Tahoma" pitchFamily="34" charset="0"/>
        </a:defRPr>
      </a:lvl2pPr>
      <a:lvl3pPr algn="ctr" rtl="0" eaLnBrk="1" fontAlgn="base" hangingPunct="1">
        <a:spcBef>
          <a:spcPct val="0"/>
        </a:spcBef>
        <a:spcAft>
          <a:spcPct val="0"/>
        </a:spcAft>
        <a:defRPr sz="4400">
          <a:solidFill>
            <a:schemeClr val="tx2"/>
          </a:solidFill>
          <a:latin typeface="Tahoma" pitchFamily="34" charset="0"/>
        </a:defRPr>
      </a:lvl3pPr>
      <a:lvl4pPr algn="ctr" rtl="0" eaLnBrk="1" fontAlgn="base" hangingPunct="1">
        <a:spcBef>
          <a:spcPct val="0"/>
        </a:spcBef>
        <a:spcAft>
          <a:spcPct val="0"/>
        </a:spcAft>
        <a:defRPr sz="4400">
          <a:solidFill>
            <a:schemeClr val="tx2"/>
          </a:solidFill>
          <a:latin typeface="Tahoma" pitchFamily="34" charset="0"/>
        </a:defRPr>
      </a:lvl4pPr>
      <a:lvl5pPr algn="ctr" rtl="0" eaLnBrk="1" fontAlgn="base" hangingPunct="1">
        <a:spcBef>
          <a:spcPct val="0"/>
        </a:spcBef>
        <a:spcAft>
          <a:spcPct val="0"/>
        </a:spcAft>
        <a:defRPr sz="4400">
          <a:solidFill>
            <a:schemeClr val="tx2"/>
          </a:solidFill>
          <a:latin typeface="Tahoma" pitchFamily="34" charset="0"/>
        </a:defRPr>
      </a:lvl5pPr>
      <a:lvl6pPr marL="457200" algn="ctr" rtl="0" eaLnBrk="1" fontAlgn="base" hangingPunct="1">
        <a:spcBef>
          <a:spcPct val="0"/>
        </a:spcBef>
        <a:spcAft>
          <a:spcPct val="0"/>
        </a:spcAft>
        <a:defRPr sz="4400">
          <a:solidFill>
            <a:schemeClr val="tx2"/>
          </a:solidFill>
          <a:latin typeface="Tahoma" pitchFamily="34" charset="0"/>
        </a:defRPr>
      </a:lvl6pPr>
      <a:lvl7pPr marL="914400" algn="ctr" rtl="0" eaLnBrk="1" fontAlgn="base" hangingPunct="1">
        <a:spcBef>
          <a:spcPct val="0"/>
        </a:spcBef>
        <a:spcAft>
          <a:spcPct val="0"/>
        </a:spcAft>
        <a:defRPr sz="4400">
          <a:solidFill>
            <a:schemeClr val="tx2"/>
          </a:solidFill>
          <a:latin typeface="Tahoma" pitchFamily="34" charset="0"/>
        </a:defRPr>
      </a:lvl7pPr>
      <a:lvl8pPr marL="1371600" algn="ctr" rtl="0" eaLnBrk="1" fontAlgn="base" hangingPunct="1">
        <a:spcBef>
          <a:spcPct val="0"/>
        </a:spcBef>
        <a:spcAft>
          <a:spcPct val="0"/>
        </a:spcAft>
        <a:defRPr sz="4400">
          <a:solidFill>
            <a:schemeClr val="tx2"/>
          </a:solidFill>
          <a:latin typeface="Tahoma" pitchFamily="34" charset="0"/>
        </a:defRPr>
      </a:lvl8pPr>
      <a:lvl9pPr marL="1828800" algn="ctr"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26"/>
          <p:cNvSpPr txBox="1">
            <a:spLocks noChangeArrowheads="1"/>
          </p:cNvSpPr>
          <p:nvPr/>
        </p:nvSpPr>
        <p:spPr bwMode="auto">
          <a:xfrm>
            <a:off x="68580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Tahoma" pitchFamily="34" charset="0"/>
              </a:defRPr>
            </a:lvl2pPr>
            <a:lvl3pPr algn="ctr" rtl="0" eaLnBrk="1" fontAlgn="base" hangingPunct="1">
              <a:spcBef>
                <a:spcPct val="0"/>
              </a:spcBef>
              <a:spcAft>
                <a:spcPct val="0"/>
              </a:spcAft>
              <a:defRPr sz="4400">
                <a:solidFill>
                  <a:schemeClr val="tx2"/>
                </a:solidFill>
                <a:latin typeface="Tahoma" pitchFamily="34" charset="0"/>
              </a:defRPr>
            </a:lvl3pPr>
            <a:lvl4pPr algn="ctr" rtl="0" eaLnBrk="1" fontAlgn="base" hangingPunct="1">
              <a:spcBef>
                <a:spcPct val="0"/>
              </a:spcBef>
              <a:spcAft>
                <a:spcPct val="0"/>
              </a:spcAft>
              <a:defRPr sz="4400">
                <a:solidFill>
                  <a:schemeClr val="tx2"/>
                </a:solidFill>
                <a:latin typeface="Tahoma" pitchFamily="34" charset="0"/>
              </a:defRPr>
            </a:lvl4pPr>
            <a:lvl5pPr algn="ctr" rtl="0" eaLnBrk="1" fontAlgn="base" hangingPunct="1">
              <a:spcBef>
                <a:spcPct val="0"/>
              </a:spcBef>
              <a:spcAft>
                <a:spcPct val="0"/>
              </a:spcAft>
              <a:defRPr sz="4400">
                <a:solidFill>
                  <a:schemeClr val="tx2"/>
                </a:solidFill>
                <a:latin typeface="Tahoma" pitchFamily="34" charset="0"/>
              </a:defRPr>
            </a:lvl5pPr>
            <a:lvl6pPr marL="457200" algn="ctr" rtl="0" eaLnBrk="1" fontAlgn="base" hangingPunct="1">
              <a:spcBef>
                <a:spcPct val="0"/>
              </a:spcBef>
              <a:spcAft>
                <a:spcPct val="0"/>
              </a:spcAft>
              <a:defRPr sz="4400">
                <a:solidFill>
                  <a:schemeClr val="tx2"/>
                </a:solidFill>
                <a:latin typeface="Tahoma" pitchFamily="34" charset="0"/>
              </a:defRPr>
            </a:lvl6pPr>
            <a:lvl7pPr marL="914400" algn="ctr" rtl="0" eaLnBrk="1" fontAlgn="base" hangingPunct="1">
              <a:spcBef>
                <a:spcPct val="0"/>
              </a:spcBef>
              <a:spcAft>
                <a:spcPct val="0"/>
              </a:spcAft>
              <a:defRPr sz="4400">
                <a:solidFill>
                  <a:schemeClr val="tx2"/>
                </a:solidFill>
                <a:latin typeface="Tahoma" pitchFamily="34" charset="0"/>
              </a:defRPr>
            </a:lvl7pPr>
            <a:lvl8pPr marL="1371600" algn="ctr" rtl="0" eaLnBrk="1" fontAlgn="base" hangingPunct="1">
              <a:spcBef>
                <a:spcPct val="0"/>
              </a:spcBef>
              <a:spcAft>
                <a:spcPct val="0"/>
              </a:spcAft>
              <a:defRPr sz="4400">
                <a:solidFill>
                  <a:schemeClr val="tx2"/>
                </a:solidFill>
                <a:latin typeface="Tahoma" pitchFamily="34" charset="0"/>
              </a:defRPr>
            </a:lvl8pPr>
            <a:lvl9pPr marL="1828800" algn="ctr" rtl="0" eaLnBrk="1" fontAlgn="base" hangingPunct="1">
              <a:spcBef>
                <a:spcPct val="0"/>
              </a:spcBef>
              <a:spcAft>
                <a:spcPct val="0"/>
              </a:spcAft>
              <a:defRPr sz="4400">
                <a:solidFill>
                  <a:schemeClr val="tx2"/>
                </a:solidFill>
                <a:latin typeface="Tahoma" pitchFamily="34" charset="0"/>
              </a:defRPr>
            </a:lvl9pPr>
          </a:lstStyle>
          <a:p>
            <a:r>
              <a:rPr lang="en-US" dirty="0" smtClean="0"/>
              <a:t>SEC 504 Course Roadmap</a:t>
            </a:r>
          </a:p>
        </p:txBody>
      </p:sp>
      <p:sp>
        <p:nvSpPr>
          <p:cNvPr id="8" name="Rectangle 1027"/>
          <p:cNvSpPr txBox="1">
            <a:spLocks noChangeArrowheads="1"/>
          </p:cNvSpPr>
          <p:nvPr/>
        </p:nvSpPr>
        <p:spPr bwMode="gray">
          <a:xfrm>
            <a:off x="76200" y="990600"/>
            <a:ext cx="8763000" cy="4114800"/>
          </a:xfrm>
          <a:prstGeom prst="rect">
            <a:avLst/>
          </a:prstGeom>
          <a:solidFill>
            <a:schemeClr val="bg1"/>
          </a:solidFill>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pPr>
            <a:r>
              <a:rPr lang="en-US" sz="2800" dirty="0" smtClean="0"/>
              <a:t>Incident Handling</a:t>
            </a:r>
          </a:p>
          <a:p>
            <a:pPr>
              <a:lnSpc>
                <a:spcPct val="90000"/>
              </a:lnSpc>
            </a:pPr>
            <a:r>
              <a:rPr lang="en-US" sz="2800" dirty="0" smtClean="0"/>
              <a:t>Applied Incident Handling</a:t>
            </a:r>
          </a:p>
          <a:p>
            <a:pPr>
              <a:lnSpc>
                <a:spcPct val="90000"/>
              </a:lnSpc>
            </a:pPr>
            <a:r>
              <a:rPr lang="en-US" sz="2800" dirty="0" smtClean="0"/>
              <a:t>Attack Trends</a:t>
            </a:r>
          </a:p>
          <a:p>
            <a:pPr>
              <a:lnSpc>
                <a:spcPct val="90000"/>
              </a:lnSpc>
            </a:pPr>
            <a:r>
              <a:rPr lang="en-US" sz="2800" dirty="0" smtClean="0"/>
              <a:t>Step 1: Reconnaissance</a:t>
            </a:r>
          </a:p>
          <a:p>
            <a:pPr>
              <a:lnSpc>
                <a:spcPct val="90000"/>
              </a:lnSpc>
            </a:pPr>
            <a:r>
              <a:rPr lang="en-US" sz="2800" dirty="0" smtClean="0"/>
              <a:t>Step 2: Scanning</a:t>
            </a:r>
          </a:p>
          <a:p>
            <a:pPr>
              <a:lnSpc>
                <a:spcPct val="90000"/>
              </a:lnSpc>
            </a:pPr>
            <a:r>
              <a:rPr lang="en-US" sz="2800" dirty="0" smtClean="0"/>
              <a:t>Step 3: Exploitation</a:t>
            </a:r>
          </a:p>
          <a:p>
            <a:pPr lvl="2">
              <a:lnSpc>
                <a:spcPct val="90000"/>
              </a:lnSpc>
              <a:buFontTx/>
              <a:buChar char="–"/>
            </a:pPr>
            <a:r>
              <a:rPr lang="en-US" dirty="0" smtClean="0"/>
              <a:t>Gaining Access</a:t>
            </a:r>
          </a:p>
          <a:p>
            <a:pPr lvl="2">
              <a:lnSpc>
                <a:spcPct val="90000"/>
              </a:lnSpc>
              <a:buFontTx/>
              <a:buChar char="–"/>
            </a:pPr>
            <a:r>
              <a:rPr lang="en-US" dirty="0" smtClean="0"/>
              <a:t>Web App Attacks</a:t>
            </a:r>
          </a:p>
          <a:p>
            <a:pPr lvl="2">
              <a:lnSpc>
                <a:spcPct val="90000"/>
              </a:lnSpc>
              <a:buFontTx/>
              <a:buChar char="–"/>
            </a:pPr>
            <a:r>
              <a:rPr lang="en-US" dirty="0" smtClean="0"/>
              <a:t>Denial of Service</a:t>
            </a:r>
          </a:p>
          <a:p>
            <a:pPr>
              <a:lnSpc>
                <a:spcPct val="90000"/>
              </a:lnSpc>
              <a:buFont typeface="Wingdings" panose="05000000000000000000" pitchFamily="2" charset="2"/>
              <a:buChar char="Ø"/>
            </a:pPr>
            <a:r>
              <a:rPr lang="en-US" sz="2600" b="1" i="1" u="sng" dirty="0" smtClean="0">
                <a:solidFill>
                  <a:srgbClr val="C00000"/>
                </a:solidFill>
                <a:effectLst>
                  <a:outerShdw blurRad="38100" dist="38100" dir="2700000" algn="tl">
                    <a:srgbClr val="000000">
                      <a:alpha val="43137"/>
                    </a:srgbClr>
                  </a:outerShdw>
                </a:effectLst>
              </a:rPr>
              <a:t>Step 4: Keeping Access</a:t>
            </a:r>
          </a:p>
          <a:p>
            <a:pPr>
              <a:lnSpc>
                <a:spcPct val="90000"/>
              </a:lnSpc>
            </a:pPr>
            <a:r>
              <a:rPr lang="en-US" sz="2800" dirty="0" smtClean="0"/>
              <a:t>Step 5: Covering Tracks</a:t>
            </a:r>
          </a:p>
          <a:p>
            <a:pPr>
              <a:lnSpc>
                <a:spcPct val="90000"/>
              </a:lnSpc>
            </a:pPr>
            <a:r>
              <a:rPr lang="en-US" sz="2800" dirty="0" smtClean="0"/>
              <a:t>Conclusions</a:t>
            </a:r>
          </a:p>
        </p:txBody>
      </p:sp>
      <p:sp>
        <p:nvSpPr>
          <p:cNvPr id="9" name="Rectangle 1029"/>
          <p:cNvSpPr>
            <a:spLocks noChangeArrowheads="1"/>
          </p:cNvSpPr>
          <p:nvPr/>
        </p:nvSpPr>
        <p:spPr bwMode="auto">
          <a:xfrm>
            <a:off x="4876800" y="1538952"/>
            <a:ext cx="4191000" cy="4385816"/>
          </a:xfrm>
          <a:prstGeom prst="rect">
            <a:avLst/>
          </a:prstGeom>
          <a:solidFill>
            <a:schemeClr val="tx1">
              <a:alpha val="50000"/>
            </a:schemeClr>
          </a:solidFill>
          <a:ln w="38100">
            <a:no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square">
            <a:spAutoFit/>
          </a:bodyPr>
          <a:lstStyle/>
          <a:p>
            <a:pPr marL="339725" indent="-339725" eaLnBrk="0" hangingPunct="0">
              <a:buFontTx/>
              <a:buChar char="•"/>
            </a:pPr>
            <a:endParaRPr lang="en-US" sz="2200" dirty="0" smtClean="0"/>
          </a:p>
          <a:p>
            <a:pPr marL="339725" indent="-339725" eaLnBrk="0" hangingPunct="0">
              <a:buFontTx/>
              <a:buChar char="•"/>
            </a:pPr>
            <a:endParaRPr lang="en-US" sz="2200" dirty="0"/>
          </a:p>
          <a:p>
            <a:pPr marL="339725" indent="-339725" eaLnBrk="0" hangingPunct="0">
              <a:buFontTx/>
              <a:buChar char="•"/>
            </a:pPr>
            <a:endParaRPr lang="en-US" sz="2200" dirty="0" smtClean="0"/>
          </a:p>
          <a:p>
            <a:pPr marL="339725" indent="-339725" eaLnBrk="0" hangingPunct="0">
              <a:buFontTx/>
              <a:buChar char="•"/>
            </a:pPr>
            <a:endParaRPr lang="en-US" sz="2200" dirty="0"/>
          </a:p>
          <a:p>
            <a:pPr marL="339725" indent="-339725" eaLnBrk="0" hangingPunct="0">
              <a:buFontTx/>
              <a:buChar char="•"/>
            </a:pPr>
            <a:endParaRPr lang="en-US" sz="2200" dirty="0" smtClean="0"/>
          </a:p>
          <a:p>
            <a:pPr marL="339725" indent="-339725" eaLnBrk="0" hangingPunct="0">
              <a:buFontTx/>
              <a:buChar char="•"/>
            </a:pPr>
            <a:endParaRPr lang="en-US" sz="2200" dirty="0"/>
          </a:p>
          <a:p>
            <a:pPr marL="339725" indent="-339725" eaLnBrk="0" hangingPunct="0">
              <a:buFontTx/>
              <a:buChar char="•"/>
            </a:pPr>
            <a:endParaRPr lang="en-US" sz="2200" dirty="0" smtClean="0"/>
          </a:p>
          <a:p>
            <a:pPr marL="339725" indent="-339725" eaLnBrk="0" hangingPunct="0">
              <a:buFontTx/>
              <a:buChar char="•"/>
            </a:pPr>
            <a:endParaRPr lang="en-US" sz="2200" dirty="0"/>
          </a:p>
          <a:p>
            <a:pPr marL="339725" indent="-339725" eaLnBrk="0" hangingPunct="0">
              <a:buFontTx/>
              <a:buChar char="•"/>
            </a:pPr>
            <a:endParaRPr lang="en-US" dirty="0"/>
          </a:p>
          <a:p>
            <a:pPr marL="339725" indent="-339725" eaLnBrk="0" hangingPunct="0">
              <a:buFontTx/>
              <a:buChar char="•"/>
            </a:pPr>
            <a:endParaRPr lang="en-US" dirty="0" smtClean="0"/>
          </a:p>
          <a:p>
            <a:pPr marL="339725" indent="-339725" eaLnBrk="0" hangingPunct="0">
              <a:buFontTx/>
              <a:buChar char="•"/>
            </a:pPr>
            <a:endParaRPr lang="en-US" dirty="0"/>
          </a:p>
          <a:p>
            <a:pPr marL="339725" indent="-339725" eaLnBrk="0" hangingPunct="0">
              <a:buFontTx/>
              <a:buChar char="•"/>
            </a:pPr>
            <a:endParaRPr lang="en-US" sz="1800" dirty="0" smtClean="0"/>
          </a:p>
          <a:p>
            <a:pPr marL="339725" indent="-339725" eaLnBrk="0" hangingPunct="0">
              <a:buFontTx/>
              <a:buChar char="•"/>
            </a:pPr>
            <a:endParaRPr lang="en-US" sz="700" dirty="0"/>
          </a:p>
          <a:p>
            <a:pPr marL="339725" indent="-339725" eaLnBrk="0" hangingPunct="0">
              <a:buFontTx/>
              <a:buChar char="•"/>
            </a:pPr>
            <a:endParaRPr lang="en-US" dirty="0" smtClean="0"/>
          </a:p>
        </p:txBody>
      </p:sp>
      <p:sp>
        <p:nvSpPr>
          <p:cNvPr id="10" name="Freeform 9"/>
          <p:cNvSpPr/>
          <p:nvPr/>
        </p:nvSpPr>
        <p:spPr bwMode="auto">
          <a:xfrm>
            <a:off x="4419599" y="1472852"/>
            <a:ext cx="413657" cy="4401205"/>
          </a:xfrm>
          <a:custGeom>
            <a:avLst/>
            <a:gdLst>
              <a:gd name="connsiteX0" fmla="*/ 0 w 1520041"/>
              <a:gd name="connsiteY0" fmla="*/ 1757548 h 4738254"/>
              <a:gd name="connsiteX1" fmla="*/ 997527 w 1520041"/>
              <a:gd name="connsiteY1" fmla="*/ 1520041 h 4738254"/>
              <a:gd name="connsiteX2" fmla="*/ 1520041 w 1520041"/>
              <a:gd name="connsiteY2" fmla="*/ 0 h 4738254"/>
              <a:gd name="connsiteX3" fmla="*/ 1520041 w 1520041"/>
              <a:gd name="connsiteY3" fmla="*/ 4738254 h 4738254"/>
              <a:gd name="connsiteX4" fmla="*/ 973776 w 1520041"/>
              <a:gd name="connsiteY4" fmla="*/ 1983179 h 4738254"/>
              <a:gd name="connsiteX5" fmla="*/ 0 w 1520041"/>
              <a:gd name="connsiteY5" fmla="*/ 1757548 h 4738254"/>
              <a:gd name="connsiteX0" fmla="*/ 0 w 1462363"/>
              <a:gd name="connsiteY0" fmla="*/ 1992967 h 4738254"/>
              <a:gd name="connsiteX1" fmla="*/ 939849 w 1462363"/>
              <a:gd name="connsiteY1" fmla="*/ 1520041 h 4738254"/>
              <a:gd name="connsiteX2" fmla="*/ 1462363 w 1462363"/>
              <a:gd name="connsiteY2" fmla="*/ 0 h 4738254"/>
              <a:gd name="connsiteX3" fmla="*/ 1462363 w 1462363"/>
              <a:gd name="connsiteY3" fmla="*/ 4738254 h 4738254"/>
              <a:gd name="connsiteX4" fmla="*/ 916098 w 1462363"/>
              <a:gd name="connsiteY4" fmla="*/ 1983179 h 4738254"/>
              <a:gd name="connsiteX5" fmla="*/ 0 w 1462363"/>
              <a:gd name="connsiteY5" fmla="*/ 1992967 h 4738254"/>
              <a:gd name="connsiteX0" fmla="*/ 0 w 1462363"/>
              <a:gd name="connsiteY0" fmla="*/ 1992967 h 4738254"/>
              <a:gd name="connsiteX1" fmla="*/ 939849 w 1462363"/>
              <a:gd name="connsiteY1" fmla="*/ 1520041 h 4738254"/>
              <a:gd name="connsiteX2" fmla="*/ 1462363 w 1462363"/>
              <a:gd name="connsiteY2" fmla="*/ 0 h 4738254"/>
              <a:gd name="connsiteX3" fmla="*/ 1462363 w 1462363"/>
              <a:gd name="connsiteY3" fmla="*/ 4738254 h 4738254"/>
              <a:gd name="connsiteX4" fmla="*/ 829582 w 1462363"/>
              <a:gd name="connsiteY4" fmla="*/ 2208362 h 4738254"/>
              <a:gd name="connsiteX5" fmla="*/ 0 w 1462363"/>
              <a:gd name="connsiteY5" fmla="*/ 1992967 h 4738254"/>
              <a:gd name="connsiteX0" fmla="*/ 0 w 1462363"/>
              <a:gd name="connsiteY0" fmla="*/ 1992967 h 4738254"/>
              <a:gd name="connsiteX1" fmla="*/ 810074 w 1462363"/>
              <a:gd name="connsiteY1" fmla="*/ 1765695 h 4738254"/>
              <a:gd name="connsiteX2" fmla="*/ 1462363 w 1462363"/>
              <a:gd name="connsiteY2" fmla="*/ 0 h 4738254"/>
              <a:gd name="connsiteX3" fmla="*/ 1462363 w 1462363"/>
              <a:gd name="connsiteY3" fmla="*/ 4738254 h 4738254"/>
              <a:gd name="connsiteX4" fmla="*/ 829582 w 1462363"/>
              <a:gd name="connsiteY4" fmla="*/ 2208362 h 4738254"/>
              <a:gd name="connsiteX5" fmla="*/ 0 w 1462363"/>
              <a:gd name="connsiteY5" fmla="*/ 1992967 h 4738254"/>
              <a:gd name="connsiteX0" fmla="*/ 0 w 1462363"/>
              <a:gd name="connsiteY0" fmla="*/ 1992967 h 4738254"/>
              <a:gd name="connsiteX1" fmla="*/ 824494 w 1462363"/>
              <a:gd name="connsiteY1" fmla="*/ 1765695 h 4738254"/>
              <a:gd name="connsiteX2" fmla="*/ 1462363 w 1462363"/>
              <a:gd name="connsiteY2" fmla="*/ 0 h 4738254"/>
              <a:gd name="connsiteX3" fmla="*/ 1462363 w 1462363"/>
              <a:gd name="connsiteY3" fmla="*/ 4738254 h 4738254"/>
              <a:gd name="connsiteX4" fmla="*/ 829582 w 1462363"/>
              <a:gd name="connsiteY4" fmla="*/ 2208362 h 4738254"/>
              <a:gd name="connsiteX5" fmla="*/ 0 w 1462363"/>
              <a:gd name="connsiteY5" fmla="*/ 1992967 h 4738254"/>
              <a:gd name="connsiteX0" fmla="*/ 0 w 876376"/>
              <a:gd name="connsiteY0" fmla="*/ 2412740 h 4738254"/>
              <a:gd name="connsiteX1" fmla="*/ 238507 w 876376"/>
              <a:gd name="connsiteY1" fmla="*/ 1765695 h 4738254"/>
              <a:gd name="connsiteX2" fmla="*/ 876376 w 876376"/>
              <a:gd name="connsiteY2" fmla="*/ 0 h 4738254"/>
              <a:gd name="connsiteX3" fmla="*/ 876376 w 876376"/>
              <a:gd name="connsiteY3" fmla="*/ 4738254 h 4738254"/>
              <a:gd name="connsiteX4" fmla="*/ 243595 w 876376"/>
              <a:gd name="connsiteY4" fmla="*/ 2208362 h 4738254"/>
              <a:gd name="connsiteX5" fmla="*/ 0 w 876376"/>
              <a:gd name="connsiteY5" fmla="*/ 2412740 h 4738254"/>
              <a:gd name="connsiteX0" fmla="*/ 0 w 876376"/>
              <a:gd name="connsiteY0" fmla="*/ 2412740 h 4738254"/>
              <a:gd name="connsiteX1" fmla="*/ 238507 w 876376"/>
              <a:gd name="connsiteY1" fmla="*/ 1765695 h 4738254"/>
              <a:gd name="connsiteX2" fmla="*/ 876376 w 876376"/>
              <a:gd name="connsiteY2" fmla="*/ 0 h 4738254"/>
              <a:gd name="connsiteX3" fmla="*/ 876376 w 876376"/>
              <a:gd name="connsiteY3" fmla="*/ 4738254 h 4738254"/>
              <a:gd name="connsiteX4" fmla="*/ 366961 w 876376"/>
              <a:gd name="connsiteY4" fmla="*/ 2542027 h 4738254"/>
              <a:gd name="connsiteX5" fmla="*/ 0 w 876376"/>
              <a:gd name="connsiteY5" fmla="*/ 2412740 h 4738254"/>
              <a:gd name="connsiteX0" fmla="*/ 0 w 876376"/>
              <a:gd name="connsiteY0" fmla="*/ 2412740 h 4738254"/>
              <a:gd name="connsiteX1" fmla="*/ 331032 w 876376"/>
              <a:gd name="connsiteY1" fmla="*/ 2271575 h 4738254"/>
              <a:gd name="connsiteX2" fmla="*/ 876376 w 876376"/>
              <a:gd name="connsiteY2" fmla="*/ 0 h 4738254"/>
              <a:gd name="connsiteX3" fmla="*/ 876376 w 876376"/>
              <a:gd name="connsiteY3" fmla="*/ 4738254 h 4738254"/>
              <a:gd name="connsiteX4" fmla="*/ 366961 w 876376"/>
              <a:gd name="connsiteY4" fmla="*/ 2542027 h 4738254"/>
              <a:gd name="connsiteX5" fmla="*/ 0 w 876376"/>
              <a:gd name="connsiteY5" fmla="*/ 2412740 h 4738254"/>
              <a:gd name="connsiteX0" fmla="*/ 0 w 845535"/>
              <a:gd name="connsiteY0" fmla="*/ 2358923 h 4738254"/>
              <a:gd name="connsiteX1" fmla="*/ 300191 w 845535"/>
              <a:gd name="connsiteY1" fmla="*/ 2271575 h 4738254"/>
              <a:gd name="connsiteX2" fmla="*/ 845535 w 845535"/>
              <a:gd name="connsiteY2" fmla="*/ 0 h 4738254"/>
              <a:gd name="connsiteX3" fmla="*/ 845535 w 845535"/>
              <a:gd name="connsiteY3" fmla="*/ 4738254 h 4738254"/>
              <a:gd name="connsiteX4" fmla="*/ 336120 w 845535"/>
              <a:gd name="connsiteY4" fmla="*/ 2542027 h 4738254"/>
              <a:gd name="connsiteX5" fmla="*/ 0 w 845535"/>
              <a:gd name="connsiteY5" fmla="*/ 2358923 h 4738254"/>
              <a:gd name="connsiteX0" fmla="*/ 0 w 845535"/>
              <a:gd name="connsiteY0" fmla="*/ 2358923 h 4738254"/>
              <a:gd name="connsiteX1" fmla="*/ 377295 w 845535"/>
              <a:gd name="connsiteY1" fmla="*/ 2206995 h 4738254"/>
              <a:gd name="connsiteX2" fmla="*/ 845535 w 845535"/>
              <a:gd name="connsiteY2" fmla="*/ 0 h 4738254"/>
              <a:gd name="connsiteX3" fmla="*/ 845535 w 845535"/>
              <a:gd name="connsiteY3" fmla="*/ 4738254 h 4738254"/>
              <a:gd name="connsiteX4" fmla="*/ 336120 w 845535"/>
              <a:gd name="connsiteY4" fmla="*/ 2542027 h 4738254"/>
              <a:gd name="connsiteX5" fmla="*/ 0 w 845535"/>
              <a:gd name="connsiteY5" fmla="*/ 2358923 h 4738254"/>
              <a:gd name="connsiteX0" fmla="*/ 0 w 845535"/>
              <a:gd name="connsiteY0" fmla="*/ 2358923 h 4738254"/>
              <a:gd name="connsiteX1" fmla="*/ 377295 w 845535"/>
              <a:gd name="connsiteY1" fmla="*/ 2206995 h 4738254"/>
              <a:gd name="connsiteX2" fmla="*/ 845535 w 845535"/>
              <a:gd name="connsiteY2" fmla="*/ 0 h 4738254"/>
              <a:gd name="connsiteX3" fmla="*/ 845535 w 845535"/>
              <a:gd name="connsiteY3" fmla="*/ 4738254 h 4738254"/>
              <a:gd name="connsiteX4" fmla="*/ 397802 w 845535"/>
              <a:gd name="connsiteY4" fmla="*/ 2520501 h 4738254"/>
              <a:gd name="connsiteX5" fmla="*/ 0 w 845535"/>
              <a:gd name="connsiteY5" fmla="*/ 2358923 h 4738254"/>
              <a:gd name="connsiteX0" fmla="*/ 0 w 845535"/>
              <a:gd name="connsiteY0" fmla="*/ 2358923 h 4738254"/>
              <a:gd name="connsiteX1" fmla="*/ 377295 w 845535"/>
              <a:gd name="connsiteY1" fmla="*/ 2206995 h 4738254"/>
              <a:gd name="connsiteX2" fmla="*/ 845535 w 845535"/>
              <a:gd name="connsiteY2" fmla="*/ 0 h 4738254"/>
              <a:gd name="connsiteX3" fmla="*/ 845535 w 845535"/>
              <a:gd name="connsiteY3" fmla="*/ 4738254 h 4738254"/>
              <a:gd name="connsiteX4" fmla="*/ 382382 w 845535"/>
              <a:gd name="connsiteY4" fmla="*/ 2520501 h 4738254"/>
              <a:gd name="connsiteX5" fmla="*/ 0 w 845535"/>
              <a:gd name="connsiteY5" fmla="*/ 2358923 h 4738254"/>
              <a:gd name="connsiteX0" fmla="*/ 0 w 845535"/>
              <a:gd name="connsiteY0" fmla="*/ 2412344 h 4738254"/>
              <a:gd name="connsiteX1" fmla="*/ 377295 w 845535"/>
              <a:gd name="connsiteY1" fmla="*/ 2206995 h 4738254"/>
              <a:gd name="connsiteX2" fmla="*/ 845535 w 845535"/>
              <a:gd name="connsiteY2" fmla="*/ 0 h 4738254"/>
              <a:gd name="connsiteX3" fmla="*/ 845535 w 845535"/>
              <a:gd name="connsiteY3" fmla="*/ 4738254 h 4738254"/>
              <a:gd name="connsiteX4" fmla="*/ 382382 w 845535"/>
              <a:gd name="connsiteY4" fmla="*/ 2520501 h 4738254"/>
              <a:gd name="connsiteX5" fmla="*/ 0 w 845535"/>
              <a:gd name="connsiteY5" fmla="*/ 2412344 h 4738254"/>
              <a:gd name="connsiteX0" fmla="*/ 0 w 845535"/>
              <a:gd name="connsiteY0" fmla="*/ 2412344 h 4738254"/>
              <a:gd name="connsiteX1" fmla="*/ 377295 w 845535"/>
              <a:gd name="connsiteY1" fmla="*/ 2260416 h 4738254"/>
              <a:gd name="connsiteX2" fmla="*/ 845535 w 845535"/>
              <a:gd name="connsiteY2" fmla="*/ 0 h 4738254"/>
              <a:gd name="connsiteX3" fmla="*/ 845535 w 845535"/>
              <a:gd name="connsiteY3" fmla="*/ 4738254 h 4738254"/>
              <a:gd name="connsiteX4" fmla="*/ 382382 w 845535"/>
              <a:gd name="connsiteY4" fmla="*/ 2520501 h 4738254"/>
              <a:gd name="connsiteX5" fmla="*/ 0 w 845535"/>
              <a:gd name="connsiteY5" fmla="*/ 2412344 h 4738254"/>
              <a:gd name="connsiteX0" fmla="*/ 0 w 845535"/>
              <a:gd name="connsiteY0" fmla="*/ 2412344 h 4738254"/>
              <a:gd name="connsiteX1" fmla="*/ 377295 w 845535"/>
              <a:gd name="connsiteY1" fmla="*/ 2260416 h 4738254"/>
              <a:gd name="connsiteX2" fmla="*/ 845535 w 845535"/>
              <a:gd name="connsiteY2" fmla="*/ 0 h 4738254"/>
              <a:gd name="connsiteX3" fmla="*/ 845535 w 845535"/>
              <a:gd name="connsiteY3" fmla="*/ 4738254 h 4738254"/>
              <a:gd name="connsiteX4" fmla="*/ 382382 w 845535"/>
              <a:gd name="connsiteY4" fmla="*/ 2531185 h 4738254"/>
              <a:gd name="connsiteX5" fmla="*/ 0 w 845535"/>
              <a:gd name="connsiteY5" fmla="*/ 2412344 h 4738254"/>
              <a:gd name="connsiteX0" fmla="*/ 0 w 845535"/>
              <a:gd name="connsiteY0" fmla="*/ 2412344 h 4738254"/>
              <a:gd name="connsiteX1" fmla="*/ 377295 w 845535"/>
              <a:gd name="connsiteY1" fmla="*/ 2260416 h 4738254"/>
              <a:gd name="connsiteX2" fmla="*/ 845535 w 845535"/>
              <a:gd name="connsiteY2" fmla="*/ 0 h 4738254"/>
              <a:gd name="connsiteX3" fmla="*/ 845535 w 845535"/>
              <a:gd name="connsiteY3" fmla="*/ 4738254 h 4738254"/>
              <a:gd name="connsiteX4" fmla="*/ 118676 w 845535"/>
              <a:gd name="connsiteY4" fmla="*/ 2568205 h 4738254"/>
              <a:gd name="connsiteX5" fmla="*/ 0 w 845535"/>
              <a:gd name="connsiteY5" fmla="*/ 2412344 h 4738254"/>
              <a:gd name="connsiteX0" fmla="*/ 0 w 845535"/>
              <a:gd name="connsiteY0" fmla="*/ 2412344 h 4738254"/>
              <a:gd name="connsiteX1" fmla="*/ 113588 w 845535"/>
              <a:gd name="connsiteY1" fmla="*/ 2346786 h 4738254"/>
              <a:gd name="connsiteX2" fmla="*/ 845535 w 845535"/>
              <a:gd name="connsiteY2" fmla="*/ 0 h 4738254"/>
              <a:gd name="connsiteX3" fmla="*/ 845535 w 845535"/>
              <a:gd name="connsiteY3" fmla="*/ 4738254 h 4738254"/>
              <a:gd name="connsiteX4" fmla="*/ 118676 w 845535"/>
              <a:gd name="connsiteY4" fmla="*/ 2568205 h 4738254"/>
              <a:gd name="connsiteX5" fmla="*/ 0 w 845535"/>
              <a:gd name="connsiteY5" fmla="*/ 2412344 h 4738254"/>
              <a:gd name="connsiteX0" fmla="*/ 0 w 845535"/>
              <a:gd name="connsiteY0" fmla="*/ 2412344 h 4738254"/>
              <a:gd name="connsiteX1" fmla="*/ 128239 w 845535"/>
              <a:gd name="connsiteY1" fmla="*/ 2334448 h 4738254"/>
              <a:gd name="connsiteX2" fmla="*/ 845535 w 845535"/>
              <a:gd name="connsiteY2" fmla="*/ 0 h 4738254"/>
              <a:gd name="connsiteX3" fmla="*/ 845535 w 845535"/>
              <a:gd name="connsiteY3" fmla="*/ 4738254 h 4738254"/>
              <a:gd name="connsiteX4" fmla="*/ 118676 w 845535"/>
              <a:gd name="connsiteY4" fmla="*/ 2568205 h 4738254"/>
              <a:gd name="connsiteX5" fmla="*/ 0 w 845535"/>
              <a:gd name="connsiteY5" fmla="*/ 2412344 h 4738254"/>
              <a:gd name="connsiteX0" fmla="*/ 0 w 845535"/>
              <a:gd name="connsiteY0" fmla="*/ 2412344 h 4738254"/>
              <a:gd name="connsiteX1" fmla="*/ 128239 w 845535"/>
              <a:gd name="connsiteY1" fmla="*/ 2334448 h 4738254"/>
              <a:gd name="connsiteX2" fmla="*/ 845535 w 845535"/>
              <a:gd name="connsiteY2" fmla="*/ 0 h 4738254"/>
              <a:gd name="connsiteX3" fmla="*/ 845535 w 845535"/>
              <a:gd name="connsiteY3" fmla="*/ 4738254 h 4738254"/>
              <a:gd name="connsiteX4" fmla="*/ 131495 w 845535"/>
              <a:gd name="connsiteY4" fmla="*/ 2543529 h 4738254"/>
              <a:gd name="connsiteX5" fmla="*/ 0 w 845535"/>
              <a:gd name="connsiteY5" fmla="*/ 2412344 h 4738254"/>
              <a:gd name="connsiteX0" fmla="*/ 0 w 845535"/>
              <a:gd name="connsiteY0" fmla="*/ 2412344 h 4738254"/>
              <a:gd name="connsiteX1" fmla="*/ 128239 w 845535"/>
              <a:gd name="connsiteY1" fmla="*/ 2334448 h 4738254"/>
              <a:gd name="connsiteX2" fmla="*/ 845535 w 845535"/>
              <a:gd name="connsiteY2" fmla="*/ 0 h 4738254"/>
              <a:gd name="connsiteX3" fmla="*/ 845535 w 845535"/>
              <a:gd name="connsiteY3" fmla="*/ 4738254 h 4738254"/>
              <a:gd name="connsiteX4" fmla="*/ 282842 w 845535"/>
              <a:gd name="connsiteY4" fmla="*/ 3903382 h 4738254"/>
              <a:gd name="connsiteX5" fmla="*/ 0 w 845535"/>
              <a:gd name="connsiteY5" fmla="*/ 2412344 h 4738254"/>
              <a:gd name="connsiteX0" fmla="*/ 0 w 1083367"/>
              <a:gd name="connsiteY0" fmla="*/ 3832367 h 4738254"/>
              <a:gd name="connsiteX1" fmla="*/ 366071 w 1083367"/>
              <a:gd name="connsiteY1" fmla="*/ 2334448 h 4738254"/>
              <a:gd name="connsiteX2" fmla="*/ 1083367 w 1083367"/>
              <a:gd name="connsiteY2" fmla="*/ 0 h 4738254"/>
              <a:gd name="connsiteX3" fmla="*/ 1083367 w 1083367"/>
              <a:gd name="connsiteY3" fmla="*/ 4738254 h 4738254"/>
              <a:gd name="connsiteX4" fmla="*/ 520674 w 1083367"/>
              <a:gd name="connsiteY4" fmla="*/ 3903382 h 4738254"/>
              <a:gd name="connsiteX5" fmla="*/ 0 w 1083367"/>
              <a:gd name="connsiteY5" fmla="*/ 3832367 h 4738254"/>
              <a:gd name="connsiteX0" fmla="*/ 0 w 1083367"/>
              <a:gd name="connsiteY0" fmla="*/ 3832367 h 4738254"/>
              <a:gd name="connsiteX1" fmla="*/ 517418 w 1083367"/>
              <a:gd name="connsiteY1" fmla="*/ 3742437 h 4738254"/>
              <a:gd name="connsiteX2" fmla="*/ 1083367 w 1083367"/>
              <a:gd name="connsiteY2" fmla="*/ 0 h 4738254"/>
              <a:gd name="connsiteX3" fmla="*/ 1083367 w 1083367"/>
              <a:gd name="connsiteY3" fmla="*/ 4738254 h 4738254"/>
              <a:gd name="connsiteX4" fmla="*/ 520674 w 1083367"/>
              <a:gd name="connsiteY4" fmla="*/ 3903382 h 4738254"/>
              <a:gd name="connsiteX5" fmla="*/ 0 w 1083367"/>
              <a:gd name="connsiteY5" fmla="*/ 3832367 h 473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3367" h="4738254">
                <a:moveTo>
                  <a:pt x="0" y="3832367"/>
                </a:moveTo>
                <a:lnTo>
                  <a:pt x="517418" y="3742437"/>
                </a:lnTo>
                <a:lnTo>
                  <a:pt x="1083367" y="0"/>
                </a:lnTo>
                <a:lnTo>
                  <a:pt x="1083367" y="4738254"/>
                </a:lnTo>
                <a:lnTo>
                  <a:pt x="520674" y="3903382"/>
                </a:lnTo>
                <a:lnTo>
                  <a:pt x="0" y="3832367"/>
                </a:lnTo>
                <a:close/>
              </a:path>
            </a:pathLst>
          </a:cu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10800000" scaled="1"/>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chemeClr val="tx1"/>
              </a:solidFill>
              <a:effectLst/>
              <a:latin typeface="Times New Roman" pitchFamily="18" charset="0"/>
            </a:endParaRPr>
          </a:p>
        </p:txBody>
      </p:sp>
      <p:sp>
        <p:nvSpPr>
          <p:cNvPr id="11" name="Rectangle 1029"/>
          <p:cNvSpPr>
            <a:spLocks noChangeArrowheads="1"/>
          </p:cNvSpPr>
          <p:nvPr/>
        </p:nvSpPr>
        <p:spPr bwMode="auto">
          <a:xfrm>
            <a:off x="4800600" y="1472852"/>
            <a:ext cx="4191000" cy="4401205"/>
          </a:xfrm>
          <a:prstGeom prst="rect">
            <a:avLst/>
          </a:prstGeom>
          <a:blipFill>
            <a:blip r:embed="rId3"/>
            <a:tile tx="0" ty="0" sx="100000" sy="100000" flip="none" algn="tl"/>
          </a:blipFill>
          <a:ln w="38100">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square">
            <a:spAutoFit/>
          </a:bodyPr>
          <a:lstStyle/>
          <a:p>
            <a:pPr marL="339725" indent="-339725" eaLnBrk="0" hangingPunct="0">
              <a:buFontTx/>
              <a:buChar char="•"/>
            </a:pPr>
            <a:r>
              <a:rPr lang="en-US" dirty="0" smtClean="0">
                <a:latin typeface="Tahoma" pitchFamily="34" charset="0"/>
              </a:rPr>
              <a:t>App-level Trojan Horse Backdoor Suites</a:t>
            </a:r>
            <a:endParaRPr lang="en-US" dirty="0">
              <a:latin typeface="Tahoma" pitchFamily="34" charset="0"/>
            </a:endParaRPr>
          </a:p>
          <a:p>
            <a:pPr marL="339725" indent="-339725" eaLnBrk="0" hangingPunct="0">
              <a:buFontTx/>
              <a:buChar char="•"/>
            </a:pPr>
            <a:r>
              <a:rPr lang="en-US" dirty="0" smtClean="0">
                <a:latin typeface="Tahoma" pitchFamily="34" charset="0"/>
              </a:rPr>
              <a:t>Setiri</a:t>
            </a:r>
            <a:endParaRPr lang="en-US" dirty="0">
              <a:latin typeface="Tahoma" pitchFamily="34" charset="0"/>
            </a:endParaRPr>
          </a:p>
          <a:p>
            <a:pPr marL="339725" indent="-339725" eaLnBrk="0" hangingPunct="0">
              <a:buFontTx/>
              <a:buChar char="•"/>
            </a:pPr>
            <a:r>
              <a:rPr lang="en-US" dirty="0">
                <a:latin typeface="Tahoma" pitchFamily="34" charset="0"/>
              </a:rPr>
              <a:t>Wrappers and Packers</a:t>
            </a:r>
          </a:p>
          <a:p>
            <a:pPr marL="339725" indent="-339725" eaLnBrk="0" hangingPunct="0">
              <a:buFontTx/>
              <a:buChar char="•"/>
            </a:pPr>
            <a:r>
              <a:rPr lang="en-US" dirty="0">
                <a:latin typeface="Tahoma" pitchFamily="34" charset="0"/>
              </a:rPr>
              <a:t>Memory Analysis</a:t>
            </a:r>
          </a:p>
          <a:p>
            <a:pPr marL="339725" indent="-339725" eaLnBrk="0" hangingPunct="0">
              <a:buFontTx/>
              <a:buChar char="•"/>
            </a:pPr>
            <a:r>
              <a:rPr lang="en-US" dirty="0" smtClean="0">
                <a:latin typeface="Tahoma" pitchFamily="34" charset="0"/>
              </a:rPr>
              <a:t>User</a:t>
            </a:r>
            <a:r>
              <a:rPr lang="en-US" dirty="0">
                <a:latin typeface="Tahoma" pitchFamily="34" charset="0"/>
              </a:rPr>
              <a:t>-Mode </a:t>
            </a:r>
            <a:r>
              <a:rPr lang="en-US" dirty="0" smtClean="0">
                <a:latin typeface="Tahoma" pitchFamily="34" charset="0"/>
              </a:rPr>
              <a:t>Rootkits</a:t>
            </a:r>
            <a:endParaRPr lang="en-US" dirty="0">
              <a:latin typeface="Tahoma" pitchFamily="34" charset="0"/>
            </a:endParaRPr>
          </a:p>
          <a:p>
            <a:pPr marL="800100" lvl="1" indent="-342900" eaLnBrk="0" hangingPunct="0">
              <a:buFont typeface="Tahoma" panose="020B0604030504040204" pitchFamily="34" charset="0"/>
              <a:buChar char="-"/>
            </a:pPr>
            <a:r>
              <a:rPr lang="en-US" dirty="0">
                <a:latin typeface="Tahoma" pitchFamily="34" charset="0"/>
              </a:rPr>
              <a:t>LRK</a:t>
            </a:r>
          </a:p>
          <a:p>
            <a:pPr marL="800100" lvl="1" indent="-342900" eaLnBrk="0" hangingPunct="0">
              <a:buFont typeface="Tahoma" panose="020B0604030504040204" pitchFamily="34" charset="0"/>
              <a:buChar char="-"/>
            </a:pPr>
            <a:r>
              <a:rPr lang="en-US" dirty="0">
                <a:latin typeface="Tahoma" pitchFamily="34" charset="0"/>
              </a:rPr>
              <a:t>AFX Windows Rootkit</a:t>
            </a:r>
          </a:p>
          <a:p>
            <a:pPr marL="339725" indent="-339725" eaLnBrk="0" hangingPunct="0">
              <a:buFontTx/>
              <a:buChar char="•"/>
            </a:pPr>
            <a:r>
              <a:rPr lang="en-US" dirty="0">
                <a:latin typeface="Tahoma" pitchFamily="34" charset="0"/>
              </a:rPr>
              <a:t>Kernel-Mode Rootkits</a:t>
            </a:r>
          </a:p>
          <a:p>
            <a:pPr marL="800100" lvl="1" indent="-342900" eaLnBrk="0" hangingPunct="0">
              <a:buFont typeface="Tahoma" panose="020B0604030504040204" pitchFamily="34" charset="0"/>
              <a:buChar char="-"/>
            </a:pPr>
            <a:r>
              <a:rPr lang="en-US" dirty="0">
                <a:latin typeface="Tahoma" pitchFamily="34" charset="0"/>
              </a:rPr>
              <a:t>KBeast</a:t>
            </a:r>
          </a:p>
          <a:p>
            <a:pPr marL="800100" lvl="1" indent="-342900" eaLnBrk="0" hangingPunct="0">
              <a:buFont typeface="Tahoma" panose="020B0604030504040204" pitchFamily="34" charset="0"/>
              <a:buChar char="-"/>
            </a:pPr>
            <a:r>
              <a:rPr lang="en-US" dirty="0">
                <a:latin typeface="Tahoma" pitchFamily="34" charset="0"/>
              </a:rPr>
              <a:t>Kernel Intrusion System</a:t>
            </a:r>
          </a:p>
          <a:p>
            <a:pPr marL="800100" lvl="1" indent="-342900" eaLnBrk="0" hangingPunct="0">
              <a:buFont typeface="Tahoma" panose="020B0604030504040204" pitchFamily="34" charset="0"/>
              <a:buChar char="-"/>
            </a:pPr>
            <a:r>
              <a:rPr lang="en-US" dirty="0">
                <a:latin typeface="Tahoma" pitchFamily="34" charset="0"/>
              </a:rPr>
              <a:t>Solaris</a:t>
            </a:r>
          </a:p>
          <a:p>
            <a:pPr marL="800100" lvl="1" indent="-342900" eaLnBrk="0" hangingPunct="0">
              <a:buFont typeface="Tahoma" panose="020B0604030504040204" pitchFamily="34" charset="0"/>
              <a:buChar char="-"/>
            </a:pPr>
            <a:r>
              <a:rPr lang="en-US" dirty="0">
                <a:latin typeface="Tahoma" pitchFamily="34" charset="0"/>
              </a:rPr>
              <a:t>FU and </a:t>
            </a:r>
            <a:r>
              <a:rPr lang="en-US" dirty="0" err="1">
                <a:latin typeface="Tahoma" pitchFamily="34" charset="0"/>
              </a:rPr>
              <a:t>FUTo</a:t>
            </a:r>
            <a:r>
              <a:rPr lang="en-US" dirty="0">
                <a:latin typeface="Tahoma" pitchFamily="34" charset="0"/>
              </a:rPr>
              <a:t> </a:t>
            </a:r>
            <a:r>
              <a:rPr lang="en-US" dirty="0" smtClean="0">
                <a:latin typeface="Tahoma" pitchFamily="34" charset="0"/>
              </a:rPr>
              <a:t>Rootkits</a:t>
            </a:r>
          </a:p>
          <a:p>
            <a:pPr marL="800100" lvl="1" indent="-342900" eaLnBrk="0" hangingPunct="0">
              <a:buFont typeface="Tahoma" panose="020B0604030504040204" pitchFamily="34" charset="0"/>
              <a:buChar char="-"/>
            </a:pPr>
            <a:r>
              <a:rPr lang="en-US" b="1" i="1" u="sng" dirty="0">
                <a:solidFill>
                  <a:srgbClr val="BF2600"/>
                </a:solidFill>
                <a:effectLst>
                  <a:outerShdw blurRad="38100" dist="38100" dir="2700000" algn="tl">
                    <a:srgbClr val="000000">
                      <a:alpha val="43137"/>
                    </a:srgbClr>
                  </a:outerShdw>
                </a:effectLst>
                <a:latin typeface="Tahoma" pitchFamily="34" charset="0"/>
              </a:rPr>
              <a:t>Lab: </a:t>
            </a:r>
            <a:r>
              <a:rPr lang="en-US" b="1" i="1" u="sng" dirty="0" smtClean="0">
                <a:solidFill>
                  <a:srgbClr val="BF2600"/>
                </a:solidFill>
                <a:effectLst>
                  <a:outerShdw blurRad="38100" dist="38100" dir="2700000" algn="tl">
                    <a:srgbClr val="000000">
                      <a:alpha val="43137"/>
                    </a:srgbClr>
                  </a:outerShdw>
                </a:effectLst>
                <a:latin typeface="Tahoma" pitchFamily="34" charset="0"/>
              </a:rPr>
              <a:t>Shim Rootkits</a:t>
            </a:r>
            <a:endParaRPr lang="en-US" b="1" i="1" u="sng" dirty="0">
              <a:solidFill>
                <a:srgbClr val="BF2600"/>
              </a:solidFill>
              <a:effectLst>
                <a:outerShdw blurRad="38100" dist="38100" dir="2700000" algn="tl">
                  <a:srgbClr val="000000">
                    <a:alpha val="43137"/>
                  </a:srgbClr>
                </a:outerShdw>
              </a:effectLst>
              <a:latin typeface="Tahom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title"/>
          </p:nvPr>
        </p:nvSpPr>
        <p:spPr>
          <a:xfrm>
            <a:off x="685800" y="152400"/>
            <a:ext cx="7772400" cy="1143000"/>
          </a:xfrm>
        </p:spPr>
        <p:txBody>
          <a:bodyPr/>
          <a:lstStyle/>
          <a:p>
            <a:r>
              <a:rPr lang="en-US" dirty="0" smtClean="0"/>
              <a:t>Lab: Playing with Shims</a:t>
            </a:r>
          </a:p>
        </p:txBody>
      </p:sp>
      <p:sp>
        <p:nvSpPr>
          <p:cNvPr id="80899" name="Rectangle 6"/>
          <p:cNvSpPr>
            <a:spLocks noGrp="1" noChangeArrowheads="1"/>
          </p:cNvSpPr>
          <p:nvPr>
            <p:ph idx="1"/>
          </p:nvPr>
        </p:nvSpPr>
        <p:spPr>
          <a:xfrm>
            <a:off x="228600" y="1600200"/>
            <a:ext cx="8229600" cy="4724400"/>
          </a:xfrm>
        </p:spPr>
        <p:txBody>
          <a:bodyPr/>
          <a:lstStyle/>
          <a:p>
            <a:r>
              <a:rPr lang="en-US" sz="2000" dirty="0" smtClean="0"/>
              <a:t>Windows Application Compatibility Toolkit</a:t>
            </a:r>
          </a:p>
          <a:p>
            <a:r>
              <a:rPr lang="en-US" sz="2000" dirty="0" smtClean="0"/>
              <a:t>Allows older applications to run on newer versions of Windows</a:t>
            </a:r>
            <a:endParaRPr lang="en-US" sz="1600" dirty="0" smtClean="0"/>
          </a:p>
          <a:p>
            <a:r>
              <a:rPr lang="en-US" sz="2000" dirty="0" smtClean="0"/>
              <a:t>Older applications may expect registry keys, directories and applications to be in different locations</a:t>
            </a:r>
          </a:p>
          <a:p>
            <a:r>
              <a:rPr lang="en-US" sz="2000" dirty="0" smtClean="0"/>
              <a:t>The Application Compatibility Toolkit allows Windows to “lie” to these applications by “shimming” them</a:t>
            </a:r>
          </a:p>
          <a:p>
            <a:r>
              <a:rPr lang="en-US" sz="2000" dirty="0" smtClean="0"/>
              <a:t>All based on a .</a:t>
            </a:r>
            <a:r>
              <a:rPr lang="en-US" sz="2000" dirty="0" err="1" smtClean="0"/>
              <a:t>sdb</a:t>
            </a:r>
            <a:r>
              <a:rPr lang="en-US" sz="2000" dirty="0" smtClean="0"/>
              <a:t> file which defines which application is to be shimmed and how it is to be shimmed</a:t>
            </a:r>
          </a:p>
          <a:p>
            <a:r>
              <a:rPr lang="en-US" sz="2000" dirty="0" smtClean="0"/>
              <a:t>Over 800 different shimming options</a:t>
            </a:r>
          </a:p>
          <a:p>
            <a:r>
              <a:rPr lang="en-US" sz="2000" dirty="0" smtClean="0"/>
              <a:t>Using the ‘</a:t>
            </a:r>
            <a:r>
              <a:rPr lang="en-US" sz="2000" dirty="0" err="1" smtClean="0"/>
              <a:t>sdbinst</a:t>
            </a:r>
            <a:r>
              <a:rPr lang="en-US" sz="2000" dirty="0" smtClean="0"/>
              <a:t> [</a:t>
            </a:r>
            <a:r>
              <a:rPr lang="en-US" sz="2000" dirty="0" err="1" smtClean="0"/>
              <a:t>shim.sdb</a:t>
            </a:r>
            <a:r>
              <a:rPr lang="en-US" sz="2000" dirty="0" smtClean="0"/>
              <a:t>]’ command allows us to insert these shims</a:t>
            </a:r>
          </a:p>
          <a:p>
            <a:r>
              <a:rPr lang="en-US" sz="2000" dirty="0" smtClean="0"/>
              <a:t>‘</a:t>
            </a:r>
            <a:r>
              <a:rPr lang="en-US" sz="2000" dirty="0" err="1" smtClean="0"/>
              <a:t>sdbinst</a:t>
            </a:r>
            <a:r>
              <a:rPr lang="en-US" sz="2000" dirty="0" smtClean="0"/>
              <a:t> –u [</a:t>
            </a:r>
            <a:r>
              <a:rPr lang="en-US" sz="2000" dirty="0" err="1" smtClean="0"/>
              <a:t>shim.sdb</a:t>
            </a:r>
            <a:r>
              <a:rPr lang="en-US" sz="2000" dirty="0" smtClean="0"/>
              <a:t>]’ uninstalls these shims</a:t>
            </a:r>
          </a:p>
          <a:p>
            <a:r>
              <a:rPr lang="en-US" sz="2000" dirty="0" smtClean="0"/>
              <a:t>Shims were created by Mark Baggett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title"/>
          </p:nvPr>
        </p:nvSpPr>
        <p:spPr>
          <a:xfrm>
            <a:off x="685800" y="152400"/>
            <a:ext cx="7772400" cy="1143000"/>
          </a:xfrm>
        </p:spPr>
        <p:txBody>
          <a:bodyPr/>
          <a:lstStyle/>
          <a:p>
            <a:r>
              <a:rPr lang="en-US" dirty="0" smtClean="0"/>
              <a:t>Getting Started</a:t>
            </a:r>
          </a:p>
        </p:txBody>
      </p:sp>
      <p:sp>
        <p:nvSpPr>
          <p:cNvPr id="80899" name="Rectangle 6"/>
          <p:cNvSpPr>
            <a:spLocks noGrp="1" noChangeArrowheads="1"/>
          </p:cNvSpPr>
          <p:nvPr>
            <p:ph idx="1"/>
          </p:nvPr>
        </p:nvSpPr>
        <p:spPr>
          <a:xfrm>
            <a:off x="228600" y="1447800"/>
            <a:ext cx="8229600" cy="4114800"/>
          </a:xfrm>
        </p:spPr>
        <p:txBody>
          <a:bodyPr/>
          <a:lstStyle/>
          <a:p>
            <a:r>
              <a:rPr lang="en-US" sz="2000" dirty="0" smtClean="0"/>
              <a:t>First, extract the files from the </a:t>
            </a:r>
            <a:r>
              <a:rPr lang="en-US" sz="2000" dirty="0" err="1" smtClean="0"/>
              <a:t>sampleShims.zip</a:t>
            </a:r>
            <a:r>
              <a:rPr lang="en-US" sz="2000" dirty="0" smtClean="0"/>
              <a:t> file from the Windows directory on your course DVD</a:t>
            </a:r>
            <a:r>
              <a:rPr lang="en-US" sz="2000" dirty="0"/>
              <a:t> </a:t>
            </a:r>
            <a:r>
              <a:rPr lang="en-US" sz="2000" dirty="0" smtClean="0"/>
              <a:t>to the C:\Tools directory on your Windows system</a:t>
            </a:r>
          </a:p>
          <a:p>
            <a:r>
              <a:rPr lang="en-US" sz="2000" dirty="0" smtClean="0"/>
              <a:t>You should have 5 different .</a:t>
            </a:r>
            <a:r>
              <a:rPr lang="en-US" sz="2000" dirty="0" err="1" smtClean="0"/>
              <a:t>sdb</a:t>
            </a:r>
            <a:r>
              <a:rPr lang="en-US" sz="2000" dirty="0" smtClean="0"/>
              <a:t> files </a:t>
            </a:r>
          </a:p>
          <a:p>
            <a:r>
              <a:rPr lang="en-US" sz="2000" dirty="0" smtClean="0"/>
              <a:t>To install a shim simply run </a:t>
            </a:r>
            <a:r>
              <a:rPr lang="en-US" sz="2000" dirty="0" err="1" smtClean="0"/>
              <a:t>sdbinst</a:t>
            </a:r>
            <a:r>
              <a:rPr lang="en-US" sz="2000" dirty="0" smtClean="0"/>
              <a:t> and a .</a:t>
            </a:r>
            <a:r>
              <a:rPr lang="en-US" sz="2000" dirty="0" err="1" smtClean="0"/>
              <a:t>sdb</a:t>
            </a:r>
            <a:r>
              <a:rPr lang="en-US" sz="2000" dirty="0" smtClean="0"/>
              <a:t> file</a:t>
            </a:r>
          </a:p>
          <a:p>
            <a:pPr lvl="1"/>
            <a:r>
              <a:rPr lang="en-US" sz="1600" b="1" dirty="0" smtClean="0">
                <a:latin typeface="Courier New"/>
                <a:cs typeface="Courier New"/>
              </a:rPr>
              <a:t>C:\&gt; </a:t>
            </a:r>
            <a:r>
              <a:rPr lang="en-US" sz="1600" b="1" dirty="0" err="1" smtClean="0">
                <a:latin typeface="Courier New"/>
                <a:cs typeface="Courier New"/>
              </a:rPr>
              <a:t>sdbinst</a:t>
            </a:r>
            <a:r>
              <a:rPr lang="en-US" sz="1600" b="1" dirty="0" smtClean="0">
                <a:latin typeface="Courier New"/>
                <a:cs typeface="Courier New"/>
              </a:rPr>
              <a:t> [.</a:t>
            </a:r>
            <a:r>
              <a:rPr lang="en-US" sz="1600" b="1" dirty="0" err="1" smtClean="0">
                <a:latin typeface="Courier New"/>
                <a:cs typeface="Courier New"/>
              </a:rPr>
              <a:t>sdbfile</a:t>
            </a:r>
            <a:r>
              <a:rPr lang="en-US" sz="1600" b="1" dirty="0" smtClean="0">
                <a:latin typeface="Courier New"/>
                <a:cs typeface="Courier New"/>
              </a:rPr>
              <a:t>]</a:t>
            </a:r>
          </a:p>
          <a:p>
            <a:r>
              <a:rPr lang="en-US" sz="2000" dirty="0"/>
              <a:t>To </a:t>
            </a:r>
            <a:r>
              <a:rPr lang="en-US" sz="2000" dirty="0" smtClean="0"/>
              <a:t>remove a </a:t>
            </a:r>
            <a:r>
              <a:rPr lang="en-US" sz="2000" dirty="0"/>
              <a:t>shim simply run </a:t>
            </a:r>
            <a:r>
              <a:rPr lang="en-US" sz="2000" dirty="0" err="1"/>
              <a:t>sdbinst</a:t>
            </a:r>
            <a:r>
              <a:rPr lang="en-US" sz="2000" dirty="0"/>
              <a:t> and a .</a:t>
            </a:r>
            <a:r>
              <a:rPr lang="en-US" sz="2000" dirty="0" err="1"/>
              <a:t>sdb</a:t>
            </a:r>
            <a:r>
              <a:rPr lang="en-US" sz="2000" dirty="0"/>
              <a:t> </a:t>
            </a:r>
            <a:r>
              <a:rPr lang="en-US" sz="2000" dirty="0" smtClean="0"/>
              <a:t>file with the –u switch</a:t>
            </a:r>
            <a:endParaRPr lang="en-US" sz="2000" dirty="0"/>
          </a:p>
          <a:p>
            <a:pPr lvl="1"/>
            <a:r>
              <a:rPr lang="en-US" sz="1600" b="1" dirty="0">
                <a:latin typeface="Courier New"/>
                <a:cs typeface="Courier New"/>
              </a:rPr>
              <a:t>C:\&gt; </a:t>
            </a:r>
            <a:r>
              <a:rPr lang="en-US" sz="1600" b="1" dirty="0" err="1">
                <a:latin typeface="Courier New"/>
                <a:cs typeface="Courier New"/>
              </a:rPr>
              <a:t>sdbinst</a:t>
            </a:r>
            <a:r>
              <a:rPr lang="en-US" sz="1600" b="1" dirty="0">
                <a:latin typeface="Courier New"/>
                <a:cs typeface="Courier New"/>
              </a:rPr>
              <a:t> </a:t>
            </a:r>
            <a:r>
              <a:rPr lang="en-US" sz="1600" b="1" dirty="0" smtClean="0">
                <a:latin typeface="Courier New"/>
                <a:cs typeface="Courier New"/>
              </a:rPr>
              <a:t>–u [</a:t>
            </a:r>
            <a:r>
              <a:rPr lang="en-US" sz="1600" b="1" dirty="0">
                <a:latin typeface="Courier New"/>
                <a:cs typeface="Courier New"/>
              </a:rPr>
              <a:t>.</a:t>
            </a:r>
            <a:r>
              <a:rPr lang="en-US" sz="1600" b="1" dirty="0" err="1">
                <a:latin typeface="Courier New"/>
                <a:cs typeface="Courier New"/>
              </a:rPr>
              <a:t>sdbfile</a:t>
            </a:r>
            <a:r>
              <a:rPr lang="en-US" sz="1600" b="1" dirty="0">
                <a:latin typeface="Courier New"/>
                <a:cs typeface="Courier New"/>
              </a:rPr>
              <a:t>]</a:t>
            </a:r>
          </a:p>
          <a:p>
            <a:pPr lvl="1"/>
            <a:endParaRPr lang="en-US" sz="1600" b="1" dirty="0" smtClean="0">
              <a:latin typeface="Courier New"/>
              <a:cs typeface="Courier New"/>
            </a:endParaRPr>
          </a:p>
        </p:txBody>
      </p:sp>
      <p:pic>
        <p:nvPicPr>
          <p:cNvPr id="2" name="Picture 1"/>
          <p:cNvPicPr>
            <a:picLocks noChangeAspect="1"/>
          </p:cNvPicPr>
          <p:nvPr/>
        </p:nvPicPr>
        <p:blipFill rotWithShape="1">
          <a:blip r:embed="rId3"/>
          <a:srcRect b="30136"/>
          <a:stretch/>
        </p:blipFill>
        <p:spPr>
          <a:xfrm>
            <a:off x="1371600" y="4571999"/>
            <a:ext cx="6553200" cy="2129021"/>
          </a:xfrm>
          <a:prstGeom prst="rect">
            <a:avLst/>
          </a:prstGeom>
        </p:spPr>
      </p:pic>
    </p:spTree>
    <p:extLst>
      <p:ext uri="{BB962C8B-B14F-4D97-AF65-F5344CB8AC3E}">
        <p14:creationId xmlns="" xmlns:p14="http://schemas.microsoft.com/office/powerpoint/2010/main" val="1636215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title"/>
          </p:nvPr>
        </p:nvSpPr>
        <p:spPr>
          <a:xfrm>
            <a:off x="685800" y="152400"/>
            <a:ext cx="7772400" cy="1143000"/>
          </a:xfrm>
        </p:spPr>
        <p:txBody>
          <a:bodyPr/>
          <a:lstStyle/>
          <a:p>
            <a:r>
              <a:rPr lang="en-US" dirty="0" smtClean="0"/>
              <a:t>Shimming Notepad</a:t>
            </a:r>
          </a:p>
        </p:txBody>
      </p:sp>
      <p:sp>
        <p:nvSpPr>
          <p:cNvPr id="80899" name="Rectangle 6"/>
          <p:cNvSpPr>
            <a:spLocks noGrp="1" noChangeArrowheads="1"/>
          </p:cNvSpPr>
          <p:nvPr>
            <p:ph idx="1"/>
          </p:nvPr>
        </p:nvSpPr>
        <p:spPr>
          <a:xfrm>
            <a:off x="228600" y="1600200"/>
            <a:ext cx="8229600" cy="4114800"/>
          </a:xfrm>
        </p:spPr>
        <p:txBody>
          <a:bodyPr/>
          <a:lstStyle/>
          <a:p>
            <a:r>
              <a:rPr lang="en-US" sz="2000" dirty="0" smtClean="0"/>
              <a:t>If you do not have a C:\TEMP directory please create it</a:t>
            </a:r>
          </a:p>
          <a:p>
            <a:pPr lvl="1"/>
            <a:r>
              <a:rPr lang="en-US" sz="1600" dirty="0" smtClean="0">
                <a:latin typeface="Courier New"/>
                <a:cs typeface="Courier New"/>
              </a:rPr>
              <a:t>C:\&gt; </a:t>
            </a:r>
            <a:r>
              <a:rPr lang="en-US" sz="1600" b="1" dirty="0" err="1" smtClean="0">
                <a:latin typeface="Courier New"/>
                <a:cs typeface="Courier New"/>
              </a:rPr>
              <a:t>mkdir</a:t>
            </a:r>
            <a:r>
              <a:rPr lang="en-US" sz="1600" b="1" dirty="0" smtClean="0">
                <a:latin typeface="Courier New"/>
                <a:cs typeface="Courier New"/>
              </a:rPr>
              <a:t> C:\temp</a:t>
            </a:r>
          </a:p>
          <a:p>
            <a:r>
              <a:rPr lang="en-US" sz="2000" dirty="0" smtClean="0"/>
              <a:t>Now, open notepad and navigate to the C:\TEMP directory</a:t>
            </a:r>
          </a:p>
          <a:p>
            <a:r>
              <a:rPr lang="en-US" sz="2000" dirty="0" smtClean="0"/>
              <a:t>Take note of the contents (or lack thereof)</a:t>
            </a:r>
          </a:p>
          <a:p>
            <a:endParaRPr lang="en-US" sz="1600" b="1" dirty="0" smtClean="0">
              <a:latin typeface="Courier New"/>
              <a:cs typeface="Courier New"/>
            </a:endParaRPr>
          </a:p>
          <a:p>
            <a:pPr lvl="1"/>
            <a:endParaRPr lang="en-US" sz="1600" b="1" dirty="0" smtClean="0">
              <a:latin typeface="Courier New"/>
              <a:cs typeface="Courier New"/>
            </a:endParaRPr>
          </a:p>
        </p:txBody>
      </p:sp>
      <p:pic>
        <p:nvPicPr>
          <p:cNvPr id="2" name="Picture 1"/>
          <p:cNvPicPr>
            <a:picLocks noChangeAspect="1"/>
          </p:cNvPicPr>
          <p:nvPr/>
        </p:nvPicPr>
        <p:blipFill>
          <a:blip r:embed="rId3"/>
          <a:stretch>
            <a:fillRect/>
          </a:stretch>
        </p:blipFill>
        <p:spPr>
          <a:xfrm>
            <a:off x="838200" y="3048000"/>
            <a:ext cx="6477000" cy="2265078"/>
          </a:xfrm>
          <a:prstGeom prst="rect">
            <a:avLst/>
          </a:prstGeom>
        </p:spPr>
      </p:pic>
      <p:pic>
        <p:nvPicPr>
          <p:cNvPr id="3" name="Picture 2"/>
          <p:cNvPicPr>
            <a:picLocks noChangeAspect="1"/>
          </p:cNvPicPr>
          <p:nvPr/>
        </p:nvPicPr>
        <p:blipFill rotWithShape="1">
          <a:blip r:embed="rId4"/>
          <a:srcRect b="47995"/>
          <a:stretch/>
        </p:blipFill>
        <p:spPr>
          <a:xfrm>
            <a:off x="3276599" y="3733800"/>
            <a:ext cx="5121639" cy="2057400"/>
          </a:xfrm>
          <a:prstGeom prst="rect">
            <a:avLst/>
          </a:prstGeom>
        </p:spPr>
      </p:pic>
      <p:sp>
        <p:nvSpPr>
          <p:cNvPr id="6" name="Oval 2199"/>
          <p:cNvSpPr>
            <a:spLocks noChangeArrowheads="1"/>
          </p:cNvSpPr>
          <p:nvPr/>
        </p:nvSpPr>
        <p:spPr bwMode="ltGray">
          <a:xfrm>
            <a:off x="457200" y="19050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0</a:t>
            </a:r>
          </a:p>
        </p:txBody>
      </p:sp>
      <p:sp>
        <p:nvSpPr>
          <p:cNvPr id="7" name="Oval 2199"/>
          <p:cNvSpPr>
            <a:spLocks noChangeArrowheads="1"/>
          </p:cNvSpPr>
          <p:nvPr/>
        </p:nvSpPr>
        <p:spPr bwMode="ltGray">
          <a:xfrm>
            <a:off x="582613" y="36576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1</a:t>
            </a:r>
          </a:p>
        </p:txBody>
      </p:sp>
      <p:sp>
        <p:nvSpPr>
          <p:cNvPr id="8" name="Oval 2199"/>
          <p:cNvSpPr>
            <a:spLocks noChangeArrowheads="1"/>
          </p:cNvSpPr>
          <p:nvPr/>
        </p:nvSpPr>
        <p:spPr bwMode="ltGray">
          <a:xfrm>
            <a:off x="3402013" y="3859213"/>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2</a:t>
            </a:r>
          </a:p>
        </p:txBody>
      </p:sp>
    </p:spTree>
    <p:extLst>
      <p:ext uri="{BB962C8B-B14F-4D97-AF65-F5344CB8AC3E}">
        <p14:creationId xmlns="" xmlns:p14="http://schemas.microsoft.com/office/powerpoint/2010/main" val="1636215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title"/>
          </p:nvPr>
        </p:nvSpPr>
        <p:spPr>
          <a:xfrm>
            <a:off x="685800" y="152400"/>
            <a:ext cx="7772400" cy="1143000"/>
          </a:xfrm>
        </p:spPr>
        <p:txBody>
          <a:bodyPr/>
          <a:lstStyle/>
          <a:p>
            <a:r>
              <a:rPr lang="en-US" dirty="0" smtClean="0"/>
              <a:t>Run the Shim</a:t>
            </a:r>
          </a:p>
        </p:txBody>
      </p:sp>
      <p:pic>
        <p:nvPicPr>
          <p:cNvPr id="2" name="Picture 1"/>
          <p:cNvPicPr>
            <a:picLocks noChangeAspect="1"/>
          </p:cNvPicPr>
          <p:nvPr/>
        </p:nvPicPr>
        <p:blipFill>
          <a:blip r:embed="rId3"/>
          <a:stretch>
            <a:fillRect/>
          </a:stretch>
        </p:blipFill>
        <p:spPr>
          <a:xfrm>
            <a:off x="152400" y="1295400"/>
            <a:ext cx="6794500" cy="2921000"/>
          </a:xfrm>
          <a:prstGeom prst="rect">
            <a:avLst/>
          </a:prstGeom>
        </p:spPr>
      </p:pic>
      <p:sp>
        <p:nvSpPr>
          <p:cNvPr id="3" name="TextBox 2"/>
          <p:cNvSpPr txBox="1"/>
          <p:nvPr/>
        </p:nvSpPr>
        <p:spPr>
          <a:xfrm>
            <a:off x="7086600" y="1524000"/>
            <a:ext cx="2052089" cy="1323439"/>
          </a:xfrm>
          <a:prstGeom prst="rect">
            <a:avLst/>
          </a:prstGeom>
          <a:noFill/>
        </p:spPr>
        <p:txBody>
          <a:bodyPr wrap="none" rtlCol="0">
            <a:spAutoFit/>
          </a:bodyPr>
          <a:lstStyle/>
          <a:p>
            <a:pPr algn="ctr"/>
            <a:r>
              <a:rPr lang="en-US" b="1" dirty="0" smtClean="0"/>
              <a:t>Don</a:t>
            </a:r>
            <a:r>
              <a:rPr lang="fr-FR" b="1" dirty="0" smtClean="0"/>
              <a:t>’</a:t>
            </a:r>
            <a:r>
              <a:rPr lang="en-US" b="1" dirty="0" smtClean="0"/>
              <a:t>t Forget to </a:t>
            </a:r>
          </a:p>
          <a:p>
            <a:pPr algn="ctr"/>
            <a:r>
              <a:rPr lang="en-US" b="1" dirty="0" smtClean="0"/>
              <a:t>Restart Notepad</a:t>
            </a:r>
          </a:p>
          <a:p>
            <a:pPr algn="ctr"/>
            <a:r>
              <a:rPr lang="en-US" b="1" dirty="0" smtClean="0"/>
              <a:t>After the Shim is</a:t>
            </a:r>
          </a:p>
          <a:p>
            <a:pPr algn="ctr"/>
            <a:r>
              <a:rPr lang="en-US" b="1" dirty="0" smtClean="0"/>
              <a:t>Installed!!!</a:t>
            </a:r>
            <a:endParaRPr lang="en-US" b="1" dirty="0"/>
          </a:p>
        </p:txBody>
      </p:sp>
      <p:pic>
        <p:nvPicPr>
          <p:cNvPr id="6" name="Picture 5"/>
          <p:cNvPicPr>
            <a:picLocks noChangeAspect="1"/>
          </p:cNvPicPr>
          <p:nvPr/>
        </p:nvPicPr>
        <p:blipFill>
          <a:blip r:embed="rId4"/>
          <a:stretch>
            <a:fillRect/>
          </a:stretch>
        </p:blipFill>
        <p:spPr>
          <a:xfrm>
            <a:off x="533400" y="2667000"/>
            <a:ext cx="6477000" cy="2265078"/>
          </a:xfrm>
          <a:prstGeom prst="rect">
            <a:avLst/>
          </a:prstGeom>
        </p:spPr>
      </p:pic>
      <p:pic>
        <p:nvPicPr>
          <p:cNvPr id="4" name="Picture 3"/>
          <p:cNvPicPr>
            <a:picLocks noChangeAspect="1"/>
          </p:cNvPicPr>
          <p:nvPr/>
        </p:nvPicPr>
        <p:blipFill rotWithShape="1">
          <a:blip r:embed="rId5"/>
          <a:srcRect b="46528"/>
          <a:stretch/>
        </p:blipFill>
        <p:spPr>
          <a:xfrm>
            <a:off x="2514600" y="3124200"/>
            <a:ext cx="6446743" cy="2667000"/>
          </a:xfrm>
          <a:prstGeom prst="rect">
            <a:avLst/>
          </a:prstGeom>
        </p:spPr>
      </p:pic>
      <p:pic>
        <p:nvPicPr>
          <p:cNvPr id="5" name="Picture 4"/>
          <p:cNvPicPr>
            <a:picLocks noChangeAspect="1"/>
          </p:cNvPicPr>
          <p:nvPr/>
        </p:nvPicPr>
        <p:blipFill>
          <a:blip r:embed="rId6"/>
          <a:stretch>
            <a:fillRect/>
          </a:stretch>
        </p:blipFill>
        <p:spPr>
          <a:xfrm>
            <a:off x="3124199" y="5105400"/>
            <a:ext cx="5986761" cy="1600200"/>
          </a:xfrm>
          <a:prstGeom prst="rect">
            <a:avLst/>
          </a:prstGeom>
        </p:spPr>
      </p:pic>
      <p:sp>
        <p:nvSpPr>
          <p:cNvPr id="9" name="TextBox 8"/>
          <p:cNvSpPr txBox="1"/>
          <p:nvPr/>
        </p:nvSpPr>
        <p:spPr>
          <a:xfrm>
            <a:off x="228600" y="5410200"/>
            <a:ext cx="1921141" cy="1015663"/>
          </a:xfrm>
          <a:prstGeom prst="rect">
            <a:avLst/>
          </a:prstGeom>
          <a:noFill/>
        </p:spPr>
        <p:txBody>
          <a:bodyPr wrap="square" rtlCol="0">
            <a:spAutoFit/>
          </a:bodyPr>
          <a:lstStyle/>
          <a:p>
            <a:pPr algn="ctr"/>
            <a:r>
              <a:rPr lang="en-US" b="1" dirty="0" smtClean="0"/>
              <a:t>Don</a:t>
            </a:r>
            <a:r>
              <a:rPr lang="fr-FR" b="1" dirty="0" smtClean="0"/>
              <a:t>’</a:t>
            </a:r>
            <a:r>
              <a:rPr lang="en-US" b="1" dirty="0" smtClean="0"/>
              <a:t>t Forget to </a:t>
            </a:r>
          </a:p>
          <a:p>
            <a:pPr algn="ctr"/>
            <a:r>
              <a:rPr lang="en-US" b="1" dirty="0" smtClean="0"/>
              <a:t>Uninstall your Shim</a:t>
            </a:r>
            <a:endParaRPr lang="en-US" b="1" dirty="0"/>
          </a:p>
        </p:txBody>
      </p:sp>
      <p:sp>
        <p:nvSpPr>
          <p:cNvPr id="10" name="Oval 2199"/>
          <p:cNvSpPr>
            <a:spLocks noChangeArrowheads="1"/>
          </p:cNvSpPr>
          <p:nvPr/>
        </p:nvSpPr>
        <p:spPr bwMode="ltGray">
          <a:xfrm>
            <a:off x="49213" y="16002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0</a:t>
            </a:r>
          </a:p>
        </p:txBody>
      </p:sp>
      <p:sp>
        <p:nvSpPr>
          <p:cNvPr id="11" name="Oval 2199"/>
          <p:cNvSpPr>
            <a:spLocks noChangeArrowheads="1"/>
          </p:cNvSpPr>
          <p:nvPr/>
        </p:nvSpPr>
        <p:spPr bwMode="ltGray">
          <a:xfrm>
            <a:off x="381000" y="32004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1</a:t>
            </a:r>
          </a:p>
        </p:txBody>
      </p:sp>
      <p:sp>
        <p:nvSpPr>
          <p:cNvPr id="12" name="Oval 2199"/>
          <p:cNvSpPr>
            <a:spLocks noChangeArrowheads="1"/>
          </p:cNvSpPr>
          <p:nvPr/>
        </p:nvSpPr>
        <p:spPr bwMode="ltGray">
          <a:xfrm>
            <a:off x="3021013" y="34290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2</a:t>
            </a:r>
          </a:p>
        </p:txBody>
      </p:sp>
      <p:sp>
        <p:nvSpPr>
          <p:cNvPr id="13" name="Oval 2199"/>
          <p:cNvSpPr>
            <a:spLocks noChangeArrowheads="1"/>
          </p:cNvSpPr>
          <p:nvPr/>
        </p:nvSpPr>
        <p:spPr bwMode="ltGray">
          <a:xfrm>
            <a:off x="4011613" y="44196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3</a:t>
            </a:r>
          </a:p>
        </p:txBody>
      </p:sp>
      <p:sp>
        <p:nvSpPr>
          <p:cNvPr id="14" name="Oval 2199"/>
          <p:cNvSpPr>
            <a:spLocks noChangeArrowheads="1"/>
          </p:cNvSpPr>
          <p:nvPr/>
        </p:nvSpPr>
        <p:spPr bwMode="ltGray">
          <a:xfrm>
            <a:off x="2868613" y="54864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4</a:t>
            </a:r>
          </a:p>
        </p:txBody>
      </p:sp>
      <p:sp>
        <p:nvSpPr>
          <p:cNvPr id="15" name="AutoShape 6"/>
          <p:cNvSpPr>
            <a:spLocks noChangeArrowheads="1"/>
          </p:cNvSpPr>
          <p:nvPr/>
        </p:nvSpPr>
        <p:spPr bwMode="auto">
          <a:xfrm>
            <a:off x="1676400" y="1828800"/>
            <a:ext cx="3352800" cy="2286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6" name="AutoShape 6"/>
          <p:cNvSpPr>
            <a:spLocks noChangeArrowheads="1"/>
          </p:cNvSpPr>
          <p:nvPr/>
        </p:nvSpPr>
        <p:spPr bwMode="auto">
          <a:xfrm>
            <a:off x="4343400" y="5562600"/>
            <a:ext cx="3352800" cy="2286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Tree>
    <p:extLst>
      <p:ext uri="{BB962C8B-B14F-4D97-AF65-F5344CB8AC3E}">
        <p14:creationId xmlns="" xmlns:p14="http://schemas.microsoft.com/office/powerpoint/2010/main" val="1636215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0" y="1219200"/>
            <a:ext cx="6985000" cy="2908300"/>
          </a:xfrm>
          <a:prstGeom prst="rect">
            <a:avLst/>
          </a:prstGeom>
        </p:spPr>
      </p:pic>
      <p:sp>
        <p:nvSpPr>
          <p:cNvPr id="80898" name="Rectangle 5"/>
          <p:cNvSpPr>
            <a:spLocks noGrp="1" noChangeArrowheads="1"/>
          </p:cNvSpPr>
          <p:nvPr>
            <p:ph type="title"/>
          </p:nvPr>
        </p:nvSpPr>
        <p:spPr>
          <a:xfrm>
            <a:off x="685800" y="152400"/>
            <a:ext cx="7772400" cy="1143000"/>
          </a:xfrm>
        </p:spPr>
        <p:txBody>
          <a:bodyPr/>
          <a:lstStyle/>
          <a:p>
            <a:r>
              <a:rPr lang="en-US" dirty="0" smtClean="0"/>
              <a:t>Let’s Shim </a:t>
            </a:r>
            <a:r>
              <a:rPr lang="en-US" dirty="0" err="1" smtClean="0"/>
              <a:t>cmd.exe</a:t>
            </a:r>
            <a:endParaRPr lang="en-US" dirty="0" smtClean="0"/>
          </a:p>
        </p:txBody>
      </p:sp>
      <p:pic>
        <p:nvPicPr>
          <p:cNvPr id="3" name="Picture 2"/>
          <p:cNvPicPr>
            <a:picLocks noChangeAspect="1"/>
          </p:cNvPicPr>
          <p:nvPr/>
        </p:nvPicPr>
        <p:blipFill>
          <a:blip r:embed="rId4"/>
          <a:stretch>
            <a:fillRect/>
          </a:stretch>
        </p:blipFill>
        <p:spPr>
          <a:xfrm>
            <a:off x="2819400" y="3276600"/>
            <a:ext cx="6159500" cy="2717800"/>
          </a:xfrm>
          <a:prstGeom prst="rect">
            <a:avLst/>
          </a:prstGeom>
        </p:spPr>
      </p:pic>
      <p:sp>
        <p:nvSpPr>
          <p:cNvPr id="7" name="Oval 2199"/>
          <p:cNvSpPr>
            <a:spLocks noChangeArrowheads="1"/>
          </p:cNvSpPr>
          <p:nvPr/>
        </p:nvSpPr>
        <p:spPr bwMode="ltGray">
          <a:xfrm>
            <a:off x="533400" y="1649413"/>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0</a:t>
            </a:r>
          </a:p>
        </p:txBody>
      </p:sp>
      <p:sp>
        <p:nvSpPr>
          <p:cNvPr id="8" name="Oval 2199"/>
          <p:cNvSpPr>
            <a:spLocks noChangeArrowheads="1"/>
          </p:cNvSpPr>
          <p:nvPr/>
        </p:nvSpPr>
        <p:spPr bwMode="ltGray">
          <a:xfrm>
            <a:off x="2640013" y="35052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1</a:t>
            </a:r>
          </a:p>
        </p:txBody>
      </p:sp>
      <p:sp>
        <p:nvSpPr>
          <p:cNvPr id="9" name="Oval 2199"/>
          <p:cNvSpPr>
            <a:spLocks noChangeArrowheads="1"/>
          </p:cNvSpPr>
          <p:nvPr/>
        </p:nvSpPr>
        <p:spPr bwMode="ltGray">
          <a:xfrm>
            <a:off x="2640013" y="38862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2</a:t>
            </a:r>
          </a:p>
        </p:txBody>
      </p:sp>
      <p:sp>
        <p:nvSpPr>
          <p:cNvPr id="10" name="Oval 2199"/>
          <p:cNvSpPr>
            <a:spLocks noChangeArrowheads="1"/>
          </p:cNvSpPr>
          <p:nvPr/>
        </p:nvSpPr>
        <p:spPr bwMode="ltGray">
          <a:xfrm>
            <a:off x="2640013" y="48768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3</a:t>
            </a:r>
          </a:p>
        </p:txBody>
      </p:sp>
      <p:sp>
        <p:nvSpPr>
          <p:cNvPr id="11" name="Oval 2199"/>
          <p:cNvSpPr>
            <a:spLocks noChangeArrowheads="1"/>
          </p:cNvSpPr>
          <p:nvPr/>
        </p:nvSpPr>
        <p:spPr bwMode="ltGray">
          <a:xfrm>
            <a:off x="533400" y="2563813"/>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4</a:t>
            </a:r>
          </a:p>
        </p:txBody>
      </p:sp>
      <p:sp>
        <p:nvSpPr>
          <p:cNvPr id="12" name="AutoShape 6"/>
          <p:cNvSpPr>
            <a:spLocks noChangeArrowheads="1"/>
          </p:cNvSpPr>
          <p:nvPr/>
        </p:nvSpPr>
        <p:spPr bwMode="auto">
          <a:xfrm>
            <a:off x="2209800" y="1752600"/>
            <a:ext cx="3048000" cy="2286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3" name="AutoShape 6"/>
          <p:cNvSpPr>
            <a:spLocks noChangeArrowheads="1"/>
          </p:cNvSpPr>
          <p:nvPr/>
        </p:nvSpPr>
        <p:spPr bwMode="auto">
          <a:xfrm>
            <a:off x="3200400" y="3657600"/>
            <a:ext cx="1219200" cy="2286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4" name="AutoShape 6"/>
          <p:cNvSpPr>
            <a:spLocks noChangeArrowheads="1"/>
          </p:cNvSpPr>
          <p:nvPr/>
        </p:nvSpPr>
        <p:spPr bwMode="auto">
          <a:xfrm>
            <a:off x="2209800" y="2667000"/>
            <a:ext cx="3352800" cy="2286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Tree>
    <p:extLst>
      <p:ext uri="{BB962C8B-B14F-4D97-AF65-F5344CB8AC3E}">
        <p14:creationId xmlns="" xmlns:p14="http://schemas.microsoft.com/office/powerpoint/2010/main" val="1636215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3700" y="1371600"/>
            <a:ext cx="6997700" cy="3517900"/>
          </a:xfrm>
          <a:prstGeom prst="rect">
            <a:avLst/>
          </a:prstGeom>
        </p:spPr>
      </p:pic>
      <p:sp>
        <p:nvSpPr>
          <p:cNvPr id="80898" name="Rectangle 5"/>
          <p:cNvSpPr>
            <a:spLocks noGrp="1" noChangeArrowheads="1"/>
          </p:cNvSpPr>
          <p:nvPr>
            <p:ph type="title"/>
          </p:nvPr>
        </p:nvSpPr>
        <p:spPr>
          <a:xfrm>
            <a:off x="685800" y="152400"/>
            <a:ext cx="7772400" cy="1143000"/>
          </a:xfrm>
        </p:spPr>
        <p:txBody>
          <a:bodyPr/>
          <a:lstStyle/>
          <a:p>
            <a:r>
              <a:rPr lang="en-US" dirty="0" smtClean="0"/>
              <a:t>Let’s </a:t>
            </a:r>
            <a:r>
              <a:rPr lang="en-US" dirty="0"/>
              <a:t>R</a:t>
            </a:r>
            <a:r>
              <a:rPr lang="en-US" dirty="0" smtClean="0"/>
              <a:t>edirect </a:t>
            </a:r>
            <a:r>
              <a:rPr lang="en-US" dirty="0" err="1" smtClean="0"/>
              <a:t>cmd.exe</a:t>
            </a:r>
            <a:endParaRPr lang="en-US" dirty="0" smtClean="0"/>
          </a:p>
        </p:txBody>
      </p:sp>
      <p:pic>
        <p:nvPicPr>
          <p:cNvPr id="3" name="Picture 2"/>
          <p:cNvPicPr>
            <a:picLocks noChangeAspect="1"/>
          </p:cNvPicPr>
          <p:nvPr/>
        </p:nvPicPr>
        <p:blipFill>
          <a:blip r:embed="rId4"/>
          <a:stretch>
            <a:fillRect/>
          </a:stretch>
        </p:blipFill>
        <p:spPr>
          <a:xfrm>
            <a:off x="6934200" y="3124200"/>
            <a:ext cx="1961006" cy="2794000"/>
          </a:xfrm>
          <a:prstGeom prst="rect">
            <a:avLst/>
          </a:prstGeom>
        </p:spPr>
      </p:pic>
      <p:sp>
        <p:nvSpPr>
          <p:cNvPr id="8" name="Oval 2199"/>
          <p:cNvSpPr>
            <a:spLocks noChangeArrowheads="1"/>
          </p:cNvSpPr>
          <p:nvPr/>
        </p:nvSpPr>
        <p:spPr bwMode="ltGray">
          <a:xfrm>
            <a:off x="152400" y="1801813"/>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0</a:t>
            </a:r>
          </a:p>
        </p:txBody>
      </p:sp>
      <p:sp>
        <p:nvSpPr>
          <p:cNvPr id="9" name="Oval 2199"/>
          <p:cNvSpPr>
            <a:spLocks noChangeArrowheads="1"/>
          </p:cNvSpPr>
          <p:nvPr/>
        </p:nvSpPr>
        <p:spPr bwMode="ltGray">
          <a:xfrm>
            <a:off x="152400" y="23622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1</a:t>
            </a:r>
          </a:p>
        </p:txBody>
      </p:sp>
      <p:sp>
        <p:nvSpPr>
          <p:cNvPr id="10" name="Oval 2199"/>
          <p:cNvSpPr>
            <a:spLocks noChangeArrowheads="1"/>
          </p:cNvSpPr>
          <p:nvPr/>
        </p:nvSpPr>
        <p:spPr bwMode="ltGray">
          <a:xfrm>
            <a:off x="7288213" y="36576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2</a:t>
            </a:r>
          </a:p>
        </p:txBody>
      </p:sp>
      <p:sp>
        <p:nvSpPr>
          <p:cNvPr id="11" name="Oval 2199"/>
          <p:cNvSpPr>
            <a:spLocks noChangeArrowheads="1"/>
          </p:cNvSpPr>
          <p:nvPr/>
        </p:nvSpPr>
        <p:spPr bwMode="ltGray">
          <a:xfrm>
            <a:off x="152400" y="31242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3</a:t>
            </a:r>
          </a:p>
        </p:txBody>
      </p:sp>
      <p:sp>
        <p:nvSpPr>
          <p:cNvPr id="12" name="Oval 2199"/>
          <p:cNvSpPr>
            <a:spLocks noChangeArrowheads="1"/>
          </p:cNvSpPr>
          <p:nvPr/>
        </p:nvSpPr>
        <p:spPr bwMode="ltGray">
          <a:xfrm>
            <a:off x="152400" y="3505200"/>
            <a:ext cx="331787" cy="331787"/>
          </a:xfrm>
          <a:prstGeom prst="ellipse">
            <a:avLst/>
          </a:prstGeom>
          <a:solidFill>
            <a:srgbClr val="FFCC00"/>
          </a:solidFill>
          <a:ln w="28575">
            <a:solidFill>
              <a:schemeClr val="tx1"/>
            </a:solidFill>
            <a:round/>
            <a:headEnd/>
            <a:tailEnd/>
          </a:ln>
        </p:spPr>
        <p:txBody>
          <a:bodyPr wrap="none" anchor="ctr"/>
          <a:lstStyle/>
          <a:p>
            <a:pPr algn="ctr"/>
            <a:r>
              <a:rPr lang="en-US" sz="2800" b="1" dirty="0"/>
              <a:t>4</a:t>
            </a:r>
          </a:p>
        </p:txBody>
      </p:sp>
      <p:sp>
        <p:nvSpPr>
          <p:cNvPr id="13" name="AutoShape 6"/>
          <p:cNvSpPr>
            <a:spLocks noChangeArrowheads="1"/>
          </p:cNvSpPr>
          <p:nvPr/>
        </p:nvSpPr>
        <p:spPr bwMode="auto">
          <a:xfrm>
            <a:off x="1905000" y="1905000"/>
            <a:ext cx="3352800" cy="2286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4" name="AutoShape 6"/>
          <p:cNvSpPr>
            <a:spLocks noChangeArrowheads="1"/>
          </p:cNvSpPr>
          <p:nvPr/>
        </p:nvSpPr>
        <p:spPr bwMode="auto">
          <a:xfrm>
            <a:off x="1905000" y="3124200"/>
            <a:ext cx="3352800" cy="2286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5" name="AutoShape 6"/>
          <p:cNvSpPr>
            <a:spLocks noChangeArrowheads="1"/>
          </p:cNvSpPr>
          <p:nvPr/>
        </p:nvSpPr>
        <p:spPr bwMode="auto">
          <a:xfrm>
            <a:off x="1828800" y="3581400"/>
            <a:ext cx="685800" cy="2286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Tree>
    <p:extLst>
      <p:ext uri="{BB962C8B-B14F-4D97-AF65-F5344CB8AC3E}">
        <p14:creationId xmlns="" xmlns:p14="http://schemas.microsoft.com/office/powerpoint/2010/main" val="1636215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title"/>
          </p:nvPr>
        </p:nvSpPr>
        <p:spPr>
          <a:xfrm>
            <a:off x="685800" y="152400"/>
            <a:ext cx="7772400" cy="1143000"/>
          </a:xfrm>
        </p:spPr>
        <p:txBody>
          <a:bodyPr/>
          <a:lstStyle/>
          <a:p>
            <a:r>
              <a:rPr lang="en-US" dirty="0" smtClean="0"/>
              <a:t>Conclusions </a:t>
            </a:r>
          </a:p>
        </p:txBody>
      </p:sp>
      <p:sp>
        <p:nvSpPr>
          <p:cNvPr id="80899" name="Rectangle 6"/>
          <p:cNvSpPr>
            <a:spLocks noGrp="1" noChangeArrowheads="1"/>
          </p:cNvSpPr>
          <p:nvPr>
            <p:ph idx="1"/>
          </p:nvPr>
        </p:nvSpPr>
        <p:spPr>
          <a:xfrm>
            <a:off x="228600" y="1600200"/>
            <a:ext cx="8229600" cy="4572000"/>
          </a:xfrm>
        </p:spPr>
        <p:txBody>
          <a:bodyPr/>
          <a:lstStyle/>
          <a:p>
            <a:r>
              <a:rPr lang="en-US" sz="2000" dirty="0" smtClean="0"/>
              <a:t>We just played with built-in Windows user-mode rootkit “features”</a:t>
            </a:r>
          </a:p>
          <a:p>
            <a:r>
              <a:rPr lang="en-US" sz="2000" dirty="0" smtClean="0"/>
              <a:t>Attackers often take advantage of built-in capabilities to hide their activities from incident handlers</a:t>
            </a:r>
          </a:p>
          <a:p>
            <a:pPr lvl="1"/>
            <a:r>
              <a:rPr lang="en-US" sz="1600" dirty="0" smtClean="0"/>
              <a:t>Debugging functionality</a:t>
            </a:r>
          </a:p>
          <a:p>
            <a:pPr lvl="1"/>
            <a:r>
              <a:rPr lang="en-US" sz="1600" dirty="0" smtClean="0"/>
              <a:t>Application Compatibility Toolkit </a:t>
            </a:r>
          </a:p>
          <a:p>
            <a:r>
              <a:rPr lang="en-US" sz="2000" dirty="0" smtClean="0"/>
              <a:t>Currently, there is no “fix” for this</a:t>
            </a:r>
          </a:p>
          <a:p>
            <a:pPr lvl="1"/>
            <a:r>
              <a:rPr lang="en-US" sz="1600" dirty="0" smtClean="0"/>
              <a:t>It is a feature, which allows Windows to be reverse compatible</a:t>
            </a:r>
          </a:p>
          <a:p>
            <a:r>
              <a:rPr lang="en-US" sz="2000" dirty="0" smtClean="0"/>
              <a:t>You can detect these shims from “Add/Remove Programs”… Unless that is shimmed too!</a:t>
            </a:r>
          </a:p>
          <a:p>
            <a:r>
              <a:rPr lang="en-US" sz="2000" dirty="0" smtClean="0"/>
              <a:t>Feel free to play with the </a:t>
            </a:r>
            <a:r>
              <a:rPr lang="en-US" sz="2000" smtClean="0"/>
              <a:t>other shims </a:t>
            </a:r>
            <a:r>
              <a:rPr lang="en-US" sz="2000" dirty="0" smtClean="0"/>
              <a:t>in the C:\tools\shims directory</a:t>
            </a:r>
          </a:p>
          <a:p>
            <a:r>
              <a:rPr lang="en-US" sz="2000" dirty="0" smtClean="0"/>
              <a:t>Also, check out Mark Baggett’s full presentation on the topic</a:t>
            </a:r>
          </a:p>
          <a:p>
            <a:pPr lvl="1"/>
            <a:r>
              <a:rPr lang="en-US" sz="1600" dirty="0"/>
              <a:t>http://</a:t>
            </a:r>
            <a:r>
              <a:rPr lang="en-US" sz="1600" dirty="0" err="1"/>
              <a:t>www.youtube.com</a:t>
            </a:r>
            <a:r>
              <a:rPr lang="en-US" sz="1600" dirty="0"/>
              <a:t>/</a:t>
            </a:r>
            <a:r>
              <a:rPr lang="en-US" sz="1600" dirty="0" err="1"/>
              <a:t>watch?v</a:t>
            </a:r>
            <a:r>
              <a:rPr lang="en-US" sz="1600" dirty="0"/>
              <a:t>=SVqiDdVS7Wo</a:t>
            </a:r>
          </a:p>
          <a:p>
            <a:pPr lvl="1"/>
            <a:endParaRPr lang="en-US" sz="1600" dirty="0" smtClean="0"/>
          </a:p>
          <a:p>
            <a:pPr lvl="1"/>
            <a:endParaRPr lang="en-US" sz="1600" dirty="0" smtClean="0"/>
          </a:p>
        </p:txBody>
      </p:sp>
    </p:spTree>
    <p:extLst>
      <p:ext uri="{BB962C8B-B14F-4D97-AF65-F5344CB8AC3E}">
        <p14:creationId xmlns="" xmlns:p14="http://schemas.microsoft.com/office/powerpoint/2010/main" val="1636215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4">
  <a:themeElements>
    <a:clrScheme name="SANS - Template 2012">
      <a:dk1>
        <a:srgbClr val="000000"/>
      </a:dk1>
      <a:lt1>
        <a:srgbClr val="FFFFFF"/>
      </a:lt1>
      <a:dk2>
        <a:srgbClr val="002060"/>
      </a:dk2>
      <a:lt2>
        <a:srgbClr val="FFFFFF"/>
      </a:lt2>
      <a:accent1>
        <a:srgbClr val="002060"/>
      </a:accent1>
      <a:accent2>
        <a:srgbClr val="0070C0"/>
      </a:accent2>
      <a:accent3>
        <a:srgbClr val="00B050"/>
      </a:accent3>
      <a:accent4>
        <a:srgbClr val="993300"/>
      </a:accent4>
      <a:accent5>
        <a:srgbClr val="FF3300"/>
      </a:accent5>
      <a:accent6>
        <a:srgbClr val="FFC000"/>
      </a:accent6>
      <a:hlink>
        <a:srgbClr val="000000"/>
      </a:hlink>
      <a:folHlink>
        <a:srgbClr val="000000"/>
      </a:folHlink>
    </a:clrScheme>
    <a:fontScheme name="HE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ANS-Template-2013_04-RED" id="{23B2D4CD-446B-4AF1-AE0F-00701CA36603}" vid="{D8821CA1-B3B0-408F-883C-0600758AEDB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504.thmx</Template>
  <TotalTime>31851</TotalTime>
  <Words>1631</Words>
  <Application>Microsoft Macintosh PowerPoint</Application>
  <PresentationFormat>On-screen Show (4:3)</PresentationFormat>
  <Paragraphs>198</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Tahoma</vt:lpstr>
      <vt:lpstr>Wingdings</vt:lpstr>
      <vt:lpstr>Times New Roman</vt:lpstr>
      <vt:lpstr>Courier New</vt:lpstr>
      <vt:lpstr>Garamond</vt:lpstr>
      <vt:lpstr>504</vt:lpstr>
      <vt:lpstr>Slide 1</vt:lpstr>
      <vt:lpstr>Lab: Playing with Shims</vt:lpstr>
      <vt:lpstr>Getting Started</vt:lpstr>
      <vt:lpstr>Shimming Notepad</vt:lpstr>
      <vt:lpstr>Run the Shim</vt:lpstr>
      <vt:lpstr>Let’s Shim cmd.exe</vt:lpstr>
      <vt:lpstr>Let’s Redirect cmd.exe</vt:lpstr>
      <vt:lpstr>Conclusions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and Network Hacker Exploits</dc:title>
  <dc:subject>Keeping Access</dc:subject>
  <dc:creator>Ed Skoudis</dc:creator>
  <cp:keywords>504.5</cp:keywords>
  <dc:description>processed_11.25.13.rlr
processed_07.23.13.rlr
processed_02.13.13.rlr
processed 121312 rmw
processed_03.19.12.rlr
processed_11.16.11.rlr
processed 022511 rmw
processed_11.24.10.rlr
processed 071910 rmw - rev'd 101110 rmw typos
processed 022510 rmw
v1.1 – edited by J. Kolde – 9 July 2001
cooked_10.19.09_rlr</dc:description>
  <cp:lastModifiedBy>sans</cp:lastModifiedBy>
  <cp:revision>1191</cp:revision>
  <cp:lastPrinted>2013-11-26T01:29:22Z</cp:lastPrinted>
  <dcterms:created xsi:type="dcterms:W3CDTF">1999-01-02T18:08:21Z</dcterms:created>
  <dcterms:modified xsi:type="dcterms:W3CDTF">2014-02-14T20:01:34Z</dcterms:modified>
  <cp:category>Security</cp:category>
</cp:coreProperties>
</file>