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1" r:id="rId3"/>
    <p:sldId id="256" r:id="rId4"/>
    <p:sldId id="264" r:id="rId5"/>
    <p:sldId id="266" r:id="rId6"/>
    <p:sldId id="270" r:id="rId7"/>
    <p:sldId id="267" r:id="rId8"/>
    <p:sldId id="259" r:id="rId9"/>
    <p:sldId id="265" r:id="rId10"/>
    <p:sldId id="272" r:id="rId11"/>
    <p:sldId id="269" r:id="rId12"/>
    <p:sldId id="277" r:id="rId13"/>
    <p:sldId id="275" r:id="rId14"/>
    <p:sldId id="27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D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7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6A73-FECF-034A-A969-6F19F3C0F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AF4E5-0A28-D64B-9A2C-C9BC77B80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6FC5-49DE-FC44-99A4-4A653431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D0FE-CCCC-6247-8614-15D083E5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CB16-C0CF-8849-B6AF-2393DE4C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EFB0-962A-4A4B-8ED2-AF23EB0E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7F4F6-FE11-E842-A93A-B1558F109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7705-01B7-5B42-8E1A-94E861AF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32FE4-0229-544C-A64C-CD47D625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B0BC-898B-6943-8679-130FD50F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BCBF3-8D92-5448-9D48-78BDF63C8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C835D-130C-9745-A10E-733980BF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E657-45BA-C440-87FB-B1956E85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37C8-271E-6E49-A80E-64CBD5D7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300D-699E-3B4A-862A-9D2C8395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897-103F-034D-B154-9100FFC4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69C7-10E4-DF4A-8D70-6C307C4E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9393A-F11E-0345-A284-E130FB48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BF42-2895-A74B-91D4-0575F2C9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5D66-7DAE-9E4F-9FEC-23177F6B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EBAF-E075-D04E-823A-4052AF34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73950-7B41-1F49-B30B-524F1D7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B146-D5A0-1247-9F8B-7C21AA33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F0CA-03D8-5C4B-A61B-06D06647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8565-226A-874C-A9FA-FD6CDE5E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02E4-5A90-DA42-945B-8FFBCD52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DF76-38DB-0C44-B271-02E6C3C4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DE989-4F62-A649-9249-D1E540E22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9118E-3992-2944-AF08-66773B15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97D7-ABF6-7F43-A42F-573BD53D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5E605-FE55-CF47-AB68-877B51D9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9189-3DCD-0F42-8424-CD971BC5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C2004-187B-814C-8C82-415B26C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8C046-FCFF-BB4C-B72B-DC3EF49D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A20FB-93FF-684D-9B66-56BF4C707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9F51D-63DB-DC49-B3E6-6AE99B1C4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D961B-CFF3-F347-BFB3-4D331CDD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1CC8-9A2A-9343-800A-9E1315AB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828D7-4DB5-AD49-B77E-C477DBCE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2567-CD9D-3C41-A4AF-FDB37F9E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62D90-7DDE-DA4E-B4FA-B1F9666F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C2993-C488-4C43-9704-F0A6E833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79F0-5471-FE41-9085-2E33C4EF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F3E30-F398-474D-8823-420AC7F0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A51CB-4FED-D94F-A459-8419D550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20DF-B8EA-F64D-B259-A6F4E0B1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678-019B-FC4B-96DD-222FADA9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3EC3-7F20-7B46-A7DD-4A82C7B0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48849-58F4-C947-A7CA-52342109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A4D20-1AA8-E345-9899-06637A61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E024E-E215-D643-8067-D19C041E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333B9-C27D-0848-8DB9-E197C86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9B94-01CA-DF47-82C8-D0B8A9C2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94CE0-E5FD-3643-BAEE-05AE85DE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1B5A7-38BA-3C45-B96D-DE5A7488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49CE-D950-FF4C-A2F9-0A33DAC1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57DF9-3686-5642-9AC8-ECED3D50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12FB-C78A-3340-8498-8CAAAF3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5AC21-1201-3345-807D-77F2A1A9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6C69-9C54-C545-951D-C8072EFE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A23D-FF6F-7149-A27D-7F1913D64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6C5F-583C-3B4E-B59E-722F5F74B1F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D354-310D-C348-BDF7-02143C300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7BC6-9795-0F46-A7EE-200A4F8C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1600-C960-F241-842D-8E7EFA05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361950" y="3397905"/>
            <a:ext cx="10515600" cy="1897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Multi-Sector Portfolio Build &amp; Forecast (FTEC 6V98)</a:t>
            </a:r>
          </a:p>
          <a:p>
            <a:r>
              <a:rPr lang="en-US" sz="2800" b="1"/>
              <a:t>Rounok Joardar</a:t>
            </a:r>
          </a:p>
          <a:p>
            <a:r>
              <a:rPr lang="en-US" sz="2000" b="1"/>
              <a:t>Nov-02-2020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260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0868719\Desktop\FERM\FALL_2020\6v98_Investment_Co\mptBul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06500"/>
            <a:ext cx="6400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/>
              <a:t>All-Sector Portfolio Construction - Results </a:t>
            </a:r>
            <a:r>
              <a:rPr lang="en-US" sz="2000" b="1"/>
              <a:t>(Using Sector Indicies)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AC874-D6AC-F944-8B0A-298BA0D04135}"/>
              </a:ext>
            </a:extLst>
          </p:cNvPr>
          <p:cNvSpPr txBox="1"/>
          <p:nvPr/>
        </p:nvSpPr>
        <p:spPr>
          <a:xfrm>
            <a:off x="6178550" y="1188045"/>
            <a:ext cx="56388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Preliminary results for Efficient Frontier, CML, and optimized Market Portfolio obtained using IXM, IXY, and IXR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Functionality of Python script verified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43650" y="2978150"/>
            <a:ext cx="5410200" cy="3492500"/>
            <a:chOff x="6343650" y="2978150"/>
            <a:chExt cx="5410200" cy="3492500"/>
          </a:xfrm>
        </p:grpSpPr>
        <p:pic>
          <p:nvPicPr>
            <p:cNvPr id="4099" name="Picture 3" descr="C:\Users\a0868719\Desktop\Picture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69" b="9228"/>
            <a:stretch/>
          </p:blipFill>
          <p:spPr bwMode="auto">
            <a:xfrm>
              <a:off x="6375400" y="3016250"/>
              <a:ext cx="5353050" cy="3435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343650" y="2978150"/>
              <a:ext cx="5410200" cy="34925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47000">
                  <a:schemeClr val="bg1">
                    <a:alpha val="0"/>
                  </a:schemeClr>
                </a:gs>
                <a:gs pos="72000">
                  <a:schemeClr val="bg1">
                    <a:alpha val="76000"/>
                  </a:schemeClr>
                </a:gs>
                <a:gs pos="9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84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 dirty="0"/>
              <a:t>Forecasting With Time-Series and Factor Models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33A194-42A6-4B4F-BA09-E67FC932BF8F}"/>
              </a:ext>
            </a:extLst>
          </p:cNvPr>
          <p:cNvSpPr txBox="1"/>
          <p:nvPr/>
        </p:nvSpPr>
        <p:spPr>
          <a:xfrm>
            <a:off x="458988" y="3080039"/>
            <a:ext cx="596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/>
              <a:t>Example (Step 2): </a:t>
            </a:r>
            <a:r>
              <a:rPr lang="en-US" sz="2000" b="1" u="sng" dirty="0"/>
              <a:t>Financial Sector Index ‘IXM’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5B5C8-0690-BF4D-9CA6-344E7F6FFFF8}"/>
              </a:ext>
            </a:extLst>
          </p:cNvPr>
          <p:cNvSpPr txBox="1"/>
          <p:nvPr/>
        </p:nvSpPr>
        <p:spPr>
          <a:xfrm>
            <a:off x="5498537" y="3567920"/>
            <a:ext cx="368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Coefficients of Factor Model for IXM</a:t>
            </a:r>
          </a:p>
          <a:p>
            <a:pPr algn="ctr"/>
            <a:r>
              <a:rPr lang="en-US" sz="1200"/>
              <a:t>(from Slide 5) 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69F4C-9362-5049-AE72-9467A9342293}"/>
              </a:ext>
            </a:extLst>
          </p:cNvPr>
          <p:cNvSpPr txBox="1"/>
          <p:nvPr/>
        </p:nvSpPr>
        <p:spPr>
          <a:xfrm>
            <a:off x="9351886" y="5578708"/>
            <a:ext cx="1249251" cy="373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0.2%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3A194-42A6-4B4F-BA09-E67FC932BF8F}"/>
              </a:ext>
            </a:extLst>
          </p:cNvPr>
          <p:cNvSpPr txBox="1"/>
          <p:nvPr/>
        </p:nvSpPr>
        <p:spPr>
          <a:xfrm>
            <a:off x="388777" y="955604"/>
            <a:ext cx="113968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Unified portfolio performance can be forecasted using time-series model developed </a:t>
            </a:r>
            <a:r>
              <a:rPr lang="en-US" sz="2000" b="1" dirty="0"/>
              <a:t>(as shown in slide 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Step 1: Forecast future value of factors using respective ARIMA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Step 2: Use forecasted factors in factor model to predict future return of each sector portfolio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Step 3: Recompute unified all-sectors portfolio with forecasted sector returns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Step 4: Optional - rebalance portfolio if desired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540250" y="4255584"/>
            <a:ext cx="450850" cy="3111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5B5C8-0690-BF4D-9CA6-344E7F6FFFF8}"/>
              </a:ext>
            </a:extLst>
          </p:cNvPr>
          <p:cNvSpPr txBox="1"/>
          <p:nvPr/>
        </p:nvSpPr>
        <p:spPr>
          <a:xfrm>
            <a:off x="990601" y="3567920"/>
            <a:ext cx="3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Predicted Factor Values for 10/31/2020</a:t>
            </a:r>
          </a:p>
          <a:p>
            <a:pPr algn="ctr"/>
            <a:r>
              <a:rPr lang="en-US" sz="1200"/>
              <a:t>(from Slide 7)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7113396" y="4901193"/>
            <a:ext cx="450850" cy="3111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11433" y="5387669"/>
            <a:ext cx="3549650" cy="781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8401" y="5501385"/>
            <a:ext cx="310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﻿293.001 is predicted IXM value for 10/31/2020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98401" y="5765452"/>
            <a:ext cx="2962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﻿293.600 is actual IXM value on 10/31/2020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81803"/>
              </p:ext>
            </p:extLst>
          </p:nvPr>
        </p:nvGraphicFramePr>
        <p:xfrm>
          <a:off x="1496633" y="4119764"/>
          <a:ext cx="253758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56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Rm</a:t>
                      </a:r>
                      <a:r>
                        <a:rPr lang="en-US" sz="12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- Rf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HML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﻿-0.538841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0.264975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-0.161899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04129"/>
              </p:ext>
            </p:extLst>
          </p:nvPr>
        </p:nvGraphicFramePr>
        <p:xfrm>
          <a:off x="5611433" y="4114498"/>
          <a:ext cx="34373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56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Rm - Rf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HML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﻿-0.004161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1.192206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-0.283176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0.767634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05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 dirty="0"/>
              <a:t>Portfolio Optimization with Black-</a:t>
            </a:r>
            <a:r>
              <a:rPr lang="en-US" sz="3600" b="1" dirty="0" err="1"/>
              <a:t>Litterman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3A194-42A6-4B4F-BA09-E67FC932BF8F}"/>
              </a:ext>
            </a:extLst>
          </p:cNvPr>
          <p:cNvSpPr txBox="1"/>
          <p:nvPr/>
        </p:nvSpPr>
        <p:spPr>
          <a:xfrm>
            <a:off x="388777" y="955604"/>
            <a:ext cx="1139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Adjusting Efficient Frontier using Black-</a:t>
            </a:r>
            <a:r>
              <a:rPr lang="en-US" sz="2400" b="1" dirty="0" err="1"/>
              <a:t>Litterman</a:t>
            </a:r>
            <a:r>
              <a:rPr lang="en-US" sz="2400" b="1" dirty="0"/>
              <a:t> to account for error in returns:</a:t>
            </a:r>
            <a:endParaRPr lang="en-US" sz="20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8C0B706-7BF0-A444-B39B-3DDD545A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252" y="1591822"/>
            <a:ext cx="2845918" cy="500165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C5807CA-A113-4B4B-961E-E5B2D8A0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49" y="1895590"/>
            <a:ext cx="3898900" cy="37719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5BE14C6-ACCB-504E-BBD6-70EC5F5B749D}"/>
              </a:ext>
            </a:extLst>
          </p:cNvPr>
          <p:cNvSpPr/>
          <p:nvPr/>
        </p:nvSpPr>
        <p:spPr>
          <a:xfrm>
            <a:off x="5539648" y="3505292"/>
            <a:ext cx="1112704" cy="552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 dirty="0"/>
              <a:t>Portfolio Optimization with Black-</a:t>
            </a:r>
            <a:r>
              <a:rPr lang="en-US" sz="3600" b="1" dirty="0" err="1"/>
              <a:t>Litterman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3A194-42A6-4B4F-BA09-E67FC932BF8F}"/>
              </a:ext>
            </a:extLst>
          </p:cNvPr>
          <p:cNvSpPr txBox="1"/>
          <p:nvPr/>
        </p:nvSpPr>
        <p:spPr>
          <a:xfrm>
            <a:off x="388777" y="955604"/>
            <a:ext cx="1139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Adjusting Efficient Frontier using Black-</a:t>
            </a:r>
            <a:r>
              <a:rPr lang="en-US" sz="2400" b="1" dirty="0" err="1"/>
              <a:t>Litterman</a:t>
            </a:r>
            <a:r>
              <a:rPr lang="en-US" sz="2400" b="1" dirty="0"/>
              <a:t> to account for error in returns:</a:t>
            </a:r>
            <a:endParaRPr lang="en-US" sz="2000" b="1" dirty="0"/>
          </a:p>
        </p:txBody>
      </p:sp>
      <p:pic>
        <p:nvPicPr>
          <p:cNvPr id="1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61A291E-8C3B-BC49-8B33-D59969A5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2" y="1479013"/>
            <a:ext cx="5297049" cy="302688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505422A-4747-B641-A731-7C089A0A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83" y="1474882"/>
            <a:ext cx="5297049" cy="3026885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76996F6-EF4E-8247-B8A3-8C599E6E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483" y="4420321"/>
            <a:ext cx="4572000" cy="10414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48EBFB4-2527-014C-BC40-CDFF20D2E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22" y="4492056"/>
            <a:ext cx="4343400" cy="1016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377685-8FF1-484E-9054-B271B750E8AD}"/>
              </a:ext>
            </a:extLst>
          </p:cNvPr>
          <p:cNvSpPr txBox="1"/>
          <p:nvPr/>
        </p:nvSpPr>
        <p:spPr>
          <a:xfrm>
            <a:off x="388777" y="5345559"/>
            <a:ext cx="5048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Without optimization the weights are split across two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This does not properly reflect market capitalization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086DE-60C7-1648-A21B-BD6609B51B0C}"/>
              </a:ext>
            </a:extLst>
          </p:cNvPr>
          <p:cNvSpPr txBox="1"/>
          <p:nvPr/>
        </p:nvSpPr>
        <p:spPr>
          <a:xfrm>
            <a:off x="6291910" y="5299392"/>
            <a:ext cx="5048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After optimization, the weightage is well matched to market cap</a:t>
            </a:r>
          </a:p>
        </p:txBody>
      </p:sp>
    </p:spTree>
    <p:extLst>
      <p:ext uri="{BB962C8B-B14F-4D97-AF65-F5344CB8AC3E}">
        <p14:creationId xmlns:p14="http://schemas.microsoft.com/office/powerpoint/2010/main" val="22148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 dirty="0"/>
              <a:t>Portfolio Optimization using Views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3A194-42A6-4B4F-BA09-E67FC932BF8F}"/>
              </a:ext>
            </a:extLst>
          </p:cNvPr>
          <p:cNvSpPr txBox="1"/>
          <p:nvPr/>
        </p:nvSpPr>
        <p:spPr>
          <a:xfrm>
            <a:off x="388777" y="955604"/>
            <a:ext cx="1139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Adjusting Efficient Frontier using Black-</a:t>
            </a:r>
            <a:r>
              <a:rPr lang="en-US" sz="2400" b="1" dirty="0" err="1"/>
              <a:t>Litterman</a:t>
            </a:r>
            <a:r>
              <a:rPr lang="en-US" sz="2400" b="1" dirty="0"/>
              <a:t> to account for error in returns:</a:t>
            </a:r>
            <a:endParaRPr lang="en-US" sz="2000" b="1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A6F25B2-2560-A64F-A56B-66954EA6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37" y="1691089"/>
            <a:ext cx="6400800" cy="3657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FEBF24-1C0D-EE48-9F7F-4DD372BFE07A}"/>
              </a:ext>
            </a:extLst>
          </p:cNvPr>
          <p:cNvSpPr txBox="1"/>
          <p:nvPr/>
        </p:nvSpPr>
        <p:spPr>
          <a:xfrm>
            <a:off x="497109" y="5579486"/>
            <a:ext cx="1139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Views generated using output from ARIMA and Fama-French Models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02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/>
              <a:t>Summary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3A194-42A6-4B4F-BA09-E67FC932BF8F}"/>
              </a:ext>
            </a:extLst>
          </p:cNvPr>
          <p:cNvSpPr txBox="1"/>
          <p:nvPr/>
        </p:nvSpPr>
        <p:spPr>
          <a:xfrm>
            <a:off x="388777" y="1203254"/>
            <a:ext cx="11396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Infrastructure for optimizing and forecasting performance of unified all-sector portfolio has been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All aspects of the system has been tested for correct functionality using historical sector index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All Python code generated for this project will be made available through github</a:t>
            </a:r>
          </a:p>
        </p:txBody>
      </p:sp>
    </p:spTree>
    <p:extLst>
      <p:ext uri="{BB962C8B-B14F-4D97-AF65-F5344CB8AC3E}">
        <p14:creationId xmlns:p14="http://schemas.microsoft.com/office/powerpoint/2010/main" val="39290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/>
              <a:t>Outline</a:t>
            </a:r>
            <a:endParaRPr lang="en-US" sz="3600" b="1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AC874-D6AC-F944-8B0A-298BA0D04135}"/>
              </a:ext>
            </a:extLst>
          </p:cNvPr>
          <p:cNvSpPr txBox="1"/>
          <p:nvPr/>
        </p:nvSpPr>
        <p:spPr>
          <a:xfrm>
            <a:off x="942975" y="1528763"/>
            <a:ext cx="10129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Project objectives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Factor models for individual sector portfolios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Time series (ARIMA)  models for individual factors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Portfolio optimization using MPT approach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703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D02BE1A-33DF-F647-A72B-D781F81A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7" y="2438193"/>
            <a:ext cx="5566701" cy="3592513"/>
          </a:xfrm>
          <a:prstGeom prst="rect">
            <a:avLst/>
          </a:prstGeo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E0F95892-22FB-104E-91DF-A5A95AD5BB3D}"/>
              </a:ext>
            </a:extLst>
          </p:cNvPr>
          <p:cNvSpPr/>
          <p:nvPr/>
        </p:nvSpPr>
        <p:spPr>
          <a:xfrm>
            <a:off x="4929182" y="2300477"/>
            <a:ext cx="1807850" cy="3867943"/>
          </a:xfrm>
          <a:prstGeom prst="donut">
            <a:avLst>
              <a:gd name="adj" fmla="val 3671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/>
              <a:t>Project Objectives</a:t>
            </a:r>
            <a:endParaRPr lang="en-US" sz="3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41EDD8-AC31-4E4A-A7F2-5A828547F1A9}"/>
              </a:ext>
            </a:extLst>
          </p:cNvPr>
          <p:cNvCxnSpPr/>
          <p:nvPr/>
        </p:nvCxnSpPr>
        <p:spPr>
          <a:xfrm>
            <a:off x="4300538" y="3533291"/>
            <a:ext cx="7286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EA08D8-C97F-3047-B1EC-9023F94469C9}"/>
              </a:ext>
            </a:extLst>
          </p:cNvPr>
          <p:cNvSpPr/>
          <p:nvPr/>
        </p:nvSpPr>
        <p:spPr>
          <a:xfrm>
            <a:off x="500063" y="3133241"/>
            <a:ext cx="380047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do we </a:t>
            </a:r>
            <a:r>
              <a:rPr lang="en-US" dirty="0"/>
              <a:t>decide </a:t>
            </a:r>
            <a:r>
              <a:rPr lang="en-US"/>
              <a:t>these allocations?</a:t>
            </a:r>
          </a:p>
          <a:p>
            <a:pPr algn="ctr"/>
            <a:r>
              <a:rPr lang="en-US"/>
              <a:t>How do we predict performance?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AC874-D6AC-F944-8B0A-298BA0D04135}"/>
              </a:ext>
            </a:extLst>
          </p:cNvPr>
          <p:cNvSpPr txBox="1"/>
          <p:nvPr/>
        </p:nvSpPr>
        <p:spPr>
          <a:xfrm>
            <a:off x="942975" y="943660"/>
            <a:ext cx="101298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Develop a methodology for optimizing an overall portfolio comprised of individual funds from various economic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Develop a methodology for forecasting portfolio performance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68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/>
              <a:t>Portfolio Optimization Process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207000" y="981134"/>
            <a:ext cx="1778000" cy="5520731"/>
            <a:chOff x="5143498" y="969316"/>
            <a:chExt cx="1778000" cy="5520731"/>
          </a:xfrm>
        </p:grpSpPr>
        <p:grpSp>
          <p:nvGrpSpPr>
            <p:cNvPr id="4" name="Group 3"/>
            <p:cNvGrpSpPr/>
            <p:nvPr/>
          </p:nvGrpSpPr>
          <p:grpSpPr>
            <a:xfrm>
              <a:off x="5143498" y="969316"/>
              <a:ext cx="1778000" cy="684857"/>
              <a:chOff x="2514600" y="1200150"/>
              <a:chExt cx="1778000" cy="6848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514600" y="1200150"/>
                <a:ext cx="1778000" cy="6848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578097" y="1311745"/>
                <a:ext cx="16382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Determine individual sector portfolio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143498" y="1940866"/>
              <a:ext cx="1778000" cy="684857"/>
              <a:chOff x="2514600" y="1200150"/>
              <a:chExt cx="1778000" cy="68485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514600" y="1200150"/>
                <a:ext cx="1778000" cy="6848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54301" y="1219412"/>
                <a:ext cx="1498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Build structural model (eg. FF3) for each sector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43498" y="2918766"/>
              <a:ext cx="1778000" cy="684857"/>
              <a:chOff x="2514600" y="1200150"/>
              <a:chExt cx="1778000" cy="68485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514600" y="1200150"/>
                <a:ext cx="1778000" cy="6848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54300" y="1311745"/>
                <a:ext cx="149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Build ARIMA model for factors</a:t>
                </a: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H="1">
              <a:off x="6032498" y="1658973"/>
              <a:ext cx="0" cy="275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6032498" y="2625723"/>
              <a:ext cx="0" cy="275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32498" y="3603623"/>
              <a:ext cx="0" cy="275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5143498" y="3879378"/>
              <a:ext cx="1778000" cy="684857"/>
              <a:chOff x="2514600" y="1200150"/>
              <a:chExt cx="1778000" cy="68485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514600" y="1200150"/>
                <a:ext cx="1778000" cy="6848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578097" y="1311745"/>
                <a:ext cx="1638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Forecast factors using time series model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6032498" y="4568823"/>
              <a:ext cx="0" cy="275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5143498" y="4844578"/>
              <a:ext cx="1778000" cy="684857"/>
              <a:chOff x="2514600" y="1200150"/>
              <a:chExt cx="1778000" cy="68485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514600" y="1200150"/>
                <a:ext cx="1778000" cy="6848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8097" y="1311745"/>
                <a:ext cx="1638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Forecast performance of each sector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6032498" y="5529435"/>
              <a:ext cx="0" cy="275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143498" y="5805190"/>
              <a:ext cx="1778000" cy="684857"/>
              <a:chOff x="2514600" y="1200150"/>
              <a:chExt cx="1778000" cy="68485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514600" y="1200150"/>
                <a:ext cx="1778000" cy="68485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78097" y="1311745"/>
                <a:ext cx="1638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Build overall portfolio using MPT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7042150" y="1185062"/>
            <a:ext cx="3981209" cy="5112872"/>
            <a:chOff x="5537200" y="1185062"/>
            <a:chExt cx="3981209" cy="5112872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5537200" y="1323561"/>
              <a:ext cx="698500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80150" y="1185062"/>
              <a:ext cx="3238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Input, using some generic </a:t>
              </a:r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sector indicies for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now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537200" y="2345911"/>
              <a:ext cx="698500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280150" y="2207412"/>
              <a:ext cx="2124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50000"/>
                    </a:schemeClr>
                  </a:solidFill>
                </a:rPr>
                <a:t>Done, using index data for now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5537200" y="3273010"/>
              <a:ext cx="698500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80150" y="3134511"/>
              <a:ext cx="1960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Complete for Fama-French 3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5537200" y="4233622"/>
              <a:ext cx="698500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280150" y="4095123"/>
              <a:ext cx="1960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Complete for Fama-French 3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5537200" y="5198824"/>
              <a:ext cx="698500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80150" y="5060325"/>
              <a:ext cx="19890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Done using sector index data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5537200" y="6159434"/>
              <a:ext cx="698500" cy="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280150" y="6020935"/>
              <a:ext cx="19890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Done using sector index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93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/>
              <a:t>Sectorwise Factor Based Models (Index Based)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C10BEE-4672-154D-A674-7C278648F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5327"/>
              </p:ext>
            </p:extLst>
          </p:nvPr>
        </p:nvGraphicFramePr>
        <p:xfrm>
          <a:off x="220797" y="2476033"/>
          <a:ext cx="11776572" cy="2262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4903">
                  <a:extLst>
                    <a:ext uri="{9D8B030D-6E8A-4147-A177-3AD203B41FA5}">
                      <a16:colId xmlns:a16="http://schemas.microsoft.com/office/drawing/2014/main" val="40055317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430337439"/>
                    </a:ext>
                  </a:extLst>
                </a:gridCol>
                <a:gridCol w="1103918">
                  <a:extLst>
                    <a:ext uri="{9D8B030D-6E8A-4147-A177-3AD203B41FA5}">
                      <a16:colId xmlns:a16="http://schemas.microsoft.com/office/drawing/2014/main" val="925371120"/>
                    </a:ext>
                  </a:extLst>
                </a:gridCol>
                <a:gridCol w="884768">
                  <a:extLst>
                    <a:ext uri="{9D8B030D-6E8A-4147-A177-3AD203B41FA5}">
                      <a16:colId xmlns:a16="http://schemas.microsoft.com/office/drawing/2014/main" val="1646736844"/>
                    </a:ext>
                  </a:extLst>
                </a:gridCol>
                <a:gridCol w="894938">
                  <a:extLst>
                    <a:ext uri="{9D8B030D-6E8A-4147-A177-3AD203B41FA5}">
                      <a16:colId xmlns:a16="http://schemas.microsoft.com/office/drawing/2014/main" val="101895084"/>
                    </a:ext>
                  </a:extLst>
                </a:gridCol>
                <a:gridCol w="1423765">
                  <a:extLst>
                    <a:ext uri="{9D8B030D-6E8A-4147-A177-3AD203B41FA5}">
                      <a16:colId xmlns:a16="http://schemas.microsoft.com/office/drawing/2014/main" val="1320195835"/>
                    </a:ext>
                  </a:extLst>
                </a:gridCol>
                <a:gridCol w="1178093">
                  <a:extLst>
                    <a:ext uri="{9D8B030D-6E8A-4147-A177-3AD203B41FA5}">
                      <a16:colId xmlns:a16="http://schemas.microsoft.com/office/drawing/2014/main" val="970111986"/>
                    </a:ext>
                  </a:extLst>
                </a:gridCol>
                <a:gridCol w="947068">
                  <a:extLst>
                    <a:ext uri="{9D8B030D-6E8A-4147-A177-3AD203B41FA5}">
                      <a16:colId xmlns:a16="http://schemas.microsoft.com/office/drawing/2014/main" val="325265824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64482937"/>
                    </a:ext>
                  </a:extLst>
                </a:gridCol>
                <a:gridCol w="1107119">
                  <a:extLst>
                    <a:ext uri="{9D8B030D-6E8A-4147-A177-3AD203B41FA5}">
                      <a16:colId xmlns:a16="http://schemas.microsoft.com/office/drawing/2014/main" val="2464084937"/>
                    </a:ext>
                  </a:extLst>
                </a:gridCol>
              </a:tblGrid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Sector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Intercept*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HML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SMB     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Mkt_excess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Profitability (RMW)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Investment (CMA)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Momentum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Quality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Low volatlity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extLst>
                  <a:ext uri="{0D108BD9-81ED-4DB2-BD59-A6C34878D82A}">
                    <a16:rowId xmlns:a16="http://schemas.microsoft.com/office/drawing/2014/main" val="1654830072"/>
                  </a:ext>
                </a:extLst>
              </a:tr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Industrial (IXI)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-0.000419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0.422623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0.052563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0.814758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extLst>
                  <a:ext uri="{0D108BD9-81ED-4DB2-BD59-A6C34878D82A}">
                    <a16:rowId xmlns:a16="http://schemas.microsoft.com/office/drawing/2014/main" val="2991968534"/>
                  </a:ext>
                </a:extLst>
              </a:tr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Financial (IXM)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-0.004161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0.767634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-0.283176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1.192206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extLst>
                  <a:ext uri="{0D108BD9-81ED-4DB2-BD59-A6C34878D82A}">
                    <a16:rowId xmlns:a16="http://schemas.microsoft.com/office/drawing/2014/main" val="2754265969"/>
                  </a:ext>
                </a:extLst>
              </a:tr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Consumer Discretionary (IXY)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0.000618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0.269688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-0.074478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1.062901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extLst>
                  <a:ext uri="{0D108BD9-81ED-4DB2-BD59-A6C34878D82A}">
                    <a16:rowId xmlns:a16="http://schemas.microsoft.com/office/drawing/2014/main" val="192698492"/>
                  </a:ext>
                </a:extLst>
              </a:tr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Consumer Staples (IXR)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0.001011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0.167031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-0.397471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0.523321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extLst>
                  <a:ext uri="{0D108BD9-81ED-4DB2-BD59-A6C34878D82A}">
                    <a16:rowId xmlns:a16="http://schemas.microsoft.com/office/drawing/2014/main" val="3043640468"/>
                  </a:ext>
                </a:extLst>
              </a:tr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Communication Services (IXC)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-0.002977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0.196831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0.085789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0.85529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extLst>
                  <a:ext uri="{0D108BD9-81ED-4DB2-BD59-A6C34878D82A}">
                    <a16:rowId xmlns:a16="http://schemas.microsoft.com/office/drawing/2014/main" val="1049215305"/>
                  </a:ext>
                </a:extLst>
              </a:tr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Utilities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extLst>
                  <a:ext uri="{0D108BD9-81ED-4DB2-BD59-A6C34878D82A}">
                    <a16:rowId xmlns:a16="http://schemas.microsoft.com/office/drawing/2014/main" val="1224769072"/>
                  </a:ext>
                </a:extLst>
              </a:tr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Information Technology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extLst>
                  <a:ext uri="{0D108BD9-81ED-4DB2-BD59-A6C34878D82A}">
                    <a16:rowId xmlns:a16="http://schemas.microsoft.com/office/drawing/2014/main" val="3096198740"/>
                  </a:ext>
                </a:extLst>
              </a:tr>
              <a:tr h="22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Healthcare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TBD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TBD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TBD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/>
                </a:tc>
                <a:extLst>
                  <a:ext uri="{0D108BD9-81ED-4DB2-BD59-A6C34878D82A}">
                    <a16:rowId xmlns:a16="http://schemas.microsoft.com/office/drawing/2014/main" val="3583721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3B8E8F-9D8E-5F41-8374-F8508DEA8EC3}"/>
              </a:ext>
            </a:extLst>
          </p:cNvPr>
          <p:cNvSpPr txBox="1"/>
          <p:nvPr/>
        </p:nvSpPr>
        <p:spPr>
          <a:xfrm>
            <a:off x="194631" y="4804530"/>
            <a:ext cx="11802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Factor coefficients were obtained by linear regression of monthly closing values of each index for the last 20 years</a:t>
            </a:r>
          </a:p>
          <a:p>
            <a:endParaRPr lang="en-US" sz="1400" i="1" dirty="0"/>
          </a:p>
          <a:p>
            <a:r>
              <a:rPr lang="en-US" sz="1400" i="1" dirty="0"/>
              <a:t>"TBD" values will be populated in future updates</a:t>
            </a:r>
          </a:p>
          <a:p>
            <a:r>
              <a:rPr lang="en-US" sz="1400" i="1" dirty="0"/>
              <a:t>* Values in grey are statistically insignificant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B92FC00-00C2-E541-A213-E32A32C0AAD6}"/>
              </a:ext>
            </a:extLst>
          </p:cNvPr>
          <p:cNvSpPr/>
          <p:nvPr/>
        </p:nvSpPr>
        <p:spPr>
          <a:xfrm rot="5400000">
            <a:off x="4352523" y="371876"/>
            <a:ext cx="190033" cy="4018281"/>
          </a:xfrm>
          <a:prstGeom prst="leftBrace">
            <a:avLst>
              <a:gd name="adj1" fmla="val 82611"/>
              <a:gd name="adj2" fmla="val 49896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A3E1336-104A-684C-A0A3-BF0518EB93A7}"/>
              </a:ext>
            </a:extLst>
          </p:cNvPr>
          <p:cNvSpPr/>
          <p:nvPr/>
        </p:nvSpPr>
        <p:spPr>
          <a:xfrm rot="5400000">
            <a:off x="5666704" y="-1302105"/>
            <a:ext cx="181256" cy="6637867"/>
          </a:xfrm>
          <a:prstGeom prst="leftBrace">
            <a:avLst>
              <a:gd name="adj1" fmla="val 93755"/>
              <a:gd name="adj2" fmla="val 49919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EA66241-B084-FB4B-A794-794337A5FC31}"/>
              </a:ext>
            </a:extLst>
          </p:cNvPr>
          <p:cNvSpPr/>
          <p:nvPr/>
        </p:nvSpPr>
        <p:spPr>
          <a:xfrm rot="5400000">
            <a:off x="10393906" y="942964"/>
            <a:ext cx="205906" cy="2841184"/>
          </a:xfrm>
          <a:prstGeom prst="leftBrace">
            <a:avLst>
              <a:gd name="adj1" fmla="val 92710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0404A-FF93-BA43-A40E-2EB41D478B8C}"/>
              </a:ext>
            </a:extLst>
          </p:cNvPr>
          <p:cNvSpPr txBox="1"/>
          <p:nvPr/>
        </p:nvSpPr>
        <p:spPr>
          <a:xfrm>
            <a:off x="3523288" y="2037193"/>
            <a:ext cx="1848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Fama French 3 Factor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0340A-F27F-E043-873A-6AC3D7741A7A}"/>
              </a:ext>
            </a:extLst>
          </p:cNvPr>
          <p:cNvSpPr txBox="1"/>
          <p:nvPr/>
        </p:nvSpPr>
        <p:spPr>
          <a:xfrm>
            <a:off x="4934455" y="1690135"/>
            <a:ext cx="164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Fama French 5 Factor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F30FA-8F82-374D-988A-EF810F604AC2}"/>
              </a:ext>
            </a:extLst>
          </p:cNvPr>
          <p:cNvSpPr txBox="1"/>
          <p:nvPr/>
        </p:nvSpPr>
        <p:spPr>
          <a:xfrm>
            <a:off x="9648781" y="1736301"/>
            <a:ext cx="169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Other factors to be considered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30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/>
              <a:t>Actual Price Based Factor Models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33A194-42A6-4B4F-BA09-E67FC932BF8F}"/>
              </a:ext>
            </a:extLst>
          </p:cNvPr>
          <p:cNvSpPr txBox="1"/>
          <p:nvPr/>
        </p:nvSpPr>
        <p:spPr>
          <a:xfrm>
            <a:off x="388777" y="955604"/>
            <a:ext cx="113968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Index data used so far will be replaced by historic close prices of individually optimized sector portfolios </a:t>
            </a:r>
            <a:r>
              <a:rPr lang="en-US" sz="2400" b="1" dirty="0">
                <a:sym typeface="Wingdings"/>
              </a:rPr>
              <a:t> </a:t>
            </a:r>
            <a:r>
              <a:rPr lang="en-US" sz="2400" b="1" dirty="0"/>
              <a:t>Factor models for sector portfolios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Expected inputs are:</a:t>
            </a:r>
          </a:p>
          <a:p>
            <a:pPr marL="57150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Monthly adjusted close price for each sector portfolio over a minimum five year span</a:t>
            </a:r>
          </a:p>
          <a:p>
            <a:pPr marL="57150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Closing prices for all sector portfolios should span the same time period</a:t>
            </a:r>
          </a:p>
          <a:p>
            <a:pPr marL="102870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Ex. 1: ‘IXI’ only has data through April 2020, it is not a good sample to build a model on</a:t>
            </a:r>
          </a:p>
          <a:p>
            <a:pPr marL="57150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Outlier / missing values should be cleaned - e.g. impute using mean or median</a:t>
            </a:r>
          </a:p>
          <a:p>
            <a:pPr marL="102870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Ex. 2:  ‘IXY’ has data interspersed with small unrelated values that need to be caught by a threshold</a:t>
            </a:r>
          </a:p>
          <a:p>
            <a:pPr marL="11430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1430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Without quality input data even the best models will not produce helpful results.</a:t>
            </a:r>
          </a:p>
        </p:txBody>
      </p:sp>
    </p:spTree>
    <p:extLst>
      <p:ext uri="{BB962C8B-B14F-4D97-AF65-F5344CB8AC3E}">
        <p14:creationId xmlns:p14="http://schemas.microsoft.com/office/powerpoint/2010/main" val="155187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/>
              <a:t>Time-Series (ARIMA) Models for Factors</a:t>
            </a:r>
            <a:endParaRPr lang="en-US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75C857-7EE7-1846-9DFC-ED65852C2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890692"/>
              </p:ext>
            </p:extLst>
          </p:nvPr>
        </p:nvGraphicFramePr>
        <p:xfrm>
          <a:off x="1146175" y="1198563"/>
          <a:ext cx="244475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Worksheet" r:id="rId3" imgW="2444683" imgH="4927704" progId="Excel.Sheet.12">
                  <p:embed/>
                </p:oleObj>
              </mc:Choice>
              <mc:Fallback>
                <p:oleObj name="Worksheet" r:id="rId3" imgW="2444683" imgH="49277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175" y="1198563"/>
                        <a:ext cx="2444750" cy="492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0FC0E2-2D30-7C4D-A649-C8E7BB36F64A}"/>
              </a:ext>
            </a:extLst>
          </p:cNvPr>
          <p:cNvSpPr txBox="1"/>
          <p:nvPr/>
        </p:nvSpPr>
        <p:spPr>
          <a:xfrm rot="16200000">
            <a:off x="-127352" y="3337868"/>
            <a:ext cx="154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01/2000 </a:t>
            </a:r>
            <a:r>
              <a:rPr lang="en-US" sz="1200" dirty="0"/>
              <a:t>– 09/2020 </a:t>
            </a:r>
          </a:p>
          <a:p>
            <a:pPr algn="ctr"/>
            <a:r>
              <a:rPr lang="en-US" sz="1200" dirty="0"/>
              <a:t>Input FF3 Factor Data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4C1CD4-6C86-194F-B180-6B31A3AD7C31}"/>
              </a:ext>
            </a:extLst>
          </p:cNvPr>
          <p:cNvSpPr/>
          <p:nvPr/>
        </p:nvSpPr>
        <p:spPr>
          <a:xfrm>
            <a:off x="883356" y="1403351"/>
            <a:ext cx="162277" cy="4330700"/>
          </a:xfrm>
          <a:prstGeom prst="leftBrace">
            <a:avLst>
              <a:gd name="adj1" fmla="val 80134"/>
              <a:gd name="adj2" fmla="val 49751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CB387-0E40-7140-9CCC-06F69CEE8E8E}"/>
              </a:ext>
            </a:extLst>
          </p:cNvPr>
          <p:cNvCxnSpPr>
            <a:cxnSpLocks/>
          </p:cNvCxnSpPr>
          <p:nvPr/>
        </p:nvCxnSpPr>
        <p:spPr>
          <a:xfrm flipH="1">
            <a:off x="3590926" y="6026150"/>
            <a:ext cx="3397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1E2E59-910C-4D4B-856B-56FF314F1389}"/>
              </a:ext>
            </a:extLst>
          </p:cNvPr>
          <p:cNvSpPr txBox="1"/>
          <p:nvPr/>
        </p:nvSpPr>
        <p:spPr>
          <a:xfrm>
            <a:off x="3930650" y="576454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</a:rPr>
              <a:t>10/31/2020 Forecasts </a:t>
            </a:r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from ARIMA Models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501061" y="945991"/>
            <a:ext cx="3273195" cy="5503337"/>
            <a:chOff x="8697911" y="945991"/>
            <a:chExt cx="3273195" cy="55033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7A8F09A-37ED-1F4E-8CAD-20C9A8A9D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49057" y="3438522"/>
              <a:ext cx="3170903" cy="22503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27923-DCD3-BA4B-8B98-00576FD93528}"/>
                </a:ext>
              </a:extLst>
            </p:cNvPr>
            <p:cNvSpPr txBox="1"/>
            <p:nvPr/>
          </p:nvSpPr>
          <p:spPr>
            <a:xfrm>
              <a:off x="8914440" y="945991"/>
              <a:ext cx="2840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Sample ACF and PACF plots for HML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3D7596-2B62-AB48-AB72-EB8AED17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9057" y="1253768"/>
              <a:ext cx="3170903" cy="225031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E856AE-27D6-B047-B1BF-4B555ED3733C}"/>
                </a:ext>
              </a:extLst>
            </p:cNvPr>
            <p:cNvSpPr txBox="1"/>
            <p:nvPr/>
          </p:nvSpPr>
          <p:spPr>
            <a:xfrm>
              <a:off x="8697911" y="5802997"/>
              <a:ext cx="3273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﻿ADF Statistic: -8.258635103081202</a:t>
              </a:r>
            </a:p>
            <a:p>
              <a:pPr algn="ctr"/>
              <a:r>
                <a:rPr lang="en-US" sz="1200" dirty="0"/>
                <a:t>p-value: 5.154929819178421e-13</a:t>
              </a:r>
            </a:p>
            <a:p>
              <a:pPr algn="ctr"/>
              <a:r>
                <a:rPr lang="en-US" sz="1200"/>
                <a:t>Fama French factor values are </a:t>
              </a:r>
              <a:r>
                <a:rPr lang="en-US" sz="1200" dirty="0"/>
                <a:t>already Stationary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23587" y="2118018"/>
            <a:ext cx="1951175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/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Rm-Rf</a:t>
            </a:r>
          </a:p>
          <a:p>
            <a:pPr fontAlgn="base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 = 2, d= 0, q = 2</a:t>
            </a:r>
          </a:p>
          <a:p>
            <a:pPr fontAlgn="base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const  0.006687</a:t>
            </a:r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ar1   -0.246489</a:t>
            </a:r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ar1   -0.683139</a:t>
            </a:r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ma1    0.364716</a:t>
            </a:r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ma2    0.721735</a:t>
            </a:r>
          </a:p>
          <a:p>
            <a:pPr fontAlgn="base"/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SMB</a:t>
            </a:r>
          </a:p>
          <a:p>
            <a:pPr fontAlgn="base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 = 2,d = 0, q = 1</a:t>
            </a:r>
          </a:p>
          <a:p>
            <a:pPr fontAlgn="base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const  0.001883</a:t>
            </a:r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ar1   -0.412648</a:t>
            </a:r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ar2    0.092031</a:t>
            </a:r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ma1    0.469908</a:t>
            </a:r>
          </a:p>
          <a:p>
            <a:pPr fontAlgn="base"/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HML</a:t>
            </a:r>
          </a:p>
          <a:p>
            <a:pPr fontAlgn="base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 = 0, d = 0, q = 1</a:t>
            </a:r>
          </a:p>
          <a:p>
            <a:pPr fontAlgn="base"/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const  0.003209</a:t>
            </a:r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ma1    0.211941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0649" y="1160463"/>
            <a:ext cx="4337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ARIMA model orders were optimized using a grid search algorithm (written in Python)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Model order corresponding to lowest AIC value was chosen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Model fitted to historical factor data (20 years, monthly)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11007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/>
              <a:t>All-Sector Portfolio Construction</a:t>
            </a:r>
            <a:endParaRPr lang="en-US" sz="3600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EAC874-D6AC-F944-8B0A-298BA0D04135}"/>
              </a:ext>
            </a:extLst>
          </p:cNvPr>
          <p:cNvSpPr txBox="1"/>
          <p:nvPr/>
        </p:nvSpPr>
        <p:spPr>
          <a:xfrm>
            <a:off x="358774" y="1328520"/>
            <a:ext cx="1124902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All-sector portfolio constructed using Modern Portfolio Theory (MPT)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Step 1: Obtain historical price / return data for individual portfolios </a:t>
            </a:r>
            <a:r>
              <a:rPr lang="en-US" sz="2000"/>
              <a:t>(using corresponding sector indicies as a substitute for now)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Step 2: Estimate expected returns and covariance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Step 3: Construct efficient frontier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Step 4: Construct Capital Market Line (CML) using current risk-free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Assumed no restrictions on short-selling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All of the above steps have been coded into a Python script for automatic updates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3198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0" y="781050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744DB9-94AB-2C4D-A79A-A382ADF57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56369"/>
              </p:ext>
            </p:extLst>
          </p:nvPr>
        </p:nvGraphicFramePr>
        <p:xfrm>
          <a:off x="7127990" y="4103936"/>
          <a:ext cx="412750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06884506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98979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200389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4511465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570956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Symbol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    IXI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    IXM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    IXR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    IXY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766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IXI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0.570235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0.344128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0.599598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750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IXM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0.570235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0.519293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0.773027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2145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IXR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0.344128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0.519293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0.56554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2767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IXY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0.599598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0.773027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0.56554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155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EAC874-D6AC-F944-8B0A-298BA0D04135}"/>
              </a:ext>
            </a:extLst>
          </p:cNvPr>
          <p:cNvSpPr txBox="1"/>
          <p:nvPr/>
        </p:nvSpPr>
        <p:spPr>
          <a:xfrm>
            <a:off x="6508750" y="1406823"/>
            <a:ext cx="5353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Example correlations shown using first four indicies (IXI, IXM, IXR, and IXY)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These are the inputs for Efficient Frontier and CML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No negative correlations observed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74590-6A6D-F84F-BF3F-C208AE5E5FB4}"/>
              </a:ext>
            </a:extLst>
          </p:cNvPr>
          <p:cNvSpPr txBox="1"/>
          <p:nvPr/>
        </p:nvSpPr>
        <p:spPr>
          <a:xfrm>
            <a:off x="88900" y="76855"/>
            <a:ext cx="10515600" cy="634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3600" b="1"/>
              <a:t>All-Sector Portfolio Construction - Sector Correlations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050467" y="3669784"/>
            <a:ext cx="255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Sector Correlation Matrix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7441" y="1197248"/>
            <a:ext cx="5461640" cy="5407364"/>
            <a:chOff x="537441" y="1197248"/>
            <a:chExt cx="5461640" cy="5407364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EAB958C4-07D6-F443-8E55-83E403550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441" y="1226530"/>
              <a:ext cx="5461640" cy="537808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52500" y="1197248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latin typeface="Symbol" panose="05050102010706020507" pitchFamily="18" charset="2"/>
                </a:rPr>
                <a:t>m</a:t>
              </a:r>
              <a:r>
                <a:rPr lang="en-US" sz="800"/>
                <a:t> = 0.0693</a:t>
              </a:r>
            </a:p>
            <a:p>
              <a:r>
                <a:rPr lang="en-US" sz="800">
                  <a:latin typeface="Symbol" panose="05050102010706020507" pitchFamily="18" charset="2"/>
                </a:rPr>
                <a:t>s</a:t>
              </a:r>
              <a:r>
                <a:rPr lang="en-US" sz="800"/>
                <a:t> = 0.679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4250" y="2498998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latin typeface="Symbol" panose="05050102010706020507" pitchFamily="18" charset="2"/>
                </a:rPr>
                <a:t>m</a:t>
              </a:r>
              <a:r>
                <a:rPr lang="en-US" sz="800"/>
                <a:t> = 0.0375</a:t>
              </a:r>
            </a:p>
            <a:p>
              <a:r>
                <a:rPr lang="en-US" sz="800">
                  <a:latin typeface="Symbol" panose="05050102010706020507" pitchFamily="18" charset="2"/>
                </a:rPr>
                <a:t>s</a:t>
              </a:r>
              <a:r>
                <a:rPr lang="en-US" sz="800"/>
                <a:t> = 0.724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36950" y="380492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latin typeface="Symbol" panose="05050102010706020507" pitchFamily="18" charset="2"/>
                </a:rPr>
                <a:t>m</a:t>
              </a:r>
              <a:r>
                <a:rPr lang="en-US" sz="800"/>
                <a:t> = 0.0486</a:t>
              </a:r>
            </a:p>
            <a:p>
              <a:r>
                <a:rPr lang="en-US" sz="800">
                  <a:latin typeface="Symbol" panose="05050102010706020507" pitchFamily="18" charset="2"/>
                </a:rPr>
                <a:t>s</a:t>
              </a:r>
              <a:r>
                <a:rPr lang="en-US" sz="800"/>
                <a:t> = 0.383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2350" y="5096148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latin typeface="Symbol" panose="05050102010706020507" pitchFamily="18" charset="2"/>
                </a:rPr>
                <a:t>m</a:t>
              </a:r>
              <a:r>
                <a:rPr lang="en-US" sz="800"/>
                <a:t> = 0.-0033</a:t>
              </a:r>
            </a:p>
            <a:p>
              <a:r>
                <a:rPr lang="en-US" sz="800">
                  <a:latin typeface="Symbol" panose="05050102010706020507" pitchFamily="18" charset="2"/>
                </a:rPr>
                <a:t>s</a:t>
              </a:r>
              <a:r>
                <a:rPr lang="en-US" sz="800"/>
                <a:t> = 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09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10166</TotalTime>
  <Words>1102</Words>
  <Application>Microsoft Macintosh PowerPoint</Application>
  <PresentationFormat>Widescreen</PresentationFormat>
  <Paragraphs>255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Joardar, Rounok</dc:creator>
  <cp:lastModifiedBy>Joardar, Rounok</cp:lastModifiedBy>
  <cp:revision>75</cp:revision>
  <dcterms:created xsi:type="dcterms:W3CDTF">2020-09-30T00:12:00Z</dcterms:created>
  <dcterms:modified xsi:type="dcterms:W3CDTF">2020-12-09T00:28:57Z</dcterms:modified>
</cp:coreProperties>
</file>