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C86D-62D7-4BFB-B5BC-92698050F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EB524-F717-433C-AA73-D148B7DCA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D4081-1A06-4A96-AD50-34C8B3A0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F6A9-B3CA-45B7-AF66-B446FD544F17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E05D-BAAE-454A-900D-FFB42E5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6B59-7CBC-42CF-B8F7-F9C92EDE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5E9-F727-4EDA-BB5D-2EB0B496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44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A72B-E94F-4AF1-8E27-469CC00F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E2527-C038-4A2D-92D5-B1CE09700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8A854-7D94-474B-BB7D-D3DE9C95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F6A9-B3CA-45B7-AF66-B446FD544F17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161A-DD30-4764-A72B-35CE8C67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AF2A-FD00-4B4C-9605-FBF24909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5E9-F727-4EDA-BB5D-2EB0B496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67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BCBCB-5BEA-4C6F-8DF9-C62426EEC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38C4-26CE-44CD-9A8C-D158C03D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6E7C0-9B09-404F-8080-A3F22CB6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F6A9-B3CA-45B7-AF66-B446FD544F17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D46C4-D0D6-4495-9035-D4245152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C36A1-B895-4B42-8056-B6DEEBD8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5E9-F727-4EDA-BB5D-2EB0B496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97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6FE8-A1AA-4A2A-8EFE-2966D9EA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D3AF-AFD4-4507-9E08-FDF54632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FB79-84D8-48C5-BC55-E971213A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F6A9-B3CA-45B7-AF66-B446FD544F17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41452-B5A0-4271-A6EA-4F57193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34E7-4292-4C69-B893-FD93E2D9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5E9-F727-4EDA-BB5D-2EB0B496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34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2D5F-336F-44DC-97A1-9323E6AE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7C162-B4B2-49C1-B4CE-A5BB6B749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01F8-F7EB-4EE6-A183-8FC675A1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F6A9-B3CA-45B7-AF66-B446FD544F17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AEE1D-2238-4E6C-BBB5-22D7CB1F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BB1CE-114C-4680-97EF-AABFE760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5E9-F727-4EDA-BB5D-2EB0B496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66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A84E-CE82-430D-AF36-1254D9B5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54B6-C6A4-4017-97EF-BBFD4EC4E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8B70E-C501-4BE3-ACEE-4D57EAD3D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CDEAD-2DF0-48EF-A3B8-DA600955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F6A9-B3CA-45B7-AF66-B446FD544F17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9D47E-6083-4A9C-8C81-E48AAC5A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2D573-0AB8-4FD3-86D9-8AD90E26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5E9-F727-4EDA-BB5D-2EB0B496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33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1F29-2A87-4B0D-83EA-567270A8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B22DD-E388-442D-A493-78FD1A266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2D8C8-060A-4298-9552-9E3E1BB6A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05584-C8F3-40B2-879B-6915D7708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12932-CB2F-4452-8909-DA6E23281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B7760-6A61-4A0C-96D4-23744E84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F6A9-B3CA-45B7-AF66-B446FD544F17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78771-B17A-4C48-8A5C-A1FCED2B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6F86B-EED4-4F5D-B64E-9DD06AA7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5E9-F727-4EDA-BB5D-2EB0B496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32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646E-D028-4D7D-9364-48D7B091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8AA49-14E3-4B30-96AF-9DF44E09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F6A9-B3CA-45B7-AF66-B446FD544F17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6D476-86EB-4614-8078-95264471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BDE0A-E4F1-4F48-9E61-634FFE76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5E9-F727-4EDA-BB5D-2EB0B496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59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858D7-73E1-4ED3-BBC9-900C7D23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F6A9-B3CA-45B7-AF66-B446FD544F17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43C4A-1051-4653-9A06-C7254840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220DE-2E4E-48F1-B8B5-63D01727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5E9-F727-4EDA-BB5D-2EB0B496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33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9D8A-614C-4C77-AC2F-22C9FDC1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9DC4-F888-4339-AB97-3A4E9A7D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EA933-6160-4FEA-A056-B064656F3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4FF3A-60D5-4D11-B3EE-9CD2963A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F6A9-B3CA-45B7-AF66-B446FD544F17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2E955-BF1E-4F30-BA02-EF0D643C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955A1-4232-4E05-9CA2-1ACF505F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5E9-F727-4EDA-BB5D-2EB0B496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38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48A9-F32A-4576-B410-DBB355C1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E3C95-BC21-46C2-AD2B-B50137C4B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4592E-78FF-4969-8581-204BB909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FF17D-113E-4F95-9F35-E23E69B8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F6A9-B3CA-45B7-AF66-B446FD544F17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E36D-9364-4CD1-8990-E8A34170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8BB5C-640D-4F9D-8960-6D5D2B57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5E9-F727-4EDA-BB5D-2EB0B496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7170C-B6E2-48AD-9F51-253CBD3D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84225-DFE2-4211-A6BC-BC47CFCDF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62D78-BE8A-4340-9C98-B36DA2CEC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AF6A9-B3CA-45B7-AF66-B446FD544F17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46EAA-114B-490F-B512-2E8AE1B8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2D7E-66DB-4641-BAFF-9428B07A6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65E9-F727-4EDA-BB5D-2EB0B496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3A7B2C-7EBD-4E7A-BA37-A03CB33C9123}"/>
              </a:ext>
            </a:extLst>
          </p:cNvPr>
          <p:cNvSpPr txBox="1"/>
          <p:nvPr/>
        </p:nvSpPr>
        <p:spPr>
          <a:xfrm>
            <a:off x="3525369" y="1650044"/>
            <a:ext cx="2067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de-DE" sz="1000" dirty="0"/>
              <a:t>Create Azure Active Directory Service Principal (SP)</a:t>
            </a:r>
          </a:p>
          <a:p>
            <a:pPr marL="171450" indent="-171450" algn="ctr">
              <a:buFontTx/>
              <a:buChar char="-"/>
            </a:pPr>
            <a:r>
              <a:rPr lang="de-DE" sz="1000" dirty="0"/>
              <a:t>Grant SP access to the AML Workspace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DAEE9-E499-458B-A5DE-13F568362ED0}"/>
              </a:ext>
            </a:extLst>
          </p:cNvPr>
          <p:cNvSpPr/>
          <p:nvPr/>
        </p:nvSpPr>
        <p:spPr>
          <a:xfrm>
            <a:off x="533158" y="665115"/>
            <a:ext cx="2067430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atin typeface="+mj-lt"/>
              </a:rPr>
              <a:t>Step 0:</a:t>
            </a:r>
          </a:p>
          <a:p>
            <a:pPr algn="ctr"/>
            <a:r>
              <a:rPr lang="de-DE" sz="1200" dirty="0">
                <a:latin typeface="+mj-lt"/>
              </a:rPr>
              <a:t>Infrastructure Setup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DA0A88C0-3DB8-455E-8211-7C0388A97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35" y="1283319"/>
            <a:ext cx="343911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54C73A-8F3D-4D33-8227-87E8AF340A1F}"/>
              </a:ext>
            </a:extLst>
          </p:cNvPr>
          <p:cNvSpPr txBox="1"/>
          <p:nvPr/>
        </p:nvSpPr>
        <p:spPr>
          <a:xfrm>
            <a:off x="533158" y="1661729"/>
            <a:ext cx="2067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de-DE" sz="1000" dirty="0"/>
              <a:t>Create Azure Machine Learning (AML) Workspace</a:t>
            </a:r>
          </a:p>
          <a:p>
            <a:pPr marL="171450" indent="-171450" algn="ctr">
              <a:buFontTx/>
              <a:buChar char="-"/>
            </a:pPr>
            <a:r>
              <a:rPr lang="de-DE" sz="1000" dirty="0"/>
              <a:t>Create Compute Instance</a:t>
            </a:r>
          </a:p>
          <a:p>
            <a:pPr marL="171450" indent="-171450" algn="ctr">
              <a:buFontTx/>
              <a:buChar char="-"/>
            </a:pPr>
            <a:r>
              <a:rPr lang="de-DE" sz="1000" dirty="0"/>
              <a:t>Create Compute Cluster</a:t>
            </a:r>
          </a:p>
        </p:txBody>
      </p:sp>
      <p:pic>
        <p:nvPicPr>
          <p:cNvPr id="1029" name="Picture 1028" descr="Shape&#10;&#10;Description automatically generated">
            <a:extLst>
              <a:ext uri="{FF2B5EF4-FFF2-40B4-BE49-F238E27FC236}">
                <a16:creationId xmlns:a16="http://schemas.microsoft.com/office/drawing/2014/main" id="{0D28DF95-EE8A-497D-8E74-1892A08B5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17" y="1283319"/>
            <a:ext cx="396000" cy="396000"/>
          </a:xfrm>
          <a:prstGeom prst="rect">
            <a:avLst/>
          </a:prstGeom>
        </p:spPr>
      </p:pic>
      <p:sp>
        <p:nvSpPr>
          <p:cNvPr id="1030" name="Rectangle 1029">
            <a:extLst>
              <a:ext uri="{FF2B5EF4-FFF2-40B4-BE49-F238E27FC236}">
                <a16:creationId xmlns:a16="http://schemas.microsoft.com/office/drawing/2014/main" id="{5A98A0F1-C673-487B-9A1A-F886149DDABE}"/>
              </a:ext>
            </a:extLst>
          </p:cNvPr>
          <p:cNvSpPr/>
          <p:nvPr/>
        </p:nvSpPr>
        <p:spPr>
          <a:xfrm>
            <a:off x="3525369" y="665115"/>
            <a:ext cx="2067430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atin typeface="+mj-lt"/>
              </a:rPr>
              <a:t>Step 1:</a:t>
            </a:r>
          </a:p>
          <a:p>
            <a:pPr algn="ctr"/>
            <a:r>
              <a:rPr lang="de-DE" sz="1200" dirty="0">
                <a:latin typeface="+mj-lt"/>
              </a:rPr>
              <a:t>Authentication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A0B89E3-366F-42EF-9255-6AD03156D9B6}"/>
              </a:ext>
            </a:extLst>
          </p:cNvPr>
          <p:cNvSpPr/>
          <p:nvPr/>
        </p:nvSpPr>
        <p:spPr>
          <a:xfrm>
            <a:off x="6517580" y="667323"/>
            <a:ext cx="2067430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atin typeface="+mj-lt"/>
              </a:rPr>
              <a:t>Step 2:</a:t>
            </a:r>
          </a:p>
          <a:p>
            <a:pPr algn="ctr"/>
            <a:r>
              <a:rPr lang="de-DE" sz="1200" dirty="0">
                <a:latin typeface="+mj-lt"/>
              </a:rPr>
              <a:t>AutoML Experiment</a:t>
            </a:r>
          </a:p>
        </p:txBody>
      </p:sp>
      <p:pic>
        <p:nvPicPr>
          <p:cNvPr id="1035" name="Picture 1034" descr="Icon&#10;&#10;Description automatically generated">
            <a:extLst>
              <a:ext uri="{FF2B5EF4-FFF2-40B4-BE49-F238E27FC236}">
                <a16:creationId xmlns:a16="http://schemas.microsoft.com/office/drawing/2014/main" id="{F5787BD3-EB75-430E-A535-17A9B51FA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85" y="1310319"/>
            <a:ext cx="306000" cy="306000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8501C16B-9FA1-481E-AD56-F492BC2EB1A9}"/>
              </a:ext>
            </a:extLst>
          </p:cNvPr>
          <p:cNvSpPr txBox="1"/>
          <p:nvPr/>
        </p:nvSpPr>
        <p:spPr>
          <a:xfrm>
            <a:off x="6517580" y="1650044"/>
            <a:ext cx="206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de-DE" sz="1000" dirty="0"/>
              <a:t>Register data as AML Dataset</a:t>
            </a:r>
          </a:p>
          <a:p>
            <a:pPr marL="171450" indent="-171450" algn="ctr">
              <a:buFontTx/>
              <a:buChar char="-"/>
            </a:pPr>
            <a:r>
              <a:rPr lang="de-DE" sz="1000" dirty="0"/>
              <a:t>Create AutoMl Experiment with required settings using the registered Dataset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484869E-84E6-42DC-BAFA-2A4F2D1FAE70}"/>
              </a:ext>
            </a:extLst>
          </p:cNvPr>
          <p:cNvSpPr/>
          <p:nvPr/>
        </p:nvSpPr>
        <p:spPr>
          <a:xfrm>
            <a:off x="9509790" y="665115"/>
            <a:ext cx="2067430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atin typeface="+mj-lt"/>
              </a:rPr>
              <a:t>Step 3:</a:t>
            </a:r>
          </a:p>
          <a:p>
            <a:pPr algn="ctr"/>
            <a:r>
              <a:rPr lang="de-DE" sz="1200" dirty="0">
                <a:latin typeface="+mj-lt"/>
              </a:rPr>
              <a:t>Model Deployment</a:t>
            </a:r>
          </a:p>
        </p:txBody>
      </p: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0EF16968-6C98-41DE-A150-46A689FBDAE8}"/>
              </a:ext>
            </a:extLst>
          </p:cNvPr>
          <p:cNvCxnSpPr>
            <a:stCxn id="8" idx="3"/>
            <a:endCxn id="1030" idx="1"/>
          </p:cNvCxnSpPr>
          <p:nvPr/>
        </p:nvCxnSpPr>
        <p:spPr>
          <a:xfrm>
            <a:off x="2600588" y="942114"/>
            <a:ext cx="92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4F11D150-BF12-497E-BA06-BFF506B67A24}"/>
              </a:ext>
            </a:extLst>
          </p:cNvPr>
          <p:cNvCxnSpPr>
            <a:cxnSpLocks/>
            <a:stCxn id="1030" idx="3"/>
            <a:endCxn id="1031" idx="1"/>
          </p:cNvCxnSpPr>
          <p:nvPr/>
        </p:nvCxnSpPr>
        <p:spPr>
          <a:xfrm>
            <a:off x="5592799" y="942114"/>
            <a:ext cx="924781" cy="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11D5E72D-CCAF-40EA-BBCA-ACB719BEE1AC}"/>
              </a:ext>
            </a:extLst>
          </p:cNvPr>
          <p:cNvCxnSpPr>
            <a:cxnSpLocks/>
            <a:stCxn id="1031" idx="3"/>
            <a:endCxn id="1037" idx="1"/>
          </p:cNvCxnSpPr>
          <p:nvPr/>
        </p:nvCxnSpPr>
        <p:spPr>
          <a:xfrm flipV="1">
            <a:off x="8585010" y="942114"/>
            <a:ext cx="924780" cy="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4DC615D-E04E-456B-80AF-821617E13AC6}"/>
              </a:ext>
            </a:extLst>
          </p:cNvPr>
          <p:cNvSpPr/>
          <p:nvPr/>
        </p:nvSpPr>
        <p:spPr>
          <a:xfrm>
            <a:off x="9508326" y="2616581"/>
            <a:ext cx="2067430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atin typeface="+mj-lt"/>
              </a:rPr>
              <a:t>Step 4:</a:t>
            </a:r>
          </a:p>
          <a:p>
            <a:pPr algn="ctr"/>
            <a:r>
              <a:rPr lang="de-DE" sz="1200" dirty="0">
                <a:latin typeface="+mj-lt"/>
              </a:rPr>
              <a:t>Enabling Logging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317631D9-00A5-46BC-A8BA-D72C6AF4193B}"/>
              </a:ext>
            </a:extLst>
          </p:cNvPr>
          <p:cNvSpPr/>
          <p:nvPr/>
        </p:nvSpPr>
        <p:spPr>
          <a:xfrm>
            <a:off x="6537418" y="2621313"/>
            <a:ext cx="2067430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atin typeface="+mj-lt"/>
              </a:rPr>
              <a:t>Step 5:</a:t>
            </a:r>
          </a:p>
          <a:p>
            <a:pPr algn="ctr"/>
            <a:r>
              <a:rPr lang="de-DE" sz="1200" dirty="0">
                <a:latin typeface="+mj-lt"/>
              </a:rPr>
              <a:t>Swagger UI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1FEF7289-A273-47B4-838C-FC8498A421CF}"/>
              </a:ext>
            </a:extLst>
          </p:cNvPr>
          <p:cNvSpPr/>
          <p:nvPr/>
        </p:nvSpPr>
        <p:spPr>
          <a:xfrm>
            <a:off x="3552347" y="2621313"/>
            <a:ext cx="2067430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atin typeface="+mj-lt"/>
              </a:rPr>
              <a:t>Step 6:</a:t>
            </a:r>
          </a:p>
          <a:p>
            <a:pPr algn="ctr"/>
            <a:r>
              <a:rPr lang="de-DE" sz="1200" dirty="0">
                <a:latin typeface="+mj-lt"/>
              </a:rPr>
              <a:t>Consuming Model Endpoint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671BF256-60A5-4101-B490-CC444E54A555}"/>
              </a:ext>
            </a:extLst>
          </p:cNvPr>
          <p:cNvSpPr/>
          <p:nvPr/>
        </p:nvSpPr>
        <p:spPr>
          <a:xfrm>
            <a:off x="567276" y="2621313"/>
            <a:ext cx="2067430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atin typeface="+mj-lt"/>
              </a:rPr>
              <a:t>Step 7.1:</a:t>
            </a:r>
          </a:p>
          <a:p>
            <a:pPr algn="ctr"/>
            <a:r>
              <a:rPr lang="de-DE" sz="1200" dirty="0">
                <a:latin typeface="+mj-lt"/>
              </a:rPr>
              <a:t>Creating a Pipeline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BD6BCA33-EFA4-4B9C-9D63-22FFE9A72468}"/>
              </a:ext>
            </a:extLst>
          </p:cNvPr>
          <p:cNvSpPr/>
          <p:nvPr/>
        </p:nvSpPr>
        <p:spPr>
          <a:xfrm>
            <a:off x="604586" y="4575304"/>
            <a:ext cx="2067430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atin typeface="+mj-lt"/>
              </a:rPr>
              <a:t>Step 7.2:</a:t>
            </a:r>
          </a:p>
          <a:p>
            <a:pPr algn="ctr"/>
            <a:r>
              <a:rPr lang="de-DE" sz="1200" dirty="0">
                <a:latin typeface="+mj-lt"/>
              </a:rPr>
              <a:t>Publishing a Pipeline</a:t>
            </a: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C73E8099-A493-4602-BD27-6986EC0B4D78}"/>
              </a:ext>
            </a:extLst>
          </p:cNvPr>
          <p:cNvSpPr/>
          <p:nvPr/>
        </p:nvSpPr>
        <p:spPr>
          <a:xfrm>
            <a:off x="3552347" y="4575304"/>
            <a:ext cx="2067430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atin typeface="+mj-lt"/>
              </a:rPr>
              <a:t>Step 8:</a:t>
            </a:r>
          </a:p>
          <a:p>
            <a:pPr algn="ctr"/>
            <a:r>
              <a:rPr lang="de-DE" sz="1200" dirty="0">
                <a:latin typeface="+mj-lt"/>
              </a:rPr>
              <a:t>Documentation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25714CF6-B335-4709-8792-F9F5FCD21992}"/>
              </a:ext>
            </a:extLst>
          </p:cNvPr>
          <p:cNvSpPr txBox="1"/>
          <p:nvPr/>
        </p:nvSpPr>
        <p:spPr>
          <a:xfrm>
            <a:off x="9522490" y="1660538"/>
            <a:ext cx="205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de-DE" sz="1000" dirty="0"/>
              <a:t>Select best AutoMl model &amp; deploy it to Azure Container Instance (ACI)</a:t>
            </a:r>
          </a:p>
          <a:p>
            <a:pPr marL="171450" indent="-171450" algn="ctr">
              <a:buFontTx/>
              <a:buChar char="-"/>
            </a:pPr>
            <a:r>
              <a:rPr lang="de-DE" sz="1000" dirty="0"/>
              <a:t>Enable authentication</a:t>
            </a:r>
          </a:p>
        </p:txBody>
      </p:sp>
      <p:pic>
        <p:nvPicPr>
          <p:cNvPr id="1059" name="Picture 1058" descr="Icon&#10;&#10;Description automatically generated">
            <a:extLst>
              <a:ext uri="{FF2B5EF4-FFF2-40B4-BE49-F238E27FC236}">
                <a16:creationId xmlns:a16="http://schemas.microsoft.com/office/drawing/2014/main" id="{2AF12913-F986-42B3-AD06-8A5B1155A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453" y="1269185"/>
            <a:ext cx="378302" cy="396000"/>
          </a:xfrm>
          <a:prstGeom prst="rect">
            <a:avLst/>
          </a:prstGeom>
        </p:spPr>
      </p:pic>
      <p:pic>
        <p:nvPicPr>
          <p:cNvPr id="1061" name="Picture 1060" descr="Icon&#10;&#10;Description automatically generated">
            <a:extLst>
              <a:ext uri="{FF2B5EF4-FFF2-40B4-BE49-F238E27FC236}">
                <a16:creationId xmlns:a16="http://schemas.microsoft.com/office/drawing/2014/main" id="{5D6EF953-028E-49A1-B89D-7A439F240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323" y="3230762"/>
            <a:ext cx="280860" cy="378000"/>
          </a:xfrm>
          <a:prstGeom prst="rect">
            <a:avLst/>
          </a:prstGeom>
        </p:spPr>
      </p:pic>
      <p:sp>
        <p:nvSpPr>
          <p:cNvPr id="1062" name="TextBox 1061">
            <a:extLst>
              <a:ext uri="{FF2B5EF4-FFF2-40B4-BE49-F238E27FC236}">
                <a16:creationId xmlns:a16="http://schemas.microsoft.com/office/drawing/2014/main" id="{85D6AA66-21E8-44DC-AD7B-D2260A58EE8A}"/>
              </a:ext>
            </a:extLst>
          </p:cNvPr>
          <p:cNvSpPr txBox="1"/>
          <p:nvPr/>
        </p:nvSpPr>
        <p:spPr>
          <a:xfrm>
            <a:off x="9502651" y="3608762"/>
            <a:ext cx="2067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de-DE" sz="1000" dirty="0"/>
              <a:t>Enable Application Insights</a:t>
            </a:r>
          </a:p>
          <a:p>
            <a:pPr marL="171450" indent="-171450" algn="ctr">
              <a:buFontTx/>
              <a:buChar char="-"/>
            </a:pPr>
            <a:r>
              <a:rPr lang="de-DE" sz="1000" dirty="0"/>
              <a:t>Retrieve Logs</a:t>
            </a:r>
          </a:p>
        </p:txBody>
      </p: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B18BD637-4BA3-4C70-AA73-A2E17BEF6C13}"/>
              </a:ext>
            </a:extLst>
          </p:cNvPr>
          <p:cNvCxnSpPr>
            <a:cxnSpLocks/>
            <a:stCxn id="1037" idx="3"/>
            <a:endCxn id="1051" idx="3"/>
          </p:cNvCxnSpPr>
          <p:nvPr/>
        </p:nvCxnSpPr>
        <p:spPr>
          <a:xfrm flipH="1">
            <a:off x="11575756" y="942114"/>
            <a:ext cx="1464" cy="1951466"/>
          </a:xfrm>
          <a:prstGeom prst="bentConnector3">
            <a:avLst>
              <a:gd name="adj1" fmla="val -156147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8" name="Picture 1067" descr="Icon&#10;&#10;Description automatically generated">
            <a:extLst>
              <a:ext uri="{FF2B5EF4-FFF2-40B4-BE49-F238E27FC236}">
                <a16:creationId xmlns:a16="http://schemas.microsoft.com/office/drawing/2014/main" id="{BED9C4A4-C0A3-4182-BE93-62E56A07EF3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89" y="3257605"/>
            <a:ext cx="324000" cy="324000"/>
          </a:xfrm>
          <a:prstGeom prst="rect">
            <a:avLst/>
          </a:prstGeom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D5372C9F-628B-49E2-AD93-20253526F73F}"/>
              </a:ext>
            </a:extLst>
          </p:cNvPr>
          <p:cNvSpPr txBox="1"/>
          <p:nvPr/>
        </p:nvSpPr>
        <p:spPr>
          <a:xfrm>
            <a:off x="6517580" y="3610258"/>
            <a:ext cx="2087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de-DE" sz="1000" dirty="0"/>
              <a:t>Download Swagger JSON file</a:t>
            </a:r>
          </a:p>
          <a:p>
            <a:pPr marL="171450" indent="-171450" algn="ctr">
              <a:buFontTx/>
              <a:buChar char="-"/>
            </a:pPr>
            <a:r>
              <a:rPr lang="de-DE" sz="1000" dirty="0"/>
              <a:t>Download Swagger container </a:t>
            </a:r>
          </a:p>
          <a:p>
            <a:pPr marL="171450" indent="-171450" algn="ctr">
              <a:buFontTx/>
              <a:buChar char="-"/>
            </a:pPr>
            <a:r>
              <a:rPr lang="de-DE" sz="1000" dirty="0"/>
              <a:t>Run serve.py script to serve Swagger JSON file</a:t>
            </a:r>
          </a:p>
          <a:p>
            <a:pPr marL="171450" indent="-171450" algn="ctr">
              <a:buFontTx/>
              <a:buChar char="-"/>
            </a:pPr>
            <a:r>
              <a:rPr lang="de-DE" sz="1000" dirty="0"/>
              <a:t>Point Swagger UI to served Swagger JSON file</a:t>
            </a:r>
          </a:p>
        </p:txBody>
      </p:sp>
      <p:pic>
        <p:nvPicPr>
          <p:cNvPr id="1074" name="Picture 1073" descr="A picture containing text&#10;&#10;Description automatically generated">
            <a:extLst>
              <a:ext uri="{FF2B5EF4-FFF2-40B4-BE49-F238E27FC236}">
                <a16:creationId xmlns:a16="http://schemas.microsoft.com/office/drawing/2014/main" id="{330353DF-05D5-4BE0-91B3-37F54AD119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37" y="3255422"/>
            <a:ext cx="383040" cy="342000"/>
          </a:xfrm>
          <a:prstGeom prst="rect">
            <a:avLst/>
          </a:prstGeom>
        </p:spPr>
      </p:pic>
      <p:sp>
        <p:nvSpPr>
          <p:cNvPr id="1075" name="TextBox 1074">
            <a:extLst>
              <a:ext uri="{FF2B5EF4-FFF2-40B4-BE49-F238E27FC236}">
                <a16:creationId xmlns:a16="http://schemas.microsoft.com/office/drawing/2014/main" id="{39E3AE56-F25E-4DB0-849E-6A6836E03D55}"/>
              </a:ext>
            </a:extLst>
          </p:cNvPr>
          <p:cNvSpPr txBox="1"/>
          <p:nvPr/>
        </p:nvSpPr>
        <p:spPr>
          <a:xfrm>
            <a:off x="3552347" y="3610053"/>
            <a:ext cx="2067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de-DE" sz="1000" dirty="0"/>
              <a:t>Configure correct scoring_uri and key in endpoint.py script</a:t>
            </a:r>
          </a:p>
          <a:p>
            <a:pPr marL="171450" indent="-171450" algn="ctr">
              <a:buFontTx/>
              <a:buChar char="-"/>
            </a:pPr>
            <a:r>
              <a:rPr lang="de-DE" sz="1000" dirty="0"/>
              <a:t>Run the script to interact with the trained model</a:t>
            </a:r>
          </a:p>
        </p:txBody>
      </p:sp>
      <p:pic>
        <p:nvPicPr>
          <p:cNvPr id="1077" name="Picture 1076" descr="Logo, company name&#10;&#10;Description automatically generated">
            <a:extLst>
              <a:ext uri="{FF2B5EF4-FFF2-40B4-BE49-F238E27FC236}">
                <a16:creationId xmlns:a16="http://schemas.microsoft.com/office/drawing/2014/main" id="{D314DF18-37C6-45D2-997F-1E3004C8A31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21" t="55607" r="39482" b="16326"/>
          <a:stretch/>
        </p:blipFill>
        <p:spPr>
          <a:xfrm>
            <a:off x="1436993" y="3251580"/>
            <a:ext cx="302473" cy="342000"/>
          </a:xfrm>
          <a:prstGeom prst="rect">
            <a:avLst/>
          </a:prstGeom>
        </p:spPr>
      </p:pic>
      <p:pic>
        <p:nvPicPr>
          <p:cNvPr id="1080" name="Picture 1079" descr="Logo, company name&#10;&#10;Description automatically generated">
            <a:extLst>
              <a:ext uri="{FF2B5EF4-FFF2-40B4-BE49-F238E27FC236}">
                <a16:creationId xmlns:a16="http://schemas.microsoft.com/office/drawing/2014/main" id="{91564C31-40C7-4781-B08E-AF217C509C6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13" t="53381" r="7682" b="15943"/>
          <a:stretch/>
        </p:blipFill>
        <p:spPr>
          <a:xfrm>
            <a:off x="4422365" y="5207956"/>
            <a:ext cx="273438" cy="324000"/>
          </a:xfrm>
          <a:prstGeom prst="rect">
            <a:avLst/>
          </a:prstGeom>
        </p:spPr>
      </p:pic>
      <p:sp>
        <p:nvSpPr>
          <p:cNvPr id="1081" name="TextBox 1080">
            <a:extLst>
              <a:ext uri="{FF2B5EF4-FFF2-40B4-BE49-F238E27FC236}">
                <a16:creationId xmlns:a16="http://schemas.microsoft.com/office/drawing/2014/main" id="{96FF346C-BF6C-4F73-A57C-ACCCFDFF46DD}"/>
              </a:ext>
            </a:extLst>
          </p:cNvPr>
          <p:cNvSpPr txBox="1"/>
          <p:nvPr/>
        </p:nvSpPr>
        <p:spPr>
          <a:xfrm>
            <a:off x="3552347" y="5534273"/>
            <a:ext cx="2067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de-DE" sz="1000" dirty="0"/>
              <a:t>Create screencast</a:t>
            </a:r>
          </a:p>
          <a:p>
            <a:pPr marL="171450" indent="-171450" algn="ctr">
              <a:buFontTx/>
              <a:buChar char="-"/>
            </a:pPr>
            <a:r>
              <a:rPr lang="de-DE" sz="1000" dirty="0"/>
              <a:t>Create README</a:t>
            </a:r>
          </a:p>
          <a:p>
            <a:pPr marL="171450" indent="-171450" algn="ctr">
              <a:buFontTx/>
              <a:buChar char="-"/>
            </a:pPr>
            <a:r>
              <a:rPr lang="de-DE" sz="1000" dirty="0"/>
              <a:t>Create architectural diagram</a:t>
            </a:r>
          </a:p>
          <a:p>
            <a:pPr marL="171450" indent="-171450" algn="ctr">
              <a:buFontTx/>
              <a:buChar char="-"/>
            </a:pPr>
            <a:r>
              <a:rPr lang="de-DE" sz="1000" dirty="0"/>
              <a:t>Make screenshots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54323498-2455-4E65-B64F-4980AE4E3BA7}"/>
              </a:ext>
            </a:extLst>
          </p:cNvPr>
          <p:cNvSpPr txBox="1"/>
          <p:nvPr/>
        </p:nvSpPr>
        <p:spPr>
          <a:xfrm>
            <a:off x="567276" y="3611706"/>
            <a:ext cx="2067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de-DE" sz="1000" dirty="0"/>
              <a:t>Update variables in pipeline jupyter notebook</a:t>
            </a:r>
          </a:p>
          <a:p>
            <a:pPr marL="171450" indent="-171450" algn="ctr">
              <a:buFontTx/>
              <a:buChar char="-"/>
            </a:pPr>
            <a:r>
              <a:rPr lang="de-DE" sz="1000" dirty="0"/>
              <a:t>Run corresponding notebook cells to create a pipeline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93C8430F-85E5-4498-A287-84525BE2489B}"/>
              </a:ext>
            </a:extLst>
          </p:cNvPr>
          <p:cNvSpPr txBox="1"/>
          <p:nvPr/>
        </p:nvSpPr>
        <p:spPr>
          <a:xfrm>
            <a:off x="604587" y="5534273"/>
            <a:ext cx="206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de-DE" sz="1000" dirty="0"/>
              <a:t>Run corresponding notebook cells to publish the pipeline if everything works as expected</a:t>
            </a:r>
          </a:p>
        </p:txBody>
      </p:sp>
      <p:pic>
        <p:nvPicPr>
          <p:cNvPr id="1084" name="Picture 1083" descr="Logo, company name&#10;&#10;Description automatically generated">
            <a:extLst>
              <a:ext uri="{FF2B5EF4-FFF2-40B4-BE49-F238E27FC236}">
                <a16:creationId xmlns:a16="http://schemas.microsoft.com/office/drawing/2014/main" id="{3FB22CB3-DA10-42D8-9A25-13E9B401CBA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21" t="55607" r="39482" b="16326"/>
          <a:stretch/>
        </p:blipFill>
        <p:spPr>
          <a:xfrm>
            <a:off x="1436993" y="5196271"/>
            <a:ext cx="302473" cy="342000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6F105A99-28ED-4012-AD5B-183D94918EAD}"/>
              </a:ext>
            </a:extLst>
          </p:cNvPr>
          <p:cNvCxnSpPr>
            <a:cxnSpLocks/>
            <a:stCxn id="1051" idx="1"/>
            <a:endCxn id="1052" idx="3"/>
          </p:cNvCxnSpPr>
          <p:nvPr/>
        </p:nvCxnSpPr>
        <p:spPr>
          <a:xfrm flipH="1">
            <a:off x="8604848" y="2893580"/>
            <a:ext cx="903478" cy="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19AC2681-8919-44FA-A19D-D43C371DC438}"/>
              </a:ext>
            </a:extLst>
          </p:cNvPr>
          <p:cNvCxnSpPr>
            <a:cxnSpLocks/>
            <a:stCxn id="1052" idx="1"/>
            <a:endCxn id="1053" idx="3"/>
          </p:cNvCxnSpPr>
          <p:nvPr/>
        </p:nvCxnSpPr>
        <p:spPr>
          <a:xfrm flipH="1">
            <a:off x="5619777" y="2898312"/>
            <a:ext cx="917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11F2897D-2D7D-46E4-BECE-83CAA29CC498}"/>
              </a:ext>
            </a:extLst>
          </p:cNvPr>
          <p:cNvCxnSpPr>
            <a:cxnSpLocks/>
            <a:stCxn id="1053" idx="1"/>
            <a:endCxn id="1054" idx="3"/>
          </p:cNvCxnSpPr>
          <p:nvPr/>
        </p:nvCxnSpPr>
        <p:spPr>
          <a:xfrm flipH="1">
            <a:off x="2634706" y="2898312"/>
            <a:ext cx="917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6" name="Connector: Elbow 1095">
            <a:extLst>
              <a:ext uri="{FF2B5EF4-FFF2-40B4-BE49-F238E27FC236}">
                <a16:creationId xmlns:a16="http://schemas.microsoft.com/office/drawing/2014/main" id="{809F7CB7-6C10-4902-B60C-A3B97B8C2E68}"/>
              </a:ext>
            </a:extLst>
          </p:cNvPr>
          <p:cNvCxnSpPr>
            <a:cxnSpLocks/>
            <a:stCxn id="1054" idx="1"/>
            <a:endCxn id="1055" idx="1"/>
          </p:cNvCxnSpPr>
          <p:nvPr/>
        </p:nvCxnSpPr>
        <p:spPr>
          <a:xfrm rot="10800000" flipH="1" flipV="1">
            <a:off x="567276" y="2898311"/>
            <a:ext cx="37310" cy="1953991"/>
          </a:xfrm>
          <a:prstGeom prst="bentConnector3">
            <a:avLst>
              <a:gd name="adj1" fmla="val -612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289D128A-2717-4C3D-AE6B-11DF1D775DEA}"/>
              </a:ext>
            </a:extLst>
          </p:cNvPr>
          <p:cNvCxnSpPr>
            <a:cxnSpLocks/>
            <a:stCxn id="1055" idx="3"/>
            <a:endCxn id="1056" idx="1"/>
          </p:cNvCxnSpPr>
          <p:nvPr/>
        </p:nvCxnSpPr>
        <p:spPr>
          <a:xfrm>
            <a:off x="2672016" y="4852303"/>
            <a:ext cx="88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06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Birk</dc:creator>
  <cp:lastModifiedBy>Sebastian Birk</cp:lastModifiedBy>
  <cp:revision>19</cp:revision>
  <dcterms:created xsi:type="dcterms:W3CDTF">2020-12-14T11:29:41Z</dcterms:created>
  <dcterms:modified xsi:type="dcterms:W3CDTF">2020-12-15T10:48:15Z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2020-12-14T11:29:44Z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faa1d6af-c0a5-41b8-bf83-ba0e9cfc8bc9</vt:lpwstr>
  </property>
  <property fmtid="{D5CDD505-2E9C-101B-9397-08002B2CF9AE}" pid="8" name="MSIP_Label_5fae8262-b78e-4366-8929-a5d6aac95320_ContentBits">
    <vt:lpwstr>0</vt:lpwstr>
  </property>
</Properties>
</file>