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61" r:id="rId4"/>
    <p:sldId id="262" r:id="rId5"/>
    <p:sldId id="259" r:id="rId6"/>
    <p:sldId id="263" r:id="rId7"/>
    <p:sldId id="264" r:id="rId8"/>
    <p:sldId id="266" r:id="rId9"/>
    <p:sldId id="267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4279272" y="2295429"/>
            <a:ext cx="396134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/>
                </a:solidFill>
                <a:latin typeface="sohne"/>
              </a:rPr>
              <a:t>Ensemble </a:t>
            </a:r>
            <a:r>
              <a:rPr lang="en-US" sz="2800" b="1" dirty="0" smtClean="0">
                <a:solidFill>
                  <a:schemeClr val="accent6"/>
                </a:solidFill>
                <a:latin typeface="sohne"/>
              </a:rPr>
              <a:t>Learning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 smtClean="0">
                <a:solidFill>
                  <a:schemeClr val="accent6"/>
                </a:solidFill>
                <a:effectLst/>
                <a:latin typeface="sohne"/>
              </a:rPr>
              <a:t>Bagging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6"/>
                </a:solidFill>
                <a:latin typeface="sohne"/>
              </a:rPr>
              <a:t>Bagged Trees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 smtClean="0">
                <a:solidFill>
                  <a:schemeClr val="accent6"/>
                </a:solidFill>
                <a:effectLst/>
                <a:latin typeface="sohne"/>
              </a:rPr>
              <a:t>Random Forest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6"/>
                </a:solidFill>
                <a:latin typeface="sohne"/>
              </a:rPr>
              <a:t>Boosting</a:t>
            </a:r>
            <a:endParaRPr lang="en-US" sz="2800" b="1" i="0" dirty="0">
              <a:solidFill>
                <a:schemeClr val="accent6"/>
              </a:solidFill>
              <a:effectLst/>
              <a:latin typeface="sohn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3394" y="216462"/>
            <a:ext cx="30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ohne"/>
              </a:rPr>
              <a:t>Ensemble Learning</a:t>
            </a:r>
            <a:endParaRPr lang="en-US" sz="2400" b="1" dirty="0">
              <a:solidFill>
                <a:srgbClr val="FF0000"/>
              </a:solidFill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4758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054389" y="130198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urw-din"/>
              </a:rPr>
              <a:t>Random Forest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3155"/>
              </p:ext>
            </p:extLst>
          </p:nvPr>
        </p:nvGraphicFramePr>
        <p:xfrm>
          <a:off x="1883494" y="1501894"/>
          <a:ext cx="8356061" cy="500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Bitmap Image" r:id="rId4" imgW="8961120" imgH="5006520" progId="Paint.Picture">
                  <p:embed/>
                </p:oleObj>
              </mc:Choice>
              <mc:Fallback>
                <p:oleObj name="Bitmap Image" r:id="rId4" imgW="8961120" imgH="5006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3494" y="1501894"/>
                        <a:ext cx="8356061" cy="500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054389" y="130198"/>
            <a:ext cx="151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urw-din"/>
              </a:rPr>
              <a:t>Boosting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97" y="2169336"/>
            <a:ext cx="7724775" cy="4030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26897" y="870639"/>
            <a:ext cx="8890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5B5D6B"/>
                </a:solidFill>
                <a:latin typeface="Poppins"/>
              </a:rPr>
              <a:t>Boosting</a:t>
            </a:r>
            <a:r>
              <a:rPr lang="en-US" dirty="0">
                <a:solidFill>
                  <a:srgbClr val="5B5D6B"/>
                </a:solidFill>
                <a:latin typeface="Poppins"/>
              </a:rPr>
              <a:t> is an </a:t>
            </a:r>
            <a:r>
              <a:rPr lang="en-US" dirty="0">
                <a:solidFill>
                  <a:srgbClr val="5D5D5D"/>
                </a:solidFill>
                <a:latin typeface="Poppins"/>
              </a:rPr>
              <a:t>ensemble learning</a:t>
            </a:r>
            <a:r>
              <a:rPr lang="en-US" dirty="0">
                <a:solidFill>
                  <a:srgbClr val="5B5D6B"/>
                </a:solidFill>
                <a:latin typeface="Poppins"/>
              </a:rPr>
              <a:t> method used in supervised learning that converts weak learners into strong learners by having each predictor fix the errors of its predecessor.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117675" y="387560"/>
            <a:ext cx="3749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Poppins"/>
              </a:rPr>
              <a:t>Bagging v/s Boosting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21" y="1509623"/>
            <a:ext cx="9269032" cy="43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287235" y="226955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sohne"/>
              </a:rPr>
              <a:t>Ensemble </a:t>
            </a:r>
            <a:r>
              <a:rPr lang="en-US" b="1" dirty="0" smtClean="0">
                <a:solidFill>
                  <a:srgbClr val="292929"/>
                </a:solidFill>
                <a:latin typeface="sohne"/>
              </a:rPr>
              <a:t>Learning</a:t>
            </a: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87235" y="2820036"/>
            <a:ext cx="589135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92929"/>
                </a:solidFill>
                <a:latin typeface="sohne"/>
              </a:rPr>
              <a:t>Using multiple learning algorithm together for the same task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92929"/>
                </a:solidFill>
                <a:latin typeface="sohne"/>
              </a:rPr>
              <a:t>Better prediction than individual model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92929"/>
                </a:solidFill>
                <a:latin typeface="sohne"/>
              </a:rPr>
              <a:t>Better Accuracy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92929"/>
                </a:solidFill>
                <a:latin typeface="sohne"/>
              </a:rPr>
              <a:t>Higher Consistency (Avoids Over-fitting)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92929"/>
                </a:solidFill>
                <a:latin typeface="sohne"/>
              </a:rPr>
              <a:t>Reduce bias and variance error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3394" y="216462"/>
            <a:ext cx="30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ohne"/>
              </a:rPr>
              <a:t>Ensemble Learning</a:t>
            </a:r>
            <a:endParaRPr lang="en-US" sz="2400" b="1" dirty="0">
              <a:solidFill>
                <a:srgbClr val="FF0000"/>
              </a:solidFill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8207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026" name="Picture 2" descr="Hot dog stock image. Image of isolated, white, frankfurter - 92952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253" y="999114"/>
            <a:ext cx="1975150" cy="15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eman's | Change The Norm | Your Most Comfortable Made in India Sho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741" y="1017188"/>
            <a:ext cx="1984072" cy="124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6,077 Milk Chocolate Stock Photos, Pictures &amp; Royalty-Free Images - iStoc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292" y="879091"/>
            <a:ext cx="2231070" cy="148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73915" y="69442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sohne"/>
              </a:rPr>
              <a:t>Example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321722" y="2304754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sohne"/>
              </a:rPr>
              <a:t>Suppose we have a training dataset with pixel of images and we prepare three model with these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3604" y="2830660"/>
            <a:ext cx="8492346" cy="35993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4939273" y="117545"/>
            <a:ext cx="30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ohne"/>
              </a:rPr>
              <a:t>Ensemble Learning</a:t>
            </a:r>
            <a:endParaRPr lang="en-US" sz="2400" b="1" dirty="0">
              <a:solidFill>
                <a:srgbClr val="FF0000"/>
              </a:solidFill>
              <a:latin typeface="sohne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842582"/>
              </p:ext>
            </p:extLst>
          </p:nvPr>
        </p:nvGraphicFramePr>
        <p:xfrm>
          <a:off x="5383872" y="3140015"/>
          <a:ext cx="972387" cy="22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8" imgW="921960" imgH="205920" progId="Paint.Picture">
                  <p:embed/>
                </p:oleObj>
              </mc:Choice>
              <mc:Fallback>
                <p:oleObj name="Bitmap Image" r:id="rId8" imgW="921960" imgH="205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83872" y="3140015"/>
                        <a:ext cx="972387" cy="224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47" y="1906258"/>
            <a:ext cx="9867900" cy="2838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4861635" y="130198"/>
            <a:ext cx="30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ohne"/>
              </a:rPr>
              <a:t>Ensemble Learning</a:t>
            </a:r>
            <a:endParaRPr lang="en-US" sz="2400" b="1" dirty="0">
              <a:solidFill>
                <a:srgbClr val="FF0000"/>
              </a:solidFill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2333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050" name="Picture 2" descr="Introduction to Bagging and Ensemble Methods | Paperspace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6" y="3062507"/>
            <a:ext cx="7452125" cy="343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06127" y="1165326"/>
            <a:ext cx="8968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273239"/>
                </a:solidFill>
                <a:latin typeface="urw-din"/>
              </a:rPr>
              <a:t>Bagging</a:t>
            </a:r>
          </a:p>
          <a:p>
            <a:pPr fontAlgn="base"/>
            <a:r>
              <a:rPr lang="en-US" b="1" dirty="0">
                <a:solidFill>
                  <a:srgbClr val="273239"/>
                </a:solidFill>
                <a:latin typeface="urw-din"/>
              </a:rPr>
              <a:t>Bootstrap Aggregating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, also knows as bagging, is a machine learning ensemble meta-algorithm designed to improve the stability and accuracy of machine learning algorithms used in statistical classification and regression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4888" y="130198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urw-din"/>
              </a:rPr>
              <a:t>Bagging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8586" y="266054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Sampling &amp;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804888" y="130198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urw-din"/>
              </a:rPr>
              <a:t>Bagging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2917" y="1416466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If person would buy insurance or not?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23015"/>
              </p:ext>
            </p:extLst>
          </p:nvPr>
        </p:nvGraphicFramePr>
        <p:xfrm>
          <a:off x="1583666" y="1881847"/>
          <a:ext cx="8610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Bitmap Image" r:id="rId4" imgW="8610480" imgH="4419720" progId="Paint.Picture">
                  <p:embed/>
                </p:oleObj>
              </mc:Choice>
              <mc:Fallback>
                <p:oleObj name="Bitmap Image" r:id="rId4" imgW="8610480" imgH="4419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3666" y="1881847"/>
                        <a:ext cx="8610600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6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804888" y="130198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urw-din"/>
              </a:rPr>
              <a:t>Bagging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6713" y="1243938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For Housing price prediction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36750"/>
              </p:ext>
            </p:extLst>
          </p:nvPr>
        </p:nvGraphicFramePr>
        <p:xfrm>
          <a:off x="1658129" y="1685752"/>
          <a:ext cx="8618538" cy="442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Bitmap Image" r:id="rId4" imgW="8618400" imgH="4427280" progId="Paint.Picture">
                  <p:embed/>
                </p:oleObj>
              </mc:Choice>
              <mc:Fallback>
                <p:oleObj name="Bitmap Image" r:id="rId4" imgW="8618400" imgH="4427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8129" y="1685752"/>
                        <a:ext cx="8618538" cy="442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3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924995" y="449375"/>
            <a:ext cx="2203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urw-din"/>
              </a:rPr>
              <a:t>Bagged Trees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465" y="2459330"/>
            <a:ext cx="990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73239"/>
                </a:solidFill>
                <a:latin typeface="urw-din"/>
              </a:rPr>
              <a:t>Bagging: 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Underline model can be anything (SVM, KNN, Logistic Regression, Decision Tree </a:t>
            </a:r>
            <a:r>
              <a:rPr lang="en-US" dirty="0" err="1" smtClean="0">
                <a:solidFill>
                  <a:srgbClr val="273239"/>
                </a:solidFill>
                <a:latin typeface="urw-din"/>
              </a:rPr>
              <a:t>etc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465" y="2876108"/>
            <a:ext cx="537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73239"/>
                </a:solidFill>
                <a:latin typeface="urw-din"/>
              </a:rPr>
              <a:t>Bagged Trees: 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Each model is only Decision Tree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942248" y="181956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urw-din"/>
              </a:rPr>
              <a:t>Random Forest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4701" y="1215219"/>
            <a:ext cx="86839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Random forests or random decision forests is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an ensemble learning method for classification, regression and other tasks that operates by constructing a multitude of decision trees at training time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endParaRPr lang="en-US" dirty="0" smtClean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It is a Bagged Tree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822600" y="3149443"/>
            <a:ext cx="71352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There are major two distinctions,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Here data set (rows) as well as features (columns) are sampled.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Each model is only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144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Poppins</vt:lpstr>
      <vt:lpstr>sohne</vt:lpstr>
      <vt:lpstr>urw-din</vt:lpstr>
      <vt:lpstr>Wingdings</vt:lpstr>
      <vt:lpstr>Office Theme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Microsoft account</cp:lastModifiedBy>
  <cp:revision>133</cp:revision>
  <dcterms:created xsi:type="dcterms:W3CDTF">2021-08-10T15:37:54Z</dcterms:created>
  <dcterms:modified xsi:type="dcterms:W3CDTF">2022-05-05T14:00:12Z</dcterms:modified>
</cp:coreProperties>
</file>