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23"/>
  </p:notesMasterIdLst>
  <p:sldIdLst>
    <p:sldId id="256" r:id="rId5"/>
    <p:sldId id="291" r:id="rId6"/>
    <p:sldId id="293" r:id="rId7"/>
    <p:sldId id="274" r:id="rId8"/>
    <p:sldId id="273" r:id="rId9"/>
    <p:sldId id="276" r:id="rId10"/>
    <p:sldId id="295" r:id="rId11"/>
    <p:sldId id="277" r:id="rId12"/>
    <p:sldId id="298" r:id="rId13"/>
    <p:sldId id="278" r:id="rId14"/>
    <p:sldId id="279" r:id="rId15"/>
    <p:sldId id="294" r:id="rId16"/>
    <p:sldId id="280" r:id="rId17"/>
    <p:sldId id="281" r:id="rId18"/>
    <p:sldId id="282" r:id="rId19"/>
    <p:sldId id="287" r:id="rId20"/>
    <p:sldId id="305" r:id="rId21"/>
    <p:sldId id="301" r:id="rId22"/>
  </p:sldIdLst>
  <p:sldSz cx="14173200" cy="8229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64" userDrawn="1">
          <p15:clr>
            <a:srgbClr val="A4A3A4"/>
          </p15:clr>
        </p15:guide>
        <p15:guide id="2" pos="44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73"/>
    <a:srgbClr val="DEC8EE"/>
    <a:srgbClr val="B889DB"/>
    <a:srgbClr val="8439BD"/>
    <a:srgbClr val="A568D2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9288" autoAdjust="0"/>
  </p:normalViewPr>
  <p:slideViewPr>
    <p:cSldViewPr snapToGrid="0">
      <p:cViewPr>
        <p:scale>
          <a:sx n="60" d="100"/>
          <a:sy n="60" d="100"/>
        </p:scale>
        <p:origin x="-726" y="-120"/>
      </p:cViewPr>
      <p:guideLst>
        <p:guide orient="horz" pos="2564"/>
        <p:guide pos="4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Glucose Level  (Mg/dl) compared to age </a:t>
            </a:r>
          </a:p>
        </c:rich>
      </c:tx>
      <c:layout>
        <c:manualLayout>
          <c:xMode val="edge"/>
          <c:yMode val="edge"/>
          <c:x val="0.23885586963243516"/>
          <c:y val="2.3297488984713316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Sheet1!$D$3:$D$4</c:f>
              <c:strCache>
                <c:ptCount val="1"/>
                <c:pt idx="0">
                  <c:v>Glucose Level  (Mg/dl) milligrams per deciliter)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Sheet1!$C$5:$C$9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Sheet1!$D$5:$D$9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17984"/>
        <c:axId val="200619904"/>
      </c:scatterChart>
      <c:valAx>
        <c:axId val="200617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Age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200619904"/>
        <c:crosses val="autoZero"/>
        <c:crossBetween val="midCat"/>
      </c:valAx>
      <c:valAx>
        <c:axId val="2006199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Glucose</a:t>
                </a:r>
                <a:r>
                  <a:rPr lang="en-US" sz="1400" baseline="0" dirty="0"/>
                  <a:t> Level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20061798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1-03-16T10:57:00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26193 9585,'60'-120,"-30"61,59-120,30-29,-59 89,-1-30,1-30,-31 90,31 0,-30 29,29 31,-29-31,0 30,-1 1,1-31,30 30,-30-29,-1 29,31 0,-1-59,1 59,-30-29,-1-1,31 30,-30-29,29 29,-29-30,30 31,-31-1,1 30,30-30,-31 0,31-29,-30 29,-1-29,31 29,-1-30,1 31,29-31,-29 30,29-29,30 29,30-30,30 1,-90-1,60 1,-60 29,-29 0,-31 1,90-1,-29 30,-31-30,1-30,-1 60,1-29,29 29,-59-30,29 30,-29-30,59 30,-59-30,0 30,59 0,-59 0,0-29,29 29,1-30,-1 30,1-30,0 30,-1-30,1 30,-1-59,-29 59,29 0,-29 0,0 0,0 0,29 0,-29 0,0 0,29 0,-29 0,0 0,29 30,-29-30,0 29,29-29,1 0,-30 60,29-60,1 30,-1-30,1 29,-30-29,29 30,-29-30,0 30,29 0,-29-30,29 29,-29 1,0 0,30 0,-31-30,1 30,30-1,-31-29,1 0,0 30,0-30,-1 0,1 30,0-30,-30 30,30-30,0 29,-1-29,31 30,-60 0,30-30,-30 30,29-30,1 0,0 59,0-29,29 0,-29 29,0-59,-1 30,-29 30,60-31,-60 1,30-30,-30 30,59 0,-59-1,0 1,30 0,0 29,-30-29,30 0,-30 29,0-29,0 0,0 30,0-31,0 1,0 0,0 0,0-1,0 1,0 30,0-1,0-29,-30 0,0 29,30-29,-30 0,1 29,29-29,-30 30,0-60,30 29,-30 31,0-60,1 59,-1-29,30 30,-60-31,31 1,-31 30,60-30,-30 29,-29-29,29 0,0 29,-29-29,29 29,-30-29,31 0,-31 30,30-31,1 31,-31-30,30 29,-29-29,29 0,0-1,-29 31,-1-30,30-1,1 1,-31 0,30-30,-29 30,29 0,0-30,-29 0,29 29,0 1,0-30,1 30,-1-30,0 0,0 30,-29-1,29-29,0 30,-29-30,-1 30,1 0,29-30,-30 0,-29 29,30 1,-1-30,1 0,-31 0,31 30,-90 0,60-1,-1-29,31 0,-31 30,31 0,29 0,-59-30,59 30,0-30,-29 29,29-29,0 0,-29 30,-1 0,30-30,-29 30,-1-30,1 0,-1 0,31 0,-31 29,30-29,-29 0,-1 0,1 0,-1 0,-29 0,29 0,1 30,-30-30,29 0,30 0,-29 0,-1 0,1 0,29 0,-30-30,-29 30,59-29,-29-1,-1 0,-29 0,29 30,1-29,29 29,-29-30,59 0,-30 30,-30-30,30 30,1-30,-31 30,30 0,1 0,-31-29,1-1,29 0,0 30,0-30,1 30,-1 0,0-29,0 29,0 0,1-30,-1 0,0 30,0 0,30-30,-59 30,29 0,30-29,-30 29,1 0,-1 0,0 0,0 0,1-30,-1 30,0 0,0 0,-29-30,29 30,0 0,0-30,-29 30,29-29,0-1,1 30,-1 0,30-30,-30 30,0-30,0 30,1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631EF024-19AE-40D1-A564-21E423BF1498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8100" y="857250"/>
            <a:ext cx="3987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CC3427E7-5989-485B-B90B-4098793D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5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17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2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2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45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42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48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9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96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0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07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5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5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00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5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346836"/>
            <a:ext cx="10629900" cy="2865120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322446"/>
            <a:ext cx="10629900" cy="1986914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65D-6E89-4825-90DF-386CCC434790}" type="datetime1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38150"/>
            <a:ext cx="305609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38150"/>
            <a:ext cx="8991124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5FF-8155-4536-B003-5D25527BB1B5}" type="datetime1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5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051686"/>
            <a:ext cx="12224385" cy="3423284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507356"/>
            <a:ext cx="12224385" cy="1800224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C992-D84A-4E5B-8FF3-725D20E477AE}" type="datetime1">
              <a:rPr lang="en-IN" smtClean="0"/>
              <a:t>19-03-2021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190750"/>
            <a:ext cx="60236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190750"/>
            <a:ext cx="60236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BF8-3712-42D3-B9CE-E8E248C260D6}" type="datetime1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38150"/>
            <a:ext cx="1222438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017396"/>
            <a:ext cx="5995927" cy="988694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006090"/>
            <a:ext cx="599592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017396"/>
            <a:ext cx="6025456" cy="988694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006090"/>
            <a:ext cx="602545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E52-ECBC-44F5-B817-54A3EA0E4251}" type="datetime1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E2B5-69B5-472F-871D-A62F87F78089}" type="datetime1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389-26BB-4E01-8FBF-2F6EDAD344DB}" type="datetime1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48640"/>
            <a:ext cx="4571226" cy="192024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184911"/>
            <a:ext cx="7175183" cy="5848350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468880"/>
            <a:ext cx="4571226" cy="4573906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9EF-EC64-4A3B-94D0-74F6EE74A7FC}" type="datetime1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4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48640"/>
            <a:ext cx="4571226" cy="192024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184911"/>
            <a:ext cx="7175183" cy="5848350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468880"/>
            <a:ext cx="4571226" cy="4573906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9B5E-FA93-420E-B3A8-8FC4C09B0505}" type="datetime1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5" y="728082"/>
            <a:ext cx="1222438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190750"/>
            <a:ext cx="1222438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7627621"/>
            <a:ext cx="31889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7627621"/>
            <a:ext cx="478345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7627621"/>
            <a:ext cx="31889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7D1B38-9589-4C32-B5D9-55974AC87856}"/>
              </a:ext>
            </a:extLst>
          </p:cNvPr>
          <p:cNvSpPr/>
          <p:nvPr/>
        </p:nvSpPr>
        <p:spPr>
          <a:xfrm>
            <a:off x="-2" y="7599928"/>
            <a:ext cx="14173200" cy="629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CCD358-549C-42D8-8FFE-6AA6BF8EC85B}"/>
              </a:ext>
            </a:extLst>
          </p:cNvPr>
          <p:cNvSpPr/>
          <p:nvPr/>
        </p:nvSpPr>
        <p:spPr>
          <a:xfrm>
            <a:off x="2" y="0"/>
            <a:ext cx="14173200" cy="10801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B3139E1-DA96-4AD1-95C1-44226E05F96C}"/>
              </a:ext>
            </a:extLst>
          </p:cNvPr>
          <p:cNvSpPr/>
          <p:nvPr/>
        </p:nvSpPr>
        <p:spPr>
          <a:xfrm>
            <a:off x="2" y="1080143"/>
            <a:ext cx="14173200" cy="21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D2C64D8-4F82-490D-8D95-C307DDC82212}"/>
              </a:ext>
            </a:extLst>
          </p:cNvPr>
          <p:cNvCxnSpPr>
            <a:cxnSpLocks/>
          </p:cNvCxnSpPr>
          <p:nvPr/>
        </p:nvCxnSpPr>
        <p:spPr>
          <a:xfrm>
            <a:off x="4" y="1080136"/>
            <a:ext cx="46192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AE58CB-63F5-4FCE-8C7D-F848F9DC489F}"/>
              </a:ext>
            </a:extLst>
          </p:cNvPr>
          <p:cNvCxnSpPr>
            <a:cxnSpLocks/>
          </p:cNvCxnSpPr>
          <p:nvPr/>
        </p:nvCxnSpPr>
        <p:spPr>
          <a:xfrm>
            <a:off x="4619262" y="1080136"/>
            <a:ext cx="49346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907A33D-BC8F-440E-9321-C8B579F49FE2}"/>
              </a:ext>
            </a:extLst>
          </p:cNvPr>
          <p:cNvCxnSpPr>
            <a:cxnSpLocks/>
          </p:cNvCxnSpPr>
          <p:nvPr/>
        </p:nvCxnSpPr>
        <p:spPr>
          <a:xfrm>
            <a:off x="9238524" y="1080136"/>
            <a:ext cx="493467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413A5E9-9D72-4ADF-B339-1E086A7329D5}"/>
              </a:ext>
            </a:extLst>
          </p:cNvPr>
          <p:cNvCxnSpPr>
            <a:cxnSpLocks/>
          </p:cNvCxnSpPr>
          <p:nvPr/>
        </p:nvCxnSpPr>
        <p:spPr>
          <a:xfrm>
            <a:off x="3" y="7595384"/>
            <a:ext cx="46192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C27C404-5DF7-405C-BC49-06E706975C25}"/>
              </a:ext>
            </a:extLst>
          </p:cNvPr>
          <p:cNvCxnSpPr>
            <a:cxnSpLocks/>
          </p:cNvCxnSpPr>
          <p:nvPr/>
        </p:nvCxnSpPr>
        <p:spPr>
          <a:xfrm>
            <a:off x="4619261" y="7595384"/>
            <a:ext cx="49346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14D12CD-8E20-4F9A-9488-7D82ECEBA5BB}"/>
              </a:ext>
            </a:extLst>
          </p:cNvPr>
          <p:cNvCxnSpPr>
            <a:cxnSpLocks/>
          </p:cNvCxnSpPr>
          <p:nvPr/>
        </p:nvCxnSpPr>
        <p:spPr>
          <a:xfrm>
            <a:off x="9238523" y="7595384"/>
            <a:ext cx="493467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7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5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91" userDrawn="1">
          <p15:clr>
            <a:srgbClr val="F26B43"/>
          </p15:clr>
        </p15:guide>
        <p15:guide id="2" pos="44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2.docx"/><Relationship Id="rId4" Type="http://schemas.openxmlformats.org/officeDocument/2006/relationships/chart" Target="../charts/chart1.xml"/><Relationship Id="rId9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="" xmlns:a16="http://schemas.microsoft.com/office/drawing/2014/main" id="{1557A916-FDD1-44A1-A7A1-70009FD6BE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41732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539BEDD-2C1D-4BA2-A1EF-16958C0FFFCF}"/>
              </a:ext>
            </a:extLst>
          </p:cNvPr>
          <p:cNvSpPr/>
          <p:nvPr/>
        </p:nvSpPr>
        <p:spPr>
          <a:xfrm>
            <a:off x="7404875" y="1858434"/>
            <a:ext cx="6235837" cy="2352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Correlation </a:t>
            </a:r>
            <a:r>
              <a:rPr lang="en-US" sz="4700" b="1" kern="1200" dirty="0" smtClean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Analysis (part-1)</a:t>
            </a:r>
            <a:endParaRPr lang="en-US" sz="4700" b="1" kern="1200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Abstract business statistic vector ... | Stock vector | Colourbox">
            <a:extLst>
              <a:ext uri="{FF2B5EF4-FFF2-40B4-BE49-F238E27FC236}">
                <a16:creationId xmlns="" xmlns:a16="http://schemas.microsoft.com/office/drawing/2014/main" id="{51EA5C82-0EB4-4B9E-A92D-CB52988CB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8"/>
          <a:stretch/>
        </p:blipFill>
        <p:spPr bwMode="auto">
          <a:xfrm>
            <a:off x="20" y="1"/>
            <a:ext cx="9002320" cy="822960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54706" y="5689914"/>
            <a:ext cx="4288569" cy="26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BFA2D8A5-A55A-4D22-A4B4-5C8B8E80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8" y="1280862"/>
            <a:ext cx="7821611" cy="29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273D243A-C1F3-4021-A920-645CEFEA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9" y="4472242"/>
            <a:ext cx="8657184" cy="258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1612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5" y="5345723"/>
            <a:ext cx="6897306" cy="198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0" y="1347769"/>
            <a:ext cx="6587817" cy="383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User\Desktop\New folder\Summer'2020\Pic\mpc-006-0203-partial-and-multiple-correlation-7-6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97" y="1888200"/>
            <a:ext cx="5117607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5350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9C44AA6B-D273-4E78-9FC0-D93C9599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12" y="1382106"/>
            <a:ext cx="6930881" cy="273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6B97B287-185C-401E-A784-44722235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12" y="4965075"/>
            <a:ext cx="6413048" cy="198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1451" y="2169399"/>
            <a:ext cx="4319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Another examples: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Relationship among Demand, Supply and Product quality.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Relationship among Expenditure, Income and Family size.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4954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21BA9663-BFF6-44FD-9BFB-7F930A18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8" y="1136318"/>
            <a:ext cx="6597776" cy="31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User\Desktop\New folder\Summer'2020\Pic\Positive-and-Negative-correlation-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73" y="4316491"/>
            <a:ext cx="6351504" cy="25907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8" y="4642337"/>
            <a:ext cx="11403430" cy="258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8651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1216617A-A3CF-44B7-ACAF-12459CA6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9" y="1116962"/>
            <a:ext cx="6307348" cy="283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User\Desktop\New folder\Summer'2020\Pic\curvve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605" y="1382958"/>
            <a:ext cx="4544284" cy="355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5811" y="4925193"/>
            <a:ext cx="1017493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Examples:</a:t>
            </a:r>
          </a:p>
          <a:p>
            <a:pPr algn="just"/>
            <a:r>
              <a:rPr lang="en-US" sz="2400" dirty="0" smtClean="0"/>
              <a:t>Nonlinear </a:t>
            </a:r>
            <a:r>
              <a:rPr lang="en-US" sz="2400" dirty="0"/>
              <a:t>relationships also appear in real world situations, such as in the relationship between the value of a motorcycle and the amount of time you owned the motorcycle, or in the amount of time it takes to do a job in relation to the number of people there to help. 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0744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="" xmlns:a16="http://schemas.microsoft.com/office/drawing/2014/main" id="{C85FA357-0EAF-430F-9608-5BD8455C2376}"/>
              </a:ext>
            </a:extLst>
          </p:cNvPr>
          <p:cNvSpPr txBox="1">
            <a:spLocks/>
          </p:cNvSpPr>
          <p:nvPr/>
        </p:nvSpPr>
        <p:spPr>
          <a:xfrm>
            <a:off x="2383118" y="2637669"/>
            <a:ext cx="7098507" cy="2820596"/>
          </a:xfrm>
          <a:prstGeom prst="rect">
            <a:avLst/>
          </a:prstGeom>
        </p:spPr>
        <p:txBody>
          <a:bodyPr>
            <a:normAutofit/>
          </a:bodyPr>
          <a:lstStyle>
            <a:lvl1pPr marL="265748" indent="-265748" algn="l" defTabSz="1062990" rtl="0" eaLnBrk="1" latinLnBrk="0" hangingPunct="1">
              <a:lnSpc>
                <a:spcPct val="90000"/>
              </a:lnSpc>
              <a:spcBef>
                <a:spcPts val="1163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724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7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873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023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172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322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471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21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1770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Scatter Diagram Method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Karl Pearson’s Correlation Coefficient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Spearman’s Rank Correlation Coefficient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 of Least Squares </a:t>
            </a: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AA2A89-81DE-49D3-9131-25D46D1C59D0}"/>
              </a:ext>
            </a:extLst>
          </p:cNvPr>
          <p:cNvSpPr/>
          <p:nvPr/>
        </p:nvSpPr>
        <p:spPr>
          <a:xfrm>
            <a:off x="9712386" y="2409066"/>
            <a:ext cx="187340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2296" indent="0" algn="ctr">
              <a:buNone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 will practice the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maths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of these two techniques</a:t>
            </a:r>
            <a:r>
              <a: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="" xmlns:a16="http://schemas.microsoft.com/office/drawing/2014/main" id="{6677A97F-0EAD-4091-A6DE-3D16827E661F}"/>
              </a:ext>
            </a:extLst>
          </p:cNvPr>
          <p:cNvSpPr/>
          <p:nvPr/>
        </p:nvSpPr>
        <p:spPr>
          <a:xfrm>
            <a:off x="8610966" y="2468781"/>
            <a:ext cx="609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611" y="315017"/>
            <a:ext cx="6880860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STUDYING CORRELATION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611" y="1406951"/>
            <a:ext cx="105243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Correlation can be studied by the following methods: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3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C:\Users\ibrahim\Desktop\scatter-plots-shape.bmp">
            <a:extLst>
              <a:ext uri="{FF2B5EF4-FFF2-40B4-BE49-F238E27FC236}">
                <a16:creationId xmlns="" xmlns:a16="http://schemas.microsoft.com/office/drawing/2014/main" id="{DF145E52-35D6-4D69-B872-A26FBD03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09" y="2263364"/>
            <a:ext cx="6458415" cy="49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300215-59CF-4C60-8987-F2D6F93A4AED}"/>
              </a:ext>
            </a:extLst>
          </p:cNvPr>
          <p:cNvSpPr txBox="1"/>
          <p:nvPr/>
        </p:nvSpPr>
        <p:spPr>
          <a:xfrm>
            <a:off x="464234" y="1524700"/>
            <a:ext cx="4262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Scatter Diagram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300215-59CF-4C60-8987-F2D6F93A4AED}"/>
              </a:ext>
            </a:extLst>
          </p:cNvPr>
          <p:cNvSpPr txBox="1"/>
          <p:nvPr/>
        </p:nvSpPr>
        <p:spPr>
          <a:xfrm>
            <a:off x="464234" y="322814"/>
            <a:ext cx="572555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Scatter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7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36393"/>
              </p:ext>
            </p:extLst>
          </p:nvPr>
        </p:nvGraphicFramePr>
        <p:xfrm>
          <a:off x="7944858" y="1430585"/>
          <a:ext cx="5711482" cy="436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20015"/>
              </p:ext>
            </p:extLst>
          </p:nvPr>
        </p:nvGraphicFramePr>
        <p:xfrm>
          <a:off x="401136" y="1700165"/>
          <a:ext cx="7803938" cy="241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5" imgW="6105346" imgH="1891176" progId="Word.Document.12">
                  <p:embed/>
                </p:oleObj>
              </mc:Choice>
              <mc:Fallback>
                <p:oleObj name="Document" r:id="rId5" imgW="6105346" imgH="18911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136" y="1700165"/>
                        <a:ext cx="7803938" cy="241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7069" y="4023604"/>
            <a:ext cx="457882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Draw Scatter </a:t>
            </a:r>
            <a:r>
              <a:rPr lang="en-US" sz="2000" dirty="0" smtClean="0"/>
              <a:t>diagram and comment on the correlation.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>
            <a:off x="5440837" y="5137813"/>
            <a:ext cx="1786597" cy="4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8595" y="5163234"/>
            <a:ext cx="46773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Steps to draw Scatter diagram: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Considering one variable in X-axis and another variable in the Y-axis, find intersect points for each of the subjects.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88595" y="258466"/>
            <a:ext cx="7656263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Procedure of drawing Scatter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7944858" y="6162760"/>
            <a:ext cx="579927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Comment: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ith the increase of age, Glucose level is also increased, so there is a positive correlation between the variables.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9365400" y="2250360"/>
              <a:ext cx="2475720" cy="1446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6040" y="2241000"/>
                <a:ext cx="2494440" cy="14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  <p:bldP spid="9" grpId="0" animBg="1"/>
      <p:bldP spid="11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18</a:t>
            </a:fld>
            <a:endParaRPr lang="en-IN"/>
          </a:p>
        </p:txBody>
      </p:sp>
      <p:pic>
        <p:nvPicPr>
          <p:cNvPr id="3074" name="Picture 2" descr="C:\Users\User\Desktop\New folder\Summer'2020\Pic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5" y="1826859"/>
            <a:ext cx="7975023" cy="44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=""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1878" y="0"/>
            <a:ext cx="3775829" cy="4080511"/>
          </a:xfrm>
          <a:prstGeom prst="flowChartDocumen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Learning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Outcomes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IN" sz="13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3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54DD779-7F05-4F16-9518-6AF36A9F478A}"/>
              </a:ext>
            </a:extLst>
          </p:cNvPr>
          <p:cNvSpPr/>
          <p:nvPr/>
        </p:nvSpPr>
        <p:spPr>
          <a:xfrm>
            <a:off x="4836587" y="1904602"/>
            <a:ext cx="89497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Find out Whether there is any relation between or among of the variables.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 Strength of the relationship.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0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=""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1878" y="0"/>
            <a:ext cx="3775829" cy="4080511"/>
          </a:xfrm>
          <a:prstGeom prst="flowChartDocumen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IN" sz="13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3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54DD779-7F05-4F16-9518-6AF36A9F478A}"/>
              </a:ext>
            </a:extLst>
          </p:cNvPr>
          <p:cNvSpPr/>
          <p:nvPr/>
        </p:nvSpPr>
        <p:spPr>
          <a:xfrm>
            <a:off x="4836587" y="1904602"/>
            <a:ext cx="836645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Define correlation</a:t>
            </a:r>
            <a:endParaRPr lang="en-US" sz="28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Types of correlation &amp; its </a:t>
            </a:r>
            <a:r>
              <a:rPr lang="en-US" sz="2800" b="1" dirty="0" smtClean="0"/>
              <a:t>interpretation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Measuring correlation by drawing Scatter </a:t>
            </a:r>
            <a:r>
              <a:rPr lang="en-US" sz="2800" b="1" dirty="0"/>
              <a:t>plot </a:t>
            </a:r>
            <a:r>
              <a:rPr lang="en-US" sz="2800" b="1" dirty="0" smtClean="0"/>
              <a:t>and interpretation.</a:t>
            </a:r>
            <a:endParaRPr lang="en-US" sz="28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=""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82BD9-7DAA-4EC3-995F-9B816A84184C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Content Placeholder 1">
            <a:extLst>
              <a:ext uri="{FF2B5EF4-FFF2-40B4-BE49-F238E27FC236}">
                <a16:creationId xmlns="" xmlns:a16="http://schemas.microsoft.com/office/drawing/2014/main" id="{CDA5A22D-59AF-4B47-A9C3-F7D87C725C9B}"/>
              </a:ext>
            </a:extLst>
          </p:cNvPr>
          <p:cNvSpPr txBox="1">
            <a:spLocks/>
          </p:cNvSpPr>
          <p:nvPr/>
        </p:nvSpPr>
        <p:spPr>
          <a:xfrm>
            <a:off x="764631" y="1501959"/>
            <a:ext cx="12578021" cy="5335425"/>
          </a:xfrm>
          <a:prstGeom prst="rect">
            <a:avLst/>
          </a:prstGeom>
        </p:spPr>
        <p:txBody>
          <a:bodyPr>
            <a:normAutofit/>
          </a:bodyPr>
          <a:lstStyle>
            <a:lvl1pPr marL="265748" indent="-265748" algn="l" defTabSz="1062990" rtl="0" eaLnBrk="1" latinLnBrk="0" hangingPunct="1">
              <a:lnSpc>
                <a:spcPct val="90000"/>
              </a:lnSpc>
              <a:spcBef>
                <a:spcPts val="1163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724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7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873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023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172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322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471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21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1770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Correlation: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Correlation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measure of relationship between two or more variables.</a:t>
            </a:r>
          </a:p>
          <a:p>
            <a:pPr marL="82296" indent="0">
              <a:buFont typeface="Arial" panose="020B0604020202020204" pitchFamily="34" charset="0"/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Example: </a:t>
            </a:r>
          </a:p>
          <a:p>
            <a:pPr marL="82296" indent="0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13791" lvl="1" indent="0" algn="ct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1935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35" dirty="0" smtClean="0">
                <a:latin typeface="Times New Roman" pitchFamily="18" charset="0"/>
                <a:cs typeface="Times New Roman" pitchFamily="18" charset="0"/>
              </a:rPr>
              <a:t>                    0</a:t>
            </a:r>
            <a:r>
              <a:rPr lang="en-US" sz="1935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135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15">
            <a:extLst>
              <a:ext uri="{FF2B5EF4-FFF2-40B4-BE49-F238E27FC236}">
                <a16:creationId xmlns="" xmlns:a16="http://schemas.microsoft.com/office/drawing/2014/main" id="{3F1E2ADE-33A5-4296-AF0F-94AE94401F3A}"/>
              </a:ext>
            </a:extLst>
          </p:cNvPr>
          <p:cNvSpPr/>
          <p:nvPr/>
        </p:nvSpPr>
        <p:spPr>
          <a:xfrm>
            <a:off x="5457179" y="3049051"/>
            <a:ext cx="2895600" cy="9499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296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ct val="125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Advertisement            X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Sales                             Y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endParaRPr lang="en-US" dirty="0"/>
          </a:p>
        </p:txBody>
      </p:sp>
      <p:sp>
        <p:nvSpPr>
          <p:cNvPr id="10" name="Rounded Rectangle 17">
            <a:extLst>
              <a:ext uri="{FF2B5EF4-FFF2-40B4-BE49-F238E27FC236}">
                <a16:creationId xmlns="" xmlns:a16="http://schemas.microsoft.com/office/drawing/2014/main" id="{7A061EA6-9329-4ECE-AEC4-ABACFE6B5D21}"/>
              </a:ext>
            </a:extLst>
          </p:cNvPr>
          <p:cNvSpPr/>
          <p:nvPr/>
        </p:nvSpPr>
        <p:spPr>
          <a:xfrm>
            <a:off x="9020384" y="3064347"/>
            <a:ext cx="2895600" cy="9499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296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ct val="125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Price                       X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Demand                  Y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9DAF261-48C6-4FE5-8840-D707699F984F}"/>
              </a:ext>
            </a:extLst>
          </p:cNvPr>
          <p:cNvCxnSpPr>
            <a:cxnSpLocks/>
          </p:cNvCxnSpPr>
          <p:nvPr/>
        </p:nvCxnSpPr>
        <p:spPr>
          <a:xfrm>
            <a:off x="5648310" y="4840414"/>
            <a:ext cx="66461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B51C613-0BC4-4705-94EF-4BAA8A601A1B}"/>
              </a:ext>
            </a:extLst>
          </p:cNvPr>
          <p:cNvSpPr txBox="1"/>
          <p:nvPr/>
        </p:nvSpPr>
        <p:spPr>
          <a:xfrm>
            <a:off x="11445013" y="5418259"/>
            <a:ext cx="18976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  	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	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  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E43C095-3819-4E0A-9E40-D43CDAE4F059}"/>
              </a:ext>
            </a:extLst>
          </p:cNvPr>
          <p:cNvCxnSpPr/>
          <p:nvPr/>
        </p:nvCxnSpPr>
        <p:spPr>
          <a:xfrm flipV="1">
            <a:off x="11972905" y="5563543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D92C350-1E14-4628-85A7-F29D6DE48387}"/>
              </a:ext>
            </a:extLst>
          </p:cNvPr>
          <p:cNvCxnSpPr/>
          <p:nvPr/>
        </p:nvCxnSpPr>
        <p:spPr>
          <a:xfrm flipV="1">
            <a:off x="13115905" y="5584809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5283DB7-1C35-42A3-BB5F-F1F6B4BF37DA}"/>
              </a:ext>
            </a:extLst>
          </p:cNvPr>
          <p:cNvCxnSpPr/>
          <p:nvPr/>
        </p:nvCxnSpPr>
        <p:spPr>
          <a:xfrm>
            <a:off x="11979993" y="5964925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9BC9A385-0C86-4585-848E-A50AC4985D19}"/>
              </a:ext>
            </a:extLst>
          </p:cNvPr>
          <p:cNvCxnSpPr/>
          <p:nvPr/>
        </p:nvCxnSpPr>
        <p:spPr>
          <a:xfrm>
            <a:off x="13115905" y="5964441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313776-B9DE-4FB6-807C-F6F85B5846A8}"/>
              </a:ext>
            </a:extLst>
          </p:cNvPr>
          <p:cNvSpPr txBox="1"/>
          <p:nvPr/>
        </p:nvSpPr>
        <p:spPr>
          <a:xfrm>
            <a:off x="5007045" y="5481451"/>
            <a:ext cx="18976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  	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	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06CEC578-6E91-4DEB-A291-FCE227617D8A}"/>
              </a:ext>
            </a:extLst>
          </p:cNvPr>
          <p:cNvCxnSpPr/>
          <p:nvPr/>
        </p:nvCxnSpPr>
        <p:spPr>
          <a:xfrm flipV="1">
            <a:off x="5534942" y="5626735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62D6838-9598-40B9-A041-9EFE935D306D}"/>
              </a:ext>
            </a:extLst>
          </p:cNvPr>
          <p:cNvCxnSpPr/>
          <p:nvPr/>
        </p:nvCxnSpPr>
        <p:spPr>
          <a:xfrm flipV="1">
            <a:off x="6639688" y="5968932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3EA9026-35F2-4561-8EEF-E62B2BDD0D49}"/>
              </a:ext>
            </a:extLst>
          </p:cNvPr>
          <p:cNvCxnSpPr/>
          <p:nvPr/>
        </p:nvCxnSpPr>
        <p:spPr>
          <a:xfrm>
            <a:off x="5542030" y="6028117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FEA86CB-9533-4114-875F-6F40A279B98A}"/>
              </a:ext>
            </a:extLst>
          </p:cNvPr>
          <p:cNvCxnSpPr/>
          <p:nvPr/>
        </p:nvCxnSpPr>
        <p:spPr>
          <a:xfrm>
            <a:off x="6639688" y="5623246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04AB38F-46F6-4BF3-B7B7-A1774C0C8BE1}"/>
              </a:ext>
            </a:extLst>
          </p:cNvPr>
          <p:cNvCxnSpPr/>
          <p:nvPr/>
        </p:nvCxnSpPr>
        <p:spPr>
          <a:xfrm>
            <a:off x="7263616" y="3341206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91F2F75-141D-45B0-8A32-003F5DAC2BDA}"/>
              </a:ext>
            </a:extLst>
          </p:cNvPr>
          <p:cNvCxnSpPr/>
          <p:nvPr/>
        </p:nvCxnSpPr>
        <p:spPr>
          <a:xfrm>
            <a:off x="7266459" y="3732868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85F1A60-91F5-4D6C-81C3-C5A2FA0E07C2}"/>
              </a:ext>
            </a:extLst>
          </p:cNvPr>
          <p:cNvCxnSpPr/>
          <p:nvPr/>
        </p:nvCxnSpPr>
        <p:spPr>
          <a:xfrm>
            <a:off x="10462312" y="3343908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4C3ADFC-4194-4CCB-AEF4-618E936F17AF}"/>
              </a:ext>
            </a:extLst>
          </p:cNvPr>
          <p:cNvCxnSpPr/>
          <p:nvPr/>
        </p:nvCxnSpPr>
        <p:spPr>
          <a:xfrm>
            <a:off x="10482217" y="3732868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with Examples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89099" y="4956594"/>
            <a:ext cx="72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3800" y="5879698"/>
            <a:ext cx="2008105" cy="36933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linear relation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831886" y="5582118"/>
            <a:ext cx="1" cy="31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20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1A59D83B-FD54-4833-9524-14736C24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4732" y="1143647"/>
            <a:ext cx="9514813" cy="62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9F82BD9-7DAA-4EC3-995F-9B816A84184C}" type="slidenum">
              <a:rPr lang="en-US" sz="1200"/>
              <a:pPr algn="l" defTabSz="914400">
                <a:spcAft>
                  <a:spcPts val="600"/>
                </a:spcAft>
              </a:pPr>
              <a:t>5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1294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1069145" y="205394"/>
            <a:ext cx="3562232" cy="246746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985F2189-B4E1-4BB9-863C-E9A9B892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7" y="1190903"/>
            <a:ext cx="7350367" cy="300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User\Desktop\New folder\Summer'2020\Pic\1200-611181-652349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69" y="1190903"/>
            <a:ext cx="4994031" cy="31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  <p:pic>
        <p:nvPicPr>
          <p:cNvPr id="4099" name="Picture 3" descr="C:\Users\User\Desktop\New folder\Summer'2020\Pic\correl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6" y="3884043"/>
            <a:ext cx="3309922" cy="364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New folder\Summer'2020\Pic\correlation_pl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69" y="4470316"/>
            <a:ext cx="4495498" cy="28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118252" y="5707160"/>
            <a:ext cx="1193117" cy="390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9258" y="1796896"/>
            <a:ext cx="950778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positive correlation in real life: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With </a:t>
            </a:r>
            <a:r>
              <a:rPr lang="en-US" sz="2400" dirty="0"/>
              <a:t>the growth of the company, the market value of company stocks </a:t>
            </a:r>
            <a:r>
              <a:rPr lang="en-US" sz="2400" dirty="0" smtClean="0"/>
              <a:t>increase.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If I walk more, I will burn more </a:t>
            </a:r>
            <a:r>
              <a:rPr lang="en-US" sz="2400" dirty="0" smtClean="0"/>
              <a:t>calories.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demand increases, price of the product increases (at same supply level</a:t>
            </a:r>
            <a:r>
              <a:rPr lang="en-US" sz="2400" dirty="0" smtClean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When you study more, you score high in the exams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When you pay more to your employees, they’re motivated to perform better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With increase in consumption of junk food, there is increase in obesity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When you meditate more, your concentration level increases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Couples who spend more time together have a healthier and long-lasting relationship.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452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F90C6DA-A4B8-4207-9EF3-D7D6DF37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8" y="1335466"/>
            <a:ext cx="6487207" cy="287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User\Desktop\New folder\Summer'2020\Pic\negative-correlation-in-psycholog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038" y="1758338"/>
            <a:ext cx="4330426" cy="411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New folder\Summer'2020\Pic\1200-612433-5205423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18" y="4502916"/>
            <a:ext cx="5264152" cy="283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0521" y="4453052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882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731" y="1815172"/>
            <a:ext cx="950778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Negative correlation in real life: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weight of a car and miles per gallon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More absenteeism in school activities, less GPA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More vaccinations, less </a:t>
            </a:r>
            <a:r>
              <a:rPr lang="en-US" sz="2400" dirty="0" smtClean="0"/>
              <a:t>illness.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More expenditure, less money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More time for fun, less grades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More time at work, less time at </a:t>
            </a:r>
            <a:r>
              <a:rPr lang="en-US" sz="2400"/>
              <a:t>home</a:t>
            </a:r>
            <a:r>
              <a:rPr lang="en-US" sz="2400" smtClean="0"/>
              <a:t>.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0746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64C5810D5B340B5AF730A05A47286" ma:contentTypeVersion="8" ma:contentTypeDescription="Ein neues Dokument erstellen." ma:contentTypeScope="" ma:versionID="683c182e13f78e36779d649cd0a7292b">
  <xsd:schema xmlns:xsd="http://www.w3.org/2001/XMLSchema" xmlns:xs="http://www.w3.org/2001/XMLSchema" xmlns:p="http://schemas.microsoft.com/office/2006/metadata/properties" xmlns:ns3="01e2b7a1-b8e0-4120-b79e-cd741afd5999" targetNamespace="http://schemas.microsoft.com/office/2006/metadata/properties" ma:root="true" ma:fieldsID="6da0001eca0b83fb1f54f6d1020b5c7c" ns3:_="">
    <xsd:import namespace="01e2b7a1-b8e0-4120-b79e-cd741afd5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2b7a1-b8e0-4120-b79e-cd741afd5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82CEC-27A7-4760-B194-0F488A305EF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1e2b7a1-b8e0-4120-b79e-cd741afd599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278ADD-8DA4-42BC-AFD5-B010DB7F1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AAD97-E65A-45F3-B3F1-A1E228F6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b7a1-b8e0-4120-b79e-cd741afd5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7868</TotalTime>
  <Words>519</Words>
  <Application>Microsoft Office PowerPoint</Application>
  <PresentationFormat>Custom</PresentationFormat>
  <Paragraphs>116</Paragraphs>
  <Slides>18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IBRAHIM</dc:creator>
  <cp:lastModifiedBy>User</cp:lastModifiedBy>
  <cp:revision>87</cp:revision>
  <dcterms:created xsi:type="dcterms:W3CDTF">2020-05-06T13:37:08Z</dcterms:created>
  <dcterms:modified xsi:type="dcterms:W3CDTF">2021-03-20T05:04:49Z</dcterms:modified>
</cp:coreProperties>
</file>