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Default Extension="jpg" ContentType="image/jpg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BBVA MEXICO, S.A., INSTITUCION DE BANCA MULTIPLE, GRUPO FINANCIERO BBVA </a:t>
            </a:r>
            <a:r>
              <a:rPr dirty="0" spc="-10"/>
              <a:t>MEXICO</a:t>
            </a: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BBA830831LJ2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BBVA MEXICO, S.A., INSTITUCION DE BANCA MULTIPLE, GRUPO FINANCIERO BBVA </a:t>
            </a:r>
            <a:r>
              <a:rPr dirty="0" spc="-10"/>
              <a:t>MEXICO</a:t>
            </a: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BBA830831LJ2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BBVA MEXICO, S.A., INSTITUCION DE BANCA MULTIPLE, GRUPO FINANCIERO BBVA </a:t>
            </a:r>
            <a:r>
              <a:rPr dirty="0" spc="-10"/>
              <a:t>MEXICO</a:t>
            </a: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BBA830831LJ2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BBVA MEXICO, S.A., INSTITUCION DE BANCA MULTIPLE, GRUPO FINANCIERO BBVA </a:t>
            </a:r>
            <a:r>
              <a:rPr dirty="0" spc="-10"/>
              <a:t>MEXICO</a:t>
            </a: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BBA830831LJ2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BBVA MEXICO, S.A., INSTITUCION DE BANCA MULTIPLE, GRUPO FINANCIERO BBVA </a:t>
            </a:r>
            <a:r>
              <a:rPr dirty="0" spc="-10"/>
              <a:t>MEXICO</a:t>
            </a: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BBA830831LJ2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72194" y="9713579"/>
            <a:ext cx="5842000" cy="264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BBVA MEXICO, S.A., INSTITUCION DE BANCA MULTIPLE, GRUPO FINANCIERO BBVA </a:t>
            </a:r>
            <a:r>
              <a:rPr dirty="0" spc="-10"/>
              <a:t>MEXICO</a:t>
            </a: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BBA830831LJ2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hyperlink" Target="http://www.bbva.mx/" TargetMode="External"/><Relationship Id="rId4" Type="http://schemas.openxmlformats.org/officeDocument/2006/relationships/hyperlink" Target="mailto:une.mx@bbva.com" TargetMode="External"/><Relationship Id="rId5" Type="http://schemas.openxmlformats.org/officeDocument/2006/relationships/hyperlink" Target="http://www.condusef.gob.mx/" TargetMode="External"/><Relationship Id="rId6" Type="http://schemas.openxmlformats.org/officeDocument/2006/relationships/hyperlink" Target="http://www.ipab.org.mx/" TargetMode="External"/><Relationship Id="rId7" Type="http://schemas.openxmlformats.org/officeDocument/2006/relationships/image" Target="../media/image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hyperlink" Target="http://www.bbva.mx/" TargetMode="External"/><Relationship Id="rId4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3884400" y="596474"/>
          <a:ext cx="372999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6710"/>
                <a:gridCol w="2105660"/>
              </a:tblGrid>
              <a:tr h="19050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Periodo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DEL</a:t>
                      </a:r>
                      <a:r>
                        <a:rPr dirty="0" sz="1000" spc="-1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01/06/2022</a:t>
                      </a:r>
                      <a:r>
                        <a:rPr dirty="0" sz="1000" spc="-1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AL</a:t>
                      </a:r>
                      <a:r>
                        <a:rPr dirty="0" sz="1000" spc="-1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30/06/2022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397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 rowSpan="5">
                  <a:txBody>
                    <a:bodyPr/>
                    <a:lstStyle/>
                    <a:p>
                      <a:pPr algn="just" marL="381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Fecha</a:t>
                      </a:r>
                      <a:r>
                        <a:rPr dirty="0" sz="1000" spc="-2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Corte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algn="just" marL="38100" marR="899160">
                        <a:lnSpc>
                          <a:spcPct val="125200"/>
                        </a:lnSpc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Cuenta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Cliente R.F.C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algn="just" marL="381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Cuenta</a:t>
                      </a:r>
                      <a:r>
                        <a:rPr dirty="0" sz="1000" spc="-1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CLABE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30/06/2022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397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0150115967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397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62728510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397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LEPN740920MR5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397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397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012650001501159677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397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6201455" y="39204"/>
            <a:ext cx="1427480" cy="4927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>
              <a:lnSpc>
                <a:spcPts val="1440"/>
              </a:lnSpc>
              <a:spcBef>
                <a:spcPts val="100"/>
              </a:spcBef>
            </a:pPr>
            <a:r>
              <a:rPr dirty="0" sz="1200" spc="-20" b="1">
                <a:latin typeface="Trebuchet MS"/>
                <a:cs typeface="Trebuchet MS"/>
              </a:rPr>
              <a:t>Estado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30" b="1">
                <a:latin typeface="Trebuchet MS"/>
                <a:cs typeface="Trebuchet MS"/>
              </a:rPr>
              <a:t>de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Cuenta</a:t>
            </a:r>
            <a:endParaRPr sz="1200">
              <a:latin typeface="Trebuchet MS"/>
              <a:cs typeface="Trebuchet MS"/>
            </a:endParaRPr>
          </a:p>
          <a:p>
            <a:pPr algn="r" marR="23495">
              <a:lnSpc>
                <a:spcPts val="1180"/>
              </a:lnSpc>
            </a:pPr>
            <a:r>
              <a:rPr dirty="0" sz="1000">
                <a:latin typeface="Arial"/>
                <a:cs typeface="Arial"/>
              </a:rPr>
              <a:t>MAESTRA PYME </a:t>
            </a:r>
            <a:r>
              <a:rPr dirty="0" sz="1000" spc="-20">
                <a:latin typeface="Arial"/>
                <a:cs typeface="Arial"/>
              </a:rPr>
              <a:t>BBVA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ts val="1060"/>
              </a:lnSpc>
            </a:pPr>
            <a:r>
              <a:rPr dirty="0" sz="900" b="1">
                <a:latin typeface="Arial"/>
                <a:cs typeface="Arial"/>
              </a:rPr>
              <a:t>PAGINA</a:t>
            </a:r>
            <a:r>
              <a:rPr dirty="0" sz="900" spc="2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1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/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spc="-25" b="1">
                <a:latin typeface="Arial"/>
                <a:cs typeface="Arial"/>
              </a:rPr>
              <a:t>19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3944" y="2708003"/>
            <a:ext cx="180975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Calibri"/>
                <a:cs typeface="Calibri"/>
              </a:rPr>
              <a:t>Información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Financiera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05432" y="6627149"/>
            <a:ext cx="7397115" cy="0"/>
          </a:xfrm>
          <a:custGeom>
            <a:avLst/>
            <a:gdLst/>
            <a:ahLst/>
            <a:cxnLst/>
            <a:rect l="l" t="t" r="r" b="b"/>
            <a:pathLst>
              <a:path w="7397115" h="0">
                <a:moveTo>
                  <a:pt x="0" y="0"/>
                </a:moveTo>
                <a:lnTo>
                  <a:pt x="7396708" y="0"/>
                </a:lnTo>
              </a:path>
            </a:pathLst>
          </a:custGeom>
          <a:ln w="17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92732" y="6432118"/>
            <a:ext cx="23469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Detalle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de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Movimientos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Realizados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56474" y="6606322"/>
            <a:ext cx="37846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 Narrow"/>
                <a:cs typeface="Arial Narrow"/>
              </a:rPr>
              <a:t>FECHA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65365" y="6752118"/>
            <a:ext cx="27000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040" algn="l"/>
                <a:tab pos="2015489" algn="l"/>
              </a:tabLst>
            </a:pPr>
            <a:r>
              <a:rPr dirty="0" sz="1000" spc="-25">
                <a:latin typeface="Arial Narrow"/>
                <a:cs typeface="Arial Narrow"/>
              </a:rPr>
              <a:t>LIQ</a:t>
            </a:r>
            <a:r>
              <a:rPr dirty="0" sz="1000">
                <a:latin typeface="Arial Narrow"/>
                <a:cs typeface="Arial Narrow"/>
              </a:rPr>
              <a:t>	</a:t>
            </a:r>
            <a:r>
              <a:rPr dirty="0" sz="1000" spc="-10">
                <a:latin typeface="Arial Narrow"/>
                <a:cs typeface="Arial Narrow"/>
              </a:rPr>
              <a:t>DESCRIPCIÓN</a:t>
            </a:r>
            <a:r>
              <a:rPr dirty="0" sz="1000">
                <a:latin typeface="Arial Narrow"/>
                <a:cs typeface="Arial Narrow"/>
              </a:rPr>
              <a:t>	</a:t>
            </a:r>
            <a:r>
              <a:rPr dirty="0" sz="1000" spc="-10">
                <a:latin typeface="Arial Narrow"/>
                <a:cs typeface="Arial Narrow"/>
              </a:rPr>
              <a:t>REFERENCIA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55371" y="6606322"/>
            <a:ext cx="1559560" cy="323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8795">
              <a:lnSpc>
                <a:spcPts val="1175"/>
              </a:lnSpc>
              <a:spcBef>
                <a:spcPts val="100"/>
              </a:spcBef>
            </a:pPr>
            <a:r>
              <a:rPr dirty="0" sz="1000" spc="-10">
                <a:latin typeface="Arial Narrow"/>
                <a:cs typeface="Arial Narrow"/>
              </a:rPr>
              <a:t>SALDO</a:t>
            </a:r>
            <a:endParaRPr sz="1000">
              <a:latin typeface="Arial Narrow"/>
              <a:cs typeface="Arial Narrow"/>
            </a:endParaRPr>
          </a:p>
          <a:p>
            <a:pPr marL="12700">
              <a:lnSpc>
                <a:spcPts val="1175"/>
              </a:lnSpc>
              <a:tabLst>
                <a:tab pos="869315" algn="l"/>
              </a:tabLst>
            </a:pPr>
            <a:r>
              <a:rPr dirty="0" sz="1000" spc="-10">
                <a:latin typeface="Arial Narrow"/>
                <a:cs typeface="Arial Narrow"/>
              </a:rPr>
              <a:t>OPERACIÓN</a:t>
            </a:r>
            <a:r>
              <a:rPr dirty="0" sz="1000">
                <a:latin typeface="Arial Narrow"/>
                <a:cs typeface="Arial Narrow"/>
              </a:rPr>
              <a:t>	</a:t>
            </a:r>
            <a:r>
              <a:rPr dirty="0" sz="1000" spc="-10">
                <a:latin typeface="Arial Narrow"/>
                <a:cs typeface="Arial Narrow"/>
              </a:rPr>
              <a:t>LIQUIDACIÓN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4174" y="6752118"/>
            <a:ext cx="355600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latin typeface="Arial Narrow"/>
                <a:cs typeface="Arial Narrow"/>
              </a:rPr>
              <a:t>OPER</a:t>
            </a:r>
            <a:endParaRPr sz="10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950" spc="-10">
                <a:latin typeface="Arial Narrow"/>
                <a:cs typeface="Arial Narrow"/>
              </a:rPr>
              <a:t>01/JUN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719858" y="6752118"/>
            <a:ext cx="47688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 Narrow"/>
                <a:cs typeface="Arial Narrow"/>
              </a:rPr>
              <a:t>CARGOS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442092" y="6752118"/>
            <a:ext cx="471170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 Narrow"/>
                <a:cs typeface="Arial Narrow"/>
              </a:rPr>
              <a:t>ABONOS</a:t>
            </a:r>
            <a:endParaRPr sz="1000">
              <a:latin typeface="Arial Narrow"/>
              <a:cs typeface="Arial Narrow"/>
            </a:endParaRPr>
          </a:p>
          <a:p>
            <a:pPr marL="73025">
              <a:lnSpc>
                <a:spcPct val="100000"/>
              </a:lnSpc>
            </a:pPr>
            <a:r>
              <a:rPr dirty="0" sz="950" spc="-10">
                <a:latin typeface="Arial Narrow"/>
                <a:cs typeface="Arial Narrow"/>
              </a:rPr>
              <a:t>7,717.00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84383" y="6904666"/>
            <a:ext cx="3054985" cy="2734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Arial Narrow"/>
                <a:cs typeface="Arial Narrow"/>
              </a:rPr>
              <a:t>01/JUN</a:t>
            </a:r>
            <a:r>
              <a:rPr dirty="0" sz="950" spc="245">
                <a:latin typeface="Arial Narrow"/>
                <a:cs typeface="Arial Narrow"/>
              </a:rPr>
              <a:t> </a:t>
            </a:r>
            <a:r>
              <a:rPr dirty="0" sz="950">
                <a:latin typeface="Arial Narrow"/>
                <a:cs typeface="Arial Narrow"/>
              </a:rPr>
              <a:t>DEPOSITO EN </a:t>
            </a:r>
            <a:r>
              <a:rPr dirty="0" sz="950" spc="-10">
                <a:latin typeface="Arial Narrow"/>
                <a:cs typeface="Arial Narrow"/>
              </a:rPr>
              <a:t>EFECTIVO</a:t>
            </a:r>
            <a:endParaRPr sz="950">
              <a:latin typeface="Arial Narrow"/>
              <a:cs typeface="Arial Narrow"/>
            </a:endParaRPr>
          </a:p>
          <a:p>
            <a:pPr marL="401320">
              <a:lnSpc>
                <a:spcPct val="100000"/>
              </a:lnSpc>
            </a:pPr>
            <a:r>
              <a:rPr dirty="0" sz="950" spc="-10" i="1">
                <a:latin typeface="Arial Narrow"/>
                <a:cs typeface="Arial Narrow"/>
              </a:rPr>
              <a:t>26992</a:t>
            </a:r>
            <a:endParaRPr sz="9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Arial Narrow"/>
                <a:cs typeface="Arial Narrow"/>
              </a:rPr>
              <a:t>01/JUN</a:t>
            </a:r>
            <a:r>
              <a:rPr dirty="0" sz="950" spc="245">
                <a:latin typeface="Arial Narrow"/>
                <a:cs typeface="Arial Narrow"/>
              </a:rPr>
              <a:t> </a:t>
            </a:r>
            <a:r>
              <a:rPr dirty="0" sz="950">
                <a:latin typeface="Arial Narrow"/>
                <a:cs typeface="Arial Narrow"/>
              </a:rPr>
              <a:t>DEPOSITO EN </a:t>
            </a:r>
            <a:r>
              <a:rPr dirty="0" sz="950" spc="-10">
                <a:latin typeface="Arial Narrow"/>
                <a:cs typeface="Arial Narrow"/>
              </a:rPr>
              <a:t>EFECTIVO</a:t>
            </a:r>
            <a:endParaRPr sz="950">
              <a:latin typeface="Arial Narrow"/>
              <a:cs typeface="Arial Narrow"/>
            </a:endParaRPr>
          </a:p>
          <a:p>
            <a:pPr marL="401320">
              <a:lnSpc>
                <a:spcPct val="100000"/>
              </a:lnSpc>
            </a:pPr>
            <a:r>
              <a:rPr dirty="0" sz="950" spc="-10" i="1">
                <a:latin typeface="Arial Narrow"/>
                <a:cs typeface="Arial Narrow"/>
              </a:rPr>
              <a:t>26993</a:t>
            </a:r>
            <a:endParaRPr sz="9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Arial Narrow"/>
                <a:cs typeface="Arial Narrow"/>
              </a:rPr>
              <a:t>01/JUN</a:t>
            </a:r>
            <a:r>
              <a:rPr dirty="0" sz="950" spc="245">
                <a:latin typeface="Arial Narrow"/>
                <a:cs typeface="Arial Narrow"/>
              </a:rPr>
              <a:t> </a:t>
            </a:r>
            <a:r>
              <a:rPr dirty="0" sz="950">
                <a:latin typeface="Arial Narrow"/>
                <a:cs typeface="Arial Narrow"/>
              </a:rPr>
              <a:t>DEPOSITO EN </a:t>
            </a:r>
            <a:r>
              <a:rPr dirty="0" sz="950" spc="-10">
                <a:latin typeface="Arial Narrow"/>
                <a:cs typeface="Arial Narrow"/>
              </a:rPr>
              <a:t>EFECTIVO</a:t>
            </a:r>
            <a:endParaRPr sz="950">
              <a:latin typeface="Arial Narrow"/>
              <a:cs typeface="Arial Narrow"/>
            </a:endParaRPr>
          </a:p>
          <a:p>
            <a:pPr marL="401320">
              <a:lnSpc>
                <a:spcPct val="100000"/>
              </a:lnSpc>
            </a:pPr>
            <a:r>
              <a:rPr dirty="0" sz="950" spc="-10" i="1">
                <a:latin typeface="Arial Narrow"/>
                <a:cs typeface="Arial Narrow"/>
              </a:rPr>
              <a:t>26994</a:t>
            </a:r>
            <a:endParaRPr sz="9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Arial Narrow"/>
                <a:cs typeface="Arial Narrow"/>
              </a:rPr>
              <a:t>01/JUN</a:t>
            </a:r>
            <a:r>
              <a:rPr dirty="0" sz="950" spc="245">
                <a:latin typeface="Arial Narrow"/>
                <a:cs typeface="Arial Narrow"/>
              </a:rPr>
              <a:t> </a:t>
            </a:r>
            <a:r>
              <a:rPr dirty="0" sz="950">
                <a:latin typeface="Arial Narrow"/>
                <a:cs typeface="Arial Narrow"/>
              </a:rPr>
              <a:t>DEPOSITO EN </a:t>
            </a:r>
            <a:r>
              <a:rPr dirty="0" sz="950" spc="-10">
                <a:latin typeface="Arial Narrow"/>
                <a:cs typeface="Arial Narrow"/>
              </a:rPr>
              <a:t>EFECTIVO</a:t>
            </a:r>
            <a:endParaRPr sz="950">
              <a:latin typeface="Arial Narrow"/>
              <a:cs typeface="Arial Narrow"/>
            </a:endParaRPr>
          </a:p>
          <a:p>
            <a:pPr marL="401320">
              <a:lnSpc>
                <a:spcPct val="100000"/>
              </a:lnSpc>
            </a:pPr>
            <a:r>
              <a:rPr dirty="0" sz="950" spc="-10" i="1">
                <a:latin typeface="Arial Narrow"/>
                <a:cs typeface="Arial Narrow"/>
              </a:rPr>
              <a:t>26995</a:t>
            </a:r>
            <a:endParaRPr sz="9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latin typeface="Arial Narrow"/>
                <a:cs typeface="Arial Narrow"/>
              </a:rPr>
              <a:t>01/JUN</a:t>
            </a:r>
            <a:r>
              <a:rPr dirty="0" sz="950" spc="245">
                <a:latin typeface="Arial Narrow"/>
                <a:cs typeface="Arial Narrow"/>
              </a:rPr>
              <a:t> </a:t>
            </a:r>
            <a:r>
              <a:rPr dirty="0" sz="950">
                <a:latin typeface="Arial Narrow"/>
                <a:cs typeface="Arial Narrow"/>
              </a:rPr>
              <a:t>PAGO CUENTA DE </a:t>
            </a:r>
            <a:r>
              <a:rPr dirty="0" sz="950" spc="-10">
                <a:latin typeface="Arial Narrow"/>
                <a:cs typeface="Arial Narrow"/>
              </a:rPr>
              <a:t>TERCERO</a:t>
            </a:r>
            <a:endParaRPr sz="950">
              <a:latin typeface="Arial Narrow"/>
              <a:cs typeface="Arial Narrow"/>
            </a:endParaRPr>
          </a:p>
          <a:p>
            <a:pPr marL="401320">
              <a:lnSpc>
                <a:spcPct val="100000"/>
              </a:lnSpc>
            </a:pPr>
            <a:r>
              <a:rPr dirty="0" sz="950" i="1">
                <a:latin typeface="Arial Narrow"/>
                <a:cs typeface="Arial Narrow"/>
              </a:rPr>
              <a:t>3074809920</a:t>
            </a:r>
            <a:r>
              <a:rPr dirty="0" sz="950" spc="165" i="1">
                <a:latin typeface="Arial Narrow"/>
                <a:cs typeface="Arial Narrow"/>
              </a:rPr>
              <a:t> </a:t>
            </a:r>
            <a:r>
              <a:rPr dirty="0" sz="950" i="1">
                <a:latin typeface="Arial Narrow"/>
                <a:cs typeface="Arial Narrow"/>
              </a:rPr>
              <a:t>BNET</a:t>
            </a:r>
            <a:r>
              <a:rPr dirty="0" sz="950" spc="-20" i="1">
                <a:latin typeface="Arial Narrow"/>
                <a:cs typeface="Arial Narrow"/>
              </a:rPr>
              <a:t> </a:t>
            </a:r>
            <a:r>
              <a:rPr dirty="0" sz="950" i="1">
                <a:latin typeface="Arial Narrow"/>
                <a:cs typeface="Arial Narrow"/>
              </a:rPr>
              <a:t>2697676417</a:t>
            </a:r>
            <a:r>
              <a:rPr dirty="0" sz="950" spc="-25" i="1">
                <a:latin typeface="Arial Narrow"/>
                <a:cs typeface="Arial Narrow"/>
              </a:rPr>
              <a:t> </a:t>
            </a:r>
            <a:r>
              <a:rPr dirty="0" sz="950" spc="-10" i="1">
                <a:latin typeface="Arial Narrow"/>
                <a:cs typeface="Arial Narrow"/>
              </a:rPr>
              <a:t>TRANS</a:t>
            </a:r>
            <a:endParaRPr sz="9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Arial Narrow"/>
                <a:cs typeface="Arial Narrow"/>
              </a:rPr>
              <a:t>01/JUN</a:t>
            </a:r>
            <a:r>
              <a:rPr dirty="0" sz="950" spc="245">
                <a:latin typeface="Arial Narrow"/>
                <a:cs typeface="Arial Narrow"/>
              </a:rPr>
              <a:t> </a:t>
            </a:r>
            <a:r>
              <a:rPr dirty="0" sz="950">
                <a:latin typeface="Arial Narrow"/>
                <a:cs typeface="Arial Narrow"/>
              </a:rPr>
              <a:t>VECTOR CASA DE </a:t>
            </a:r>
            <a:r>
              <a:rPr dirty="0" sz="950" spc="-20">
                <a:latin typeface="Arial Narrow"/>
                <a:cs typeface="Arial Narrow"/>
              </a:rPr>
              <a:t>BOLSA</a:t>
            </a:r>
            <a:endParaRPr sz="950">
              <a:latin typeface="Arial Narrow"/>
              <a:cs typeface="Arial Narrow"/>
            </a:endParaRPr>
          </a:p>
          <a:p>
            <a:pPr marL="401320">
              <a:lnSpc>
                <a:spcPct val="100000"/>
              </a:lnSpc>
            </a:pPr>
            <a:r>
              <a:rPr dirty="0" sz="950" i="1">
                <a:latin typeface="Arial Narrow"/>
                <a:cs typeface="Arial Narrow"/>
              </a:rPr>
              <a:t>GUIA:1260028</a:t>
            </a:r>
            <a:r>
              <a:rPr dirty="0" sz="950" spc="254" i="1">
                <a:latin typeface="Arial Narrow"/>
                <a:cs typeface="Arial Narrow"/>
              </a:rPr>
              <a:t> </a:t>
            </a:r>
            <a:r>
              <a:rPr dirty="0" sz="950" spc="-10" i="1">
                <a:latin typeface="Arial Narrow"/>
                <a:cs typeface="Arial Narrow"/>
              </a:rPr>
              <a:t>REF:00000000088000527858</a:t>
            </a:r>
            <a:r>
              <a:rPr dirty="0" sz="950" spc="25" i="1">
                <a:latin typeface="Arial Narrow"/>
                <a:cs typeface="Arial Narrow"/>
              </a:rPr>
              <a:t> </a:t>
            </a:r>
            <a:r>
              <a:rPr dirty="0" sz="950" spc="-10" i="1">
                <a:latin typeface="Arial Narrow"/>
                <a:cs typeface="Arial Narrow"/>
              </a:rPr>
              <a:t>CIE:0975753</a:t>
            </a:r>
            <a:endParaRPr sz="9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Arial Narrow"/>
                <a:cs typeface="Arial Narrow"/>
              </a:rPr>
              <a:t>01/JUN</a:t>
            </a:r>
            <a:r>
              <a:rPr dirty="0" sz="950" spc="245">
                <a:latin typeface="Arial Narrow"/>
                <a:cs typeface="Arial Narrow"/>
              </a:rPr>
              <a:t> </a:t>
            </a:r>
            <a:r>
              <a:rPr dirty="0" sz="950">
                <a:latin typeface="Arial Narrow"/>
                <a:cs typeface="Arial Narrow"/>
              </a:rPr>
              <a:t>DEPOSITO EN </a:t>
            </a:r>
            <a:r>
              <a:rPr dirty="0" sz="950" spc="-10">
                <a:latin typeface="Arial Narrow"/>
                <a:cs typeface="Arial Narrow"/>
              </a:rPr>
              <a:t>EFECTIVO</a:t>
            </a:r>
            <a:endParaRPr sz="950">
              <a:latin typeface="Arial Narrow"/>
              <a:cs typeface="Arial Narrow"/>
            </a:endParaRPr>
          </a:p>
          <a:p>
            <a:pPr marL="401320">
              <a:lnSpc>
                <a:spcPct val="100000"/>
              </a:lnSpc>
            </a:pPr>
            <a:r>
              <a:rPr dirty="0" sz="950" spc="-10" i="1">
                <a:latin typeface="Arial Narrow"/>
                <a:cs typeface="Arial Narrow"/>
              </a:rPr>
              <a:t>26998</a:t>
            </a:r>
            <a:endParaRPr sz="9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Arial Narrow"/>
                <a:cs typeface="Arial Narrow"/>
              </a:rPr>
              <a:t>01/JUN</a:t>
            </a:r>
            <a:r>
              <a:rPr dirty="0" sz="950" spc="245">
                <a:latin typeface="Arial Narrow"/>
                <a:cs typeface="Arial Narrow"/>
              </a:rPr>
              <a:t> </a:t>
            </a:r>
            <a:r>
              <a:rPr dirty="0" sz="950">
                <a:latin typeface="Arial Narrow"/>
                <a:cs typeface="Arial Narrow"/>
              </a:rPr>
              <a:t>DEPOSITO EN </a:t>
            </a:r>
            <a:r>
              <a:rPr dirty="0" sz="950" spc="-10">
                <a:latin typeface="Arial Narrow"/>
                <a:cs typeface="Arial Narrow"/>
              </a:rPr>
              <a:t>EFECTIVO</a:t>
            </a:r>
            <a:endParaRPr sz="950">
              <a:latin typeface="Arial Narrow"/>
              <a:cs typeface="Arial Narrow"/>
            </a:endParaRPr>
          </a:p>
          <a:p>
            <a:pPr marL="401320">
              <a:lnSpc>
                <a:spcPct val="100000"/>
              </a:lnSpc>
            </a:pPr>
            <a:r>
              <a:rPr dirty="0" sz="950" spc="-10" i="1">
                <a:latin typeface="Arial Narrow"/>
                <a:cs typeface="Arial Narrow"/>
              </a:rPr>
              <a:t>26999</a:t>
            </a:r>
            <a:endParaRPr sz="9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Arial Narrow"/>
                <a:cs typeface="Arial Narrow"/>
              </a:rPr>
              <a:t>01/JUN</a:t>
            </a:r>
            <a:r>
              <a:rPr dirty="0" sz="950" spc="245">
                <a:latin typeface="Arial Narrow"/>
                <a:cs typeface="Arial Narrow"/>
              </a:rPr>
              <a:t> </a:t>
            </a:r>
            <a:r>
              <a:rPr dirty="0" sz="950">
                <a:latin typeface="Arial Narrow"/>
                <a:cs typeface="Arial Narrow"/>
              </a:rPr>
              <a:t>DEPOSITO EN </a:t>
            </a:r>
            <a:r>
              <a:rPr dirty="0" sz="950" spc="-10">
                <a:latin typeface="Arial Narrow"/>
                <a:cs typeface="Arial Narrow"/>
              </a:rPr>
              <a:t>EFECTIVO</a:t>
            </a:r>
            <a:endParaRPr sz="950">
              <a:latin typeface="Arial Narrow"/>
              <a:cs typeface="Arial Narrow"/>
            </a:endParaRPr>
          </a:p>
          <a:p>
            <a:pPr marL="401320">
              <a:lnSpc>
                <a:spcPct val="100000"/>
              </a:lnSpc>
              <a:spcBef>
                <a:spcPts val="5"/>
              </a:spcBef>
            </a:pPr>
            <a:r>
              <a:rPr dirty="0" sz="950" spc="-10" i="1">
                <a:latin typeface="Arial Narrow"/>
                <a:cs typeface="Arial Narrow"/>
              </a:rPr>
              <a:t>27000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4174" y="7207067"/>
            <a:ext cx="35560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10">
                <a:latin typeface="Arial Narrow"/>
                <a:cs typeface="Arial Narrow"/>
              </a:rPr>
              <a:t>01/JUN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502620" y="7207067"/>
            <a:ext cx="41084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10">
                <a:latin typeface="Arial Narrow"/>
                <a:cs typeface="Arial Narrow"/>
              </a:rPr>
              <a:t>1,846.00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44174" y="7509467"/>
            <a:ext cx="35560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10">
                <a:latin typeface="Arial Narrow"/>
                <a:cs typeface="Arial Narrow"/>
              </a:rPr>
              <a:t>01/JUN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392587" y="7509467"/>
            <a:ext cx="52070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10">
                <a:latin typeface="Arial Narrow"/>
                <a:cs typeface="Arial Narrow"/>
              </a:rPr>
              <a:t>110,000.00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44174" y="7811867"/>
            <a:ext cx="35560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10">
                <a:latin typeface="Arial Narrow"/>
                <a:cs typeface="Arial Narrow"/>
              </a:rPr>
              <a:t>01/JUN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447604" y="7811867"/>
            <a:ext cx="46609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10">
                <a:latin typeface="Arial Narrow"/>
                <a:cs typeface="Arial Narrow"/>
              </a:rPr>
              <a:t>26,079.00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44174" y="8114267"/>
            <a:ext cx="35560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10">
                <a:latin typeface="Arial Narrow"/>
                <a:cs typeface="Arial Narrow"/>
              </a:rPr>
              <a:t>01/JUN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502620" y="8114267"/>
            <a:ext cx="41084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10">
                <a:latin typeface="Arial Narrow"/>
                <a:cs typeface="Arial Narrow"/>
              </a:rPr>
              <a:t>8,608.00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44174" y="8416667"/>
            <a:ext cx="35560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10">
                <a:latin typeface="Arial Narrow"/>
                <a:cs typeface="Arial Narrow"/>
              </a:rPr>
              <a:t>01/JUN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776118" y="8416667"/>
            <a:ext cx="52070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10">
                <a:latin typeface="Arial Narrow"/>
                <a:cs typeface="Arial Narrow"/>
              </a:rPr>
              <a:t>865,040.00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44174" y="8719067"/>
            <a:ext cx="35560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10">
                <a:latin typeface="Arial Narrow"/>
                <a:cs typeface="Arial Narrow"/>
              </a:rPr>
              <a:t>01/JUN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447604" y="8719067"/>
            <a:ext cx="46609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10">
                <a:latin typeface="Arial Narrow"/>
                <a:cs typeface="Arial Narrow"/>
              </a:rPr>
              <a:t>50,000.00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44174" y="9021467"/>
            <a:ext cx="35560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10">
                <a:latin typeface="Arial Narrow"/>
                <a:cs typeface="Arial Narrow"/>
              </a:rPr>
              <a:t>01/JUN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447604" y="9021467"/>
            <a:ext cx="46609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10">
                <a:latin typeface="Arial Narrow"/>
                <a:cs typeface="Arial Narrow"/>
              </a:rPr>
              <a:t>14,308.00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44174" y="9323867"/>
            <a:ext cx="35560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10">
                <a:latin typeface="Arial Narrow"/>
                <a:cs typeface="Arial Narrow"/>
              </a:rPr>
              <a:t>01/JUN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447604" y="9323867"/>
            <a:ext cx="46609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10">
                <a:latin typeface="Arial Narrow"/>
                <a:cs typeface="Arial Narrow"/>
              </a:rPr>
              <a:t>26,139.00</a:t>
            </a:r>
            <a:endParaRPr sz="950">
              <a:latin typeface="Arial Narrow"/>
              <a:cs typeface="Arial Narrow"/>
            </a:endParaRPr>
          </a:p>
        </p:txBody>
      </p:sp>
      <p:graphicFrame>
        <p:nvGraphicFramePr>
          <p:cNvPr id="30" name="object 30" descr=""/>
          <p:cNvGraphicFramePr>
            <a:graphicFrameLocks noGrp="1"/>
          </p:cNvGraphicFramePr>
          <p:nvPr/>
        </p:nvGraphicFramePr>
        <p:xfrm>
          <a:off x="3911174" y="4092699"/>
          <a:ext cx="3674745" cy="73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505"/>
                <a:gridCol w="611505"/>
                <a:gridCol w="611504"/>
                <a:gridCol w="611505"/>
                <a:gridCol w="611505"/>
                <a:gridCol w="611504"/>
              </a:tblGrid>
              <a:tr h="141605">
                <a:tc gridSpan="6">
                  <a:txBody>
                    <a:bodyPr/>
                    <a:lstStyle/>
                    <a:p>
                      <a:pPr>
                        <a:lnSpc>
                          <a:spcPts val="1019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Otros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productos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incluidos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en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el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estado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cuenta</a:t>
                      </a:r>
                      <a:r>
                        <a:rPr dirty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(inversiones)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14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Contrato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Producto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445" indent="112395">
                        <a:lnSpc>
                          <a:spcPts val="1150"/>
                        </a:lnSpc>
                        <a:spcBef>
                          <a:spcPts val="590"/>
                        </a:spcBef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Tasa</a:t>
                      </a:r>
                      <a:r>
                        <a:rPr dirty="0" sz="1000" spc="-2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de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Interés</a:t>
                      </a:r>
                      <a:r>
                        <a:rPr dirty="0" sz="1000" spc="-3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anual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749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dirty="0" sz="1000" spc="-25">
                          <a:latin typeface="Arial Narrow"/>
                          <a:cs typeface="Arial Narrow"/>
                        </a:rPr>
                        <a:t>GAT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algn="ctr">
                        <a:lnSpc>
                          <a:spcPts val="1085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Nominal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1110"/>
                        </a:lnSpc>
                      </a:pPr>
                      <a:r>
                        <a:rPr dirty="0" sz="1000" spc="-25">
                          <a:latin typeface="Arial Narrow"/>
                          <a:cs typeface="Arial Narrow"/>
                        </a:rPr>
                        <a:t>GAT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198120">
                        <a:lnSpc>
                          <a:spcPts val="1085"/>
                        </a:lnSpc>
                      </a:pPr>
                      <a:r>
                        <a:rPr dirty="0" sz="1000" spc="-20">
                          <a:latin typeface="Arial Narrow"/>
                          <a:cs typeface="Arial Narrow"/>
                        </a:rPr>
                        <a:t>Real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3020" marR="25400" indent="83820">
                        <a:lnSpc>
                          <a:spcPts val="1150"/>
                        </a:lnSpc>
                        <a:spcBef>
                          <a:spcPts val="590"/>
                        </a:spcBef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Total</a:t>
                      </a:r>
                      <a:r>
                        <a:rPr dirty="0" sz="1000" spc="-2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de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Comisiones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749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1454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49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9209">
                        <a:lnSpc>
                          <a:spcPts val="1050"/>
                        </a:lnSpc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ANTES DE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IMPUESTOS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49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154305"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dirty="0" sz="1000" spc="-25">
                          <a:latin typeface="Arial Narrow"/>
                          <a:cs typeface="Arial Narrow"/>
                        </a:rPr>
                        <a:t>N/A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dirty="0" sz="1000" spc="-25">
                          <a:latin typeface="Arial Narrow"/>
                          <a:cs typeface="Arial Narrow"/>
                        </a:rPr>
                        <a:t>N/A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dirty="0" sz="1000" spc="-25">
                          <a:latin typeface="Arial Narrow"/>
                          <a:cs typeface="Arial Narrow"/>
                        </a:rPr>
                        <a:t>N/A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dirty="0" sz="1000" spc="-25">
                          <a:latin typeface="Arial Narrow"/>
                          <a:cs typeface="Arial Narrow"/>
                        </a:rPr>
                        <a:t>N/A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dirty="0" sz="1000" spc="-25">
                          <a:latin typeface="Arial Narrow"/>
                          <a:cs typeface="Arial Narrow"/>
                        </a:rPr>
                        <a:t>N/A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20"/>
                        </a:lnSpc>
                      </a:pPr>
                      <a:r>
                        <a:rPr dirty="0" sz="1000" spc="-25">
                          <a:latin typeface="Arial Narrow"/>
                          <a:cs typeface="Arial Narrow"/>
                        </a:rPr>
                        <a:t>N/A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object 31" descr=""/>
          <p:cNvGraphicFramePr>
            <a:graphicFrameLocks noGrp="1"/>
          </p:cNvGraphicFramePr>
          <p:nvPr/>
        </p:nvGraphicFramePr>
        <p:xfrm>
          <a:off x="190124" y="2938388"/>
          <a:ext cx="7395845" cy="2124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3350"/>
                <a:gridCol w="933450"/>
                <a:gridCol w="114300"/>
                <a:gridCol w="1633854"/>
                <a:gridCol w="770254"/>
                <a:gridCol w="1263650"/>
              </a:tblGrid>
              <a:tr h="184785">
                <a:tc gridSpan="2"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 spc="-10" b="1">
                          <a:latin typeface="Arial Narrow"/>
                          <a:cs typeface="Arial Narrow"/>
                        </a:rPr>
                        <a:t>Rendimiento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96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000" spc="-10" b="1">
                          <a:latin typeface="Arial Narrow"/>
                          <a:cs typeface="Arial Narrow"/>
                        </a:rPr>
                        <a:t>Comportamiento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77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 marL="95885">
                        <a:lnSpc>
                          <a:spcPts val="1110"/>
                        </a:lnSpc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Saldo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Promedio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10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306,068.59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Saldo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Anterior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590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733,117.90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317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95885">
                        <a:lnSpc>
                          <a:spcPts val="1110"/>
                        </a:lnSpc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Días</a:t>
                      </a:r>
                      <a:r>
                        <a:rPr dirty="0" sz="1000" spc="-1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del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 Periodo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10"/>
                        </a:lnSpc>
                      </a:pPr>
                      <a:r>
                        <a:rPr dirty="0" sz="1000" spc="-25">
                          <a:latin typeface="Arial Narrow"/>
                          <a:cs typeface="Arial Narrow"/>
                        </a:rPr>
                        <a:t>30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Depósitos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/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Abonos</a:t>
                      </a:r>
                      <a:r>
                        <a:rPr dirty="0" sz="1000" spc="-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(+)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dirty="0" sz="1000" spc="-25">
                          <a:latin typeface="Arial Narrow"/>
                          <a:cs typeface="Arial Narrow"/>
                        </a:rPr>
                        <a:t>279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31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23,890,366.60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317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r" marR="377190">
                        <a:lnSpc>
                          <a:spcPts val="1110"/>
                        </a:lnSpc>
                        <a:tabLst>
                          <a:tab pos="2096135" algn="l"/>
                        </a:tabLst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Tasa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Bruta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 Anual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50" b="1">
                          <a:latin typeface="Arial Narrow"/>
                          <a:cs typeface="Arial Narrow"/>
                        </a:rPr>
                        <a:t>%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10"/>
                        </a:lnSpc>
                      </a:pPr>
                      <a:r>
                        <a:rPr dirty="0" sz="1000" spc="-10" b="1">
                          <a:latin typeface="Arial Narrow"/>
                          <a:cs typeface="Arial Narrow"/>
                        </a:rPr>
                        <a:t>0.000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Retiros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/</a:t>
                      </a:r>
                      <a:r>
                        <a:rPr dirty="0" sz="1000" spc="-2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Cargos</a:t>
                      </a:r>
                      <a:r>
                        <a:rPr dirty="0" sz="1000" spc="-2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(-</a:t>
                      </a:r>
                      <a:r>
                        <a:rPr dirty="0" sz="1000" spc="-50">
                          <a:latin typeface="Arial Narrow"/>
                          <a:cs typeface="Arial Narrow"/>
                        </a:rPr>
                        <a:t>)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dirty="0" sz="1000" spc="-25">
                          <a:latin typeface="Arial Narrow"/>
                          <a:cs typeface="Arial Narrow"/>
                        </a:rPr>
                        <a:t>58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3175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24,573,817.94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317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105410">
                        <a:lnSpc>
                          <a:spcPts val="1110"/>
                        </a:lnSpc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Saldo</a:t>
                      </a:r>
                      <a:r>
                        <a:rPr dirty="0" sz="1000" spc="-3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Promedio</a:t>
                      </a:r>
                      <a:r>
                        <a:rPr dirty="0" sz="1000" spc="-3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Gravable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10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130,563.19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Saldo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Final</a:t>
                      </a:r>
                      <a:r>
                        <a:rPr dirty="0" sz="1000" spc="-2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(+)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49,666.56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317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105410">
                        <a:lnSpc>
                          <a:spcPts val="1110"/>
                        </a:lnSpc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Intereses</a:t>
                      </a:r>
                      <a:r>
                        <a:rPr dirty="0" sz="1000" spc="-1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a</a:t>
                      </a:r>
                      <a:r>
                        <a:rPr dirty="0" sz="1000" spc="-1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Favor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(+)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10"/>
                        </a:lnSpc>
                      </a:pPr>
                      <a:r>
                        <a:rPr dirty="0" sz="1000" spc="-20">
                          <a:latin typeface="Arial Narrow"/>
                          <a:cs typeface="Arial Narrow"/>
                        </a:rPr>
                        <a:t>0.00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Saldo</a:t>
                      </a:r>
                      <a:r>
                        <a:rPr dirty="0" sz="1000" spc="-3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Promedio</a:t>
                      </a:r>
                      <a:r>
                        <a:rPr dirty="0" sz="1000" spc="-3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Mínimo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Mensual: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150"/>
                        </a:lnSpc>
                        <a:spcBef>
                          <a:spcPts val="2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11,999.99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317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 marL="105410">
                        <a:lnSpc>
                          <a:spcPts val="1150"/>
                        </a:lnSpc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ISR Retenido (-</a:t>
                      </a:r>
                      <a:r>
                        <a:rPr dirty="0" sz="1000" spc="-50">
                          <a:latin typeface="Arial Narrow"/>
                          <a:cs typeface="Arial Narrow"/>
                        </a:rPr>
                        <a:t>)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ts val="1150"/>
                        </a:lnSpc>
                      </a:pPr>
                      <a:r>
                        <a:rPr dirty="0" sz="1000" spc="-20">
                          <a:latin typeface="Arial Narrow"/>
                          <a:cs typeface="Arial Narrow"/>
                        </a:rPr>
                        <a:t>0.00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4"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 gridSpan="2">
                  <a:txBody>
                    <a:bodyPr/>
                    <a:lstStyle/>
                    <a:p>
                      <a:pPr marL="23495">
                        <a:lnSpc>
                          <a:spcPts val="1175"/>
                        </a:lnSpc>
                      </a:pPr>
                      <a:r>
                        <a:rPr dirty="0" sz="1000" spc="-10" b="1">
                          <a:latin typeface="Arial Narrow"/>
                          <a:cs typeface="Arial Narrow"/>
                        </a:rPr>
                        <a:t>Comisiones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 algn="r" marR="413384">
                        <a:lnSpc>
                          <a:spcPts val="1135"/>
                        </a:lnSpc>
                        <a:tabLst>
                          <a:tab pos="2093595" algn="l"/>
                        </a:tabLst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Cheques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pagados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50">
                          <a:latin typeface="Arial Narrow"/>
                          <a:cs typeface="Arial Narrow"/>
                        </a:rPr>
                        <a:t>0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35"/>
                        </a:lnSpc>
                      </a:pPr>
                      <a:r>
                        <a:rPr dirty="0" sz="1000" spc="-20">
                          <a:latin typeface="Arial Narrow"/>
                          <a:cs typeface="Arial Narrow"/>
                        </a:rPr>
                        <a:t>0.00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 marL="99695">
                        <a:lnSpc>
                          <a:spcPts val="1135"/>
                        </a:lnSpc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Manejo</a:t>
                      </a:r>
                      <a:r>
                        <a:rPr dirty="0" sz="1000" spc="-2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2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Cuenta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35"/>
                        </a:lnSpc>
                      </a:pPr>
                      <a:r>
                        <a:rPr dirty="0" sz="1000" spc="-20">
                          <a:latin typeface="Arial Narrow"/>
                          <a:cs typeface="Arial Narrow"/>
                        </a:rPr>
                        <a:t>0.00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 marL="23495">
                        <a:lnSpc>
                          <a:spcPts val="1175"/>
                        </a:lnSpc>
                      </a:pPr>
                      <a:r>
                        <a:rPr dirty="0" sz="1000" b="1">
                          <a:latin typeface="Arial Narrow"/>
                          <a:cs typeface="Arial Narrow"/>
                        </a:rPr>
                        <a:t>Total </a:t>
                      </a:r>
                      <a:r>
                        <a:rPr dirty="0" sz="1000" spc="-10" b="1">
                          <a:latin typeface="Arial Narrow"/>
                          <a:cs typeface="Arial Narrow"/>
                        </a:rPr>
                        <a:t>Comisiones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ts val="1175"/>
                        </a:lnSpc>
                      </a:pPr>
                      <a:r>
                        <a:rPr dirty="0" sz="1000" spc="-10" b="1">
                          <a:latin typeface="Arial Narrow"/>
                          <a:cs typeface="Arial Narrow"/>
                        </a:rPr>
                        <a:t>30.00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 algn="r" marR="413384">
                        <a:lnSpc>
                          <a:spcPts val="1135"/>
                        </a:lnSpc>
                        <a:tabLst>
                          <a:tab pos="2091689" algn="l"/>
                        </a:tabLst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Cargos</a:t>
                      </a:r>
                      <a:r>
                        <a:rPr dirty="0" sz="1000" spc="-3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Objetados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50">
                          <a:latin typeface="Arial Narrow"/>
                          <a:cs typeface="Arial Narrow"/>
                        </a:rPr>
                        <a:t>0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955">
                        <a:lnSpc>
                          <a:spcPts val="1135"/>
                        </a:lnSpc>
                      </a:pPr>
                      <a:r>
                        <a:rPr dirty="0" sz="1000" spc="-20">
                          <a:latin typeface="Arial Narrow"/>
                          <a:cs typeface="Arial Narrow"/>
                        </a:rPr>
                        <a:t>0.00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 algn="r" marR="413384">
                        <a:lnSpc>
                          <a:spcPts val="1175"/>
                        </a:lnSpc>
                        <a:tabLst>
                          <a:tab pos="2091689" algn="l"/>
                        </a:tabLst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Abonos</a:t>
                      </a:r>
                      <a:r>
                        <a:rPr dirty="0" sz="1000" spc="-3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Objetados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baseline="2777" sz="1500" spc="-75">
                          <a:latin typeface="Arial Narrow"/>
                          <a:cs typeface="Arial Narrow"/>
                        </a:rPr>
                        <a:t>0</a:t>
                      </a:r>
                      <a:endParaRPr baseline="2777" sz="15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955">
                        <a:lnSpc>
                          <a:spcPts val="1175"/>
                        </a:lnSpc>
                      </a:pPr>
                      <a:r>
                        <a:rPr dirty="0" sz="1000" spc="-20">
                          <a:latin typeface="Arial Narrow"/>
                          <a:cs typeface="Arial Narrow"/>
                        </a:rPr>
                        <a:t>0.00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2" name="object 32" descr=""/>
          <p:cNvSpPr txBox="1"/>
          <p:nvPr/>
        </p:nvSpPr>
        <p:spPr>
          <a:xfrm>
            <a:off x="4552656" y="1796349"/>
            <a:ext cx="2951480" cy="1160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150" algn="l"/>
              </a:tabLst>
            </a:pPr>
            <a:r>
              <a:rPr dirty="0" sz="1000" spc="-20">
                <a:latin typeface="Arial Narrow"/>
                <a:cs typeface="Arial Narrow"/>
              </a:rPr>
              <a:t>1773</a:t>
            </a:r>
            <a:r>
              <a:rPr dirty="0" sz="1000">
                <a:latin typeface="Arial Narrow"/>
                <a:cs typeface="Arial Narrow"/>
              </a:rPr>
              <a:t>	CENTRO PYME PUEBLA </a:t>
            </a:r>
            <a:r>
              <a:rPr dirty="0" sz="1000" spc="-10">
                <a:latin typeface="Arial Narrow"/>
                <a:cs typeface="Arial Narrow"/>
              </a:rPr>
              <a:t>PERIFERIA</a:t>
            </a:r>
            <a:endParaRPr sz="1000">
              <a:latin typeface="Arial Narrow"/>
              <a:cs typeface="Arial Narrow"/>
            </a:endParaRPr>
          </a:p>
          <a:p>
            <a:pPr marL="438150" marR="236220">
              <a:lnSpc>
                <a:spcPts val="1150"/>
              </a:lnSpc>
              <a:spcBef>
                <a:spcPts val="125"/>
              </a:spcBef>
            </a:pPr>
            <a:r>
              <a:rPr dirty="0" sz="1000">
                <a:latin typeface="Arial Narrow"/>
                <a:cs typeface="Arial Narrow"/>
              </a:rPr>
              <a:t>BLVD.</a:t>
            </a:r>
            <a:r>
              <a:rPr dirty="0" sz="1000" spc="-5">
                <a:latin typeface="Arial Narrow"/>
                <a:cs typeface="Arial Narrow"/>
              </a:rPr>
              <a:t> </a:t>
            </a:r>
            <a:r>
              <a:rPr dirty="0" sz="1000">
                <a:latin typeface="Arial Narrow"/>
                <a:cs typeface="Arial Narrow"/>
              </a:rPr>
              <a:t>5</a:t>
            </a:r>
            <a:r>
              <a:rPr dirty="0" sz="1000" spc="-5">
                <a:latin typeface="Arial Narrow"/>
                <a:cs typeface="Arial Narrow"/>
              </a:rPr>
              <a:t> </a:t>
            </a:r>
            <a:r>
              <a:rPr dirty="0" sz="1000">
                <a:latin typeface="Arial Narrow"/>
                <a:cs typeface="Arial Narrow"/>
              </a:rPr>
              <a:t>DE MAYO</a:t>
            </a:r>
            <a:r>
              <a:rPr dirty="0" sz="1000" spc="-5">
                <a:latin typeface="Arial Narrow"/>
                <a:cs typeface="Arial Narrow"/>
              </a:rPr>
              <a:t> </a:t>
            </a:r>
            <a:r>
              <a:rPr dirty="0" sz="1000">
                <a:latin typeface="Arial Narrow"/>
                <a:cs typeface="Arial Narrow"/>
              </a:rPr>
              <a:t>2510</a:t>
            </a:r>
            <a:r>
              <a:rPr dirty="0" sz="1000" spc="-5">
                <a:latin typeface="Arial Narrow"/>
                <a:cs typeface="Arial Narrow"/>
              </a:rPr>
              <a:t> </a:t>
            </a:r>
            <a:r>
              <a:rPr dirty="0" sz="1000">
                <a:latin typeface="Arial Narrow"/>
                <a:cs typeface="Arial Narrow"/>
              </a:rPr>
              <a:t>COL. LADRILLERA</a:t>
            </a:r>
            <a:r>
              <a:rPr dirty="0" sz="1000" spc="-5">
                <a:latin typeface="Arial Narrow"/>
                <a:cs typeface="Arial Narrow"/>
              </a:rPr>
              <a:t> </a:t>
            </a:r>
            <a:r>
              <a:rPr dirty="0" sz="1000" spc="-25">
                <a:latin typeface="Arial Narrow"/>
                <a:cs typeface="Arial Narrow"/>
              </a:rPr>
              <a:t>DE </a:t>
            </a:r>
            <a:r>
              <a:rPr dirty="0" sz="1000">
                <a:latin typeface="Arial Narrow"/>
                <a:cs typeface="Arial Narrow"/>
              </a:rPr>
              <a:t>BENITEZ </a:t>
            </a:r>
            <a:r>
              <a:rPr dirty="0" sz="1000" spc="-25">
                <a:latin typeface="Arial Narrow"/>
                <a:cs typeface="Arial Narrow"/>
              </a:rPr>
              <a:t>MEX</a:t>
            </a:r>
            <a:endParaRPr sz="1000">
              <a:latin typeface="Arial Narrow"/>
              <a:cs typeface="Arial Narrow"/>
            </a:endParaRPr>
          </a:p>
          <a:p>
            <a:pPr marL="438150" marR="1637030">
              <a:lnSpc>
                <a:spcPts val="1390"/>
              </a:lnSpc>
              <a:spcBef>
                <a:spcPts val="50"/>
              </a:spcBef>
            </a:pPr>
            <a:r>
              <a:rPr dirty="0" sz="1000">
                <a:latin typeface="Arial Narrow"/>
                <a:cs typeface="Arial Narrow"/>
              </a:rPr>
              <a:t>EDO. DE </a:t>
            </a:r>
            <a:r>
              <a:rPr dirty="0" sz="1000" spc="-10">
                <a:latin typeface="Arial Narrow"/>
                <a:cs typeface="Arial Narrow"/>
              </a:rPr>
              <a:t>PUEBLA 2296044</a:t>
            </a:r>
            <a:endParaRPr sz="1000">
              <a:latin typeface="Arial Narrow"/>
              <a:cs typeface="Arial Narrow"/>
            </a:endParaRPr>
          </a:p>
          <a:p>
            <a:pPr marL="1447165">
              <a:lnSpc>
                <a:spcPct val="100000"/>
              </a:lnSpc>
              <a:spcBef>
                <a:spcPts val="795"/>
              </a:spcBef>
            </a:pPr>
            <a:r>
              <a:rPr dirty="0" sz="1400">
                <a:latin typeface="Calibri"/>
                <a:cs typeface="Calibri"/>
              </a:rPr>
              <a:t>MONEDA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NACIONAL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68299" y="1253572"/>
            <a:ext cx="1593850" cy="76136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150"/>
              </a:lnSpc>
              <a:spcBef>
                <a:spcPts val="180"/>
              </a:spcBef>
            </a:pPr>
            <a:r>
              <a:rPr dirty="0" sz="1000">
                <a:latin typeface="Arial Narrow"/>
                <a:cs typeface="Arial Narrow"/>
              </a:rPr>
              <a:t>NORMA LEDO </a:t>
            </a:r>
            <a:r>
              <a:rPr dirty="0" sz="1000" spc="-10">
                <a:latin typeface="Arial Narrow"/>
                <a:cs typeface="Arial Narrow"/>
              </a:rPr>
              <a:t>PARRA </a:t>
            </a:r>
            <a:r>
              <a:rPr dirty="0" sz="1000">
                <a:latin typeface="Arial Narrow"/>
                <a:cs typeface="Arial Narrow"/>
              </a:rPr>
              <a:t>CIRCUITO INTERIOR OTE LT </a:t>
            </a:r>
            <a:r>
              <a:rPr dirty="0" sz="1000" spc="-25">
                <a:latin typeface="Arial Narrow"/>
                <a:cs typeface="Arial Narrow"/>
              </a:rPr>
              <a:t>13 </a:t>
            </a:r>
            <a:r>
              <a:rPr dirty="0" sz="1000">
                <a:latin typeface="Arial Narrow"/>
                <a:cs typeface="Arial Narrow"/>
              </a:rPr>
              <a:t>CENTRAL DE </a:t>
            </a:r>
            <a:r>
              <a:rPr dirty="0" sz="1000" spc="-10">
                <a:latin typeface="Arial Narrow"/>
                <a:cs typeface="Arial Narrow"/>
              </a:rPr>
              <a:t>ABASTOS PUEBLA</a:t>
            </a:r>
            <a:endParaRPr sz="1000">
              <a:latin typeface="Arial Narrow"/>
              <a:cs typeface="Arial Narrow"/>
            </a:endParaRPr>
          </a:p>
          <a:p>
            <a:pPr marL="12700">
              <a:lnSpc>
                <a:spcPts val="1110"/>
              </a:lnSpc>
              <a:tabLst>
                <a:tab pos="1136015" algn="l"/>
              </a:tabLst>
            </a:pPr>
            <a:r>
              <a:rPr dirty="0" sz="1000" spc="-25">
                <a:latin typeface="Arial Narrow"/>
                <a:cs typeface="Arial Narrow"/>
              </a:rPr>
              <a:t>PUE</a:t>
            </a:r>
            <a:r>
              <a:rPr dirty="0" sz="1000">
                <a:latin typeface="Arial Narrow"/>
                <a:cs typeface="Arial Narrow"/>
              </a:rPr>
              <a:t>	</a:t>
            </a:r>
            <a:r>
              <a:rPr dirty="0" sz="1000" spc="-10">
                <a:latin typeface="Arial Narrow"/>
                <a:cs typeface="Arial Narrow"/>
              </a:rPr>
              <a:t>MEXICO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531533" y="1836756"/>
            <a:ext cx="5664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 Narrow"/>
                <a:cs typeface="Arial Narrow"/>
              </a:rPr>
              <a:t>CP</a:t>
            </a:r>
            <a:r>
              <a:rPr dirty="0" sz="1000" spc="185">
                <a:latin typeface="Arial Narrow"/>
                <a:cs typeface="Arial Narrow"/>
              </a:rPr>
              <a:t>  </a:t>
            </a:r>
            <a:r>
              <a:rPr dirty="0" sz="1000" spc="-20">
                <a:latin typeface="Arial Narrow"/>
                <a:cs typeface="Arial Narrow"/>
              </a:rPr>
              <a:t>72019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811865" y="1796349"/>
            <a:ext cx="638810" cy="33655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50"/>
              </a:spcBef>
            </a:pPr>
            <a:r>
              <a:rPr dirty="0" sz="1000" spc="-10">
                <a:latin typeface="Arial Narrow"/>
                <a:cs typeface="Arial Narrow"/>
              </a:rPr>
              <a:t>SUCURSAL: DIRECCION: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811865" y="2252944"/>
            <a:ext cx="615950" cy="379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dirty="0" sz="1000" spc="-10">
                <a:latin typeface="Arial Narrow"/>
                <a:cs typeface="Arial Narrow"/>
              </a:rPr>
              <a:t>PLAZA: TELEFONO:</a:t>
            </a:r>
            <a:endParaRPr sz="1000">
              <a:latin typeface="Arial Narrow"/>
              <a:cs typeface="Arial Narrow"/>
            </a:endParaRPr>
          </a:p>
        </p:txBody>
      </p:sp>
      <p:pic>
        <p:nvPicPr>
          <p:cNvPr id="37" name="object 3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534" y="362149"/>
            <a:ext cx="1351855" cy="405636"/>
          </a:xfrm>
          <a:prstGeom prst="rect">
            <a:avLst/>
          </a:prstGeom>
        </p:spPr>
      </p:pic>
      <p:sp>
        <p:nvSpPr>
          <p:cNvPr id="38" name="object 3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BBVA MEXICO, S.A., INSTITUCION DE BANCA MULTIPLE, GRUPO FINANCIERO BBVA </a:t>
            </a:r>
            <a:r>
              <a:rPr dirty="0" spc="-10"/>
              <a:t>MEXICO</a:t>
            </a: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BBA830831LJ2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06338" y="1662321"/>
            <a:ext cx="37846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 Narrow"/>
                <a:cs typeface="Arial Narrow"/>
              </a:rPr>
              <a:t>FECHA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426530" y="1662321"/>
            <a:ext cx="2184400" cy="323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7920">
              <a:lnSpc>
                <a:spcPts val="1175"/>
              </a:lnSpc>
              <a:spcBef>
                <a:spcPts val="100"/>
              </a:spcBef>
            </a:pPr>
            <a:r>
              <a:rPr dirty="0" sz="1000" spc="-10">
                <a:latin typeface="Arial Narrow"/>
                <a:cs typeface="Arial Narrow"/>
              </a:rPr>
              <a:t>SALDO</a:t>
            </a:r>
            <a:endParaRPr sz="1000">
              <a:latin typeface="Arial Narrow"/>
              <a:cs typeface="Arial Narrow"/>
            </a:endParaRPr>
          </a:p>
          <a:p>
            <a:pPr marL="12700">
              <a:lnSpc>
                <a:spcPts val="1175"/>
              </a:lnSpc>
              <a:tabLst>
                <a:tab pos="630555" algn="l"/>
                <a:tab pos="1493520" algn="l"/>
              </a:tabLst>
            </a:pPr>
            <a:r>
              <a:rPr dirty="0" sz="1000" spc="-10">
                <a:latin typeface="Arial Narrow"/>
                <a:cs typeface="Arial Narrow"/>
              </a:rPr>
              <a:t>ABONOS</a:t>
            </a:r>
            <a:r>
              <a:rPr dirty="0" sz="1000">
                <a:latin typeface="Arial Narrow"/>
                <a:cs typeface="Arial Narrow"/>
              </a:rPr>
              <a:t>	</a:t>
            </a:r>
            <a:r>
              <a:rPr dirty="0" sz="1000" spc="-10">
                <a:latin typeface="Arial Narrow"/>
                <a:cs typeface="Arial Narrow"/>
              </a:rPr>
              <a:t>OPERACIÓN</a:t>
            </a:r>
            <a:r>
              <a:rPr dirty="0" sz="1000">
                <a:latin typeface="Arial Narrow"/>
                <a:cs typeface="Arial Narrow"/>
              </a:rPr>
              <a:t>	</a:t>
            </a:r>
            <a:r>
              <a:rPr dirty="0" sz="1000" spc="-10">
                <a:latin typeface="Arial Narrow"/>
                <a:cs typeface="Arial Narrow"/>
              </a:rPr>
              <a:t>LIQUIDACIÓN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9921" y="1808118"/>
            <a:ext cx="3206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latin typeface="Arial Narrow"/>
                <a:cs typeface="Arial Narrow"/>
              </a:rPr>
              <a:t>OPER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732515" y="1808118"/>
            <a:ext cx="6965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 Narrow"/>
                <a:cs typeface="Arial Narrow"/>
              </a:rPr>
              <a:t>REFERENCIA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16653" y="1808118"/>
            <a:ext cx="2808605" cy="593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175"/>
              </a:lnSpc>
              <a:spcBef>
                <a:spcPts val="100"/>
              </a:spcBef>
              <a:tabLst>
                <a:tab pos="321310" algn="l"/>
              </a:tabLst>
            </a:pPr>
            <a:r>
              <a:rPr dirty="0" sz="1000" spc="-25">
                <a:latin typeface="Arial Narrow"/>
                <a:cs typeface="Arial Narrow"/>
              </a:rPr>
              <a:t>LIQ</a:t>
            </a:r>
            <a:r>
              <a:rPr dirty="0" sz="1000">
                <a:latin typeface="Arial Narrow"/>
                <a:cs typeface="Arial Narrow"/>
              </a:rPr>
              <a:t>	</a:t>
            </a:r>
            <a:r>
              <a:rPr dirty="0" sz="1000" spc="-10">
                <a:latin typeface="Arial Narrow"/>
                <a:cs typeface="Arial Narrow"/>
              </a:rPr>
              <a:t>DESCRIPCIÓN</a:t>
            </a:r>
            <a:endParaRPr sz="1000">
              <a:latin typeface="Arial Narrow"/>
              <a:cs typeface="Arial Narrow"/>
            </a:endParaRPr>
          </a:p>
          <a:p>
            <a:pPr marL="321945">
              <a:lnSpc>
                <a:spcPts val="1090"/>
              </a:lnSpc>
            </a:pPr>
            <a:r>
              <a:rPr dirty="0" sz="950" spc="-10">
                <a:latin typeface="Arial Narrow"/>
                <a:cs typeface="Arial Narrow"/>
              </a:rPr>
              <a:t>00014650920012734181</a:t>
            </a:r>
            <a:endParaRPr sz="950">
              <a:latin typeface="Arial Narrow"/>
              <a:cs typeface="Arial Narrow"/>
            </a:endParaRPr>
          </a:p>
          <a:p>
            <a:pPr marL="321945">
              <a:lnSpc>
                <a:spcPts val="1090"/>
              </a:lnSpc>
            </a:pPr>
            <a:r>
              <a:rPr dirty="0" sz="950" spc="-10">
                <a:latin typeface="Arial Narrow"/>
                <a:cs typeface="Arial Narrow"/>
              </a:rPr>
              <a:t>2022061740014</a:t>
            </a:r>
            <a:r>
              <a:rPr dirty="0" sz="950" spc="70">
                <a:latin typeface="Arial Narrow"/>
                <a:cs typeface="Arial Narrow"/>
              </a:rPr>
              <a:t> </a:t>
            </a:r>
            <a:r>
              <a:rPr dirty="0" sz="950" spc="-10">
                <a:latin typeface="Arial Narrow"/>
                <a:cs typeface="Arial Narrow"/>
              </a:rPr>
              <a:t>BET0000432865520</a:t>
            </a:r>
            <a:endParaRPr sz="950">
              <a:latin typeface="Arial Narrow"/>
              <a:cs typeface="Arial Narrow"/>
            </a:endParaRPr>
          </a:p>
          <a:p>
            <a:pPr marL="321945">
              <a:lnSpc>
                <a:spcPts val="1115"/>
              </a:lnSpc>
            </a:pPr>
            <a:r>
              <a:rPr dirty="0" sz="950">
                <a:latin typeface="Arial Narrow"/>
                <a:cs typeface="Arial Narrow"/>
              </a:rPr>
              <a:t>COMERCIO INTERNACIONAL DE CARNES </a:t>
            </a:r>
            <a:r>
              <a:rPr dirty="0" sz="950" spc="-10">
                <a:latin typeface="Arial Narrow"/>
                <a:cs typeface="Arial Narrow"/>
              </a:rPr>
              <a:t>ODELPAS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696570" y="1808118"/>
            <a:ext cx="47688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 Narrow"/>
                <a:cs typeface="Arial Narrow"/>
              </a:rPr>
              <a:t>CARGOS</a:t>
            </a:r>
            <a:endParaRPr sz="1000">
              <a:latin typeface="Arial Narrow"/>
              <a:cs typeface="Arial Narrow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73515" y="2415897"/>
          <a:ext cx="7456170" cy="7141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5"/>
                <a:gridCol w="3780790"/>
                <a:gridCol w="955675"/>
                <a:gridCol w="709929"/>
                <a:gridCol w="857250"/>
                <a:gridCol w="737870"/>
              </a:tblGrid>
              <a:tr h="132715">
                <a:tc>
                  <a:txBody>
                    <a:bodyPr/>
                    <a:lstStyle/>
                    <a:p>
                      <a:pPr algn="ctr" marR="17145">
                        <a:lnSpc>
                          <a:spcPts val="9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2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SPEI ENVIADO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SANTANDER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9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150,000.00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3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9530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0044109788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014</a:t>
                      </a:r>
                      <a:r>
                        <a:rPr dirty="0" sz="950" spc="19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0170622DEVOLUCION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ERR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EN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TRASFERENC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4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00014650920012734181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ts val="109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BNET01002206170044109788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ts val="111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COMERCIO INT DE CARNES ODELPA SA DE </a:t>
                      </a:r>
                      <a:r>
                        <a:rPr dirty="0" sz="950" spc="-25">
                          <a:latin typeface="Arial Narrow"/>
                          <a:cs typeface="Arial Narrow"/>
                        </a:rPr>
                        <a:t>CV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4780">
                <a:tc>
                  <a:txBody>
                    <a:bodyPr/>
                    <a:lstStyle/>
                    <a:p>
                      <a:pPr algn="ctr" marR="17145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2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SPEI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RECIBIDOSANTANDER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198,917.85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198,917.85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0126373515 014</a:t>
                      </a:r>
                      <a:r>
                        <a:rPr dirty="0" sz="950" spc="2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3319145traspaso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 entre</a:t>
                      </a:r>
                      <a:r>
                        <a:rPr dirty="0" sz="950" spc="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cuentas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propias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24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00014650920012734181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ts val="109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2022061740014</a:t>
                      </a:r>
                      <a:r>
                        <a:rPr dirty="0" sz="950" spc="7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BET0000433191450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ts val="111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COMERCIO INTERNACIONAL DE CARNES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ODELPAS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4780">
                <a:tc>
                  <a:txBody>
                    <a:bodyPr/>
                    <a:lstStyle/>
                    <a:p>
                      <a:pPr algn="ctr" marR="17145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2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198,000.00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27191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83,400.00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27192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9,555.00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27193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27194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120,000.00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27195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703,872.85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198,917.85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944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0052951015</a:t>
                      </a:r>
                      <a:r>
                        <a:rPr dirty="0" sz="950" spc="16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0470204412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Devolucion</a:t>
                      </a:r>
                      <a:r>
                        <a:rPr dirty="0" sz="950" spc="-3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deposi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9545">
                <a:tc>
                  <a:txBody>
                    <a:bodyPr/>
                    <a:lstStyle/>
                    <a:p>
                      <a:pPr algn="ctr" marR="171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META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SEGURA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1,643.22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9525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P018L64905TK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META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SEGURA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1,643.22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P018L64905SV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9065">
                <a:tc>
                  <a:txBody>
                    <a:bodyPr/>
                    <a:lstStyle/>
                    <a:p>
                      <a:pPr algn="ctr" marR="17145">
                        <a:lnSpc>
                          <a:spcPts val="994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4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17475">
                        <a:lnSpc>
                          <a:spcPts val="994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66,300.00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112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27199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1747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48,123.00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1747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49,576.00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27201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1747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75,117.00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27202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VECTOR CASA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BOLSA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899,366.89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GUIA:3623741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REF:00000000088000527858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CIE:0975753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223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27204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223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115,000.00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27205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223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183,500.00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27206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1747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98,000.00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27207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7272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7,446.00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27208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1747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944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27209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4214900" y="1044200"/>
          <a:ext cx="3398520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0"/>
                <a:gridCol w="1695450"/>
              </a:tblGrid>
              <a:tr h="215900">
                <a:tc row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Cuenta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Cliente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0150115967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62728510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6057455" y="435205"/>
            <a:ext cx="1427480" cy="4927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>
              <a:lnSpc>
                <a:spcPts val="1440"/>
              </a:lnSpc>
              <a:spcBef>
                <a:spcPts val="100"/>
              </a:spcBef>
            </a:pPr>
            <a:r>
              <a:rPr dirty="0" sz="1200" spc="-20" b="1">
                <a:latin typeface="Trebuchet MS"/>
                <a:cs typeface="Trebuchet MS"/>
              </a:rPr>
              <a:t>Estado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30" b="1">
                <a:latin typeface="Trebuchet MS"/>
                <a:cs typeface="Trebuchet MS"/>
              </a:rPr>
              <a:t>de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Cuenta</a:t>
            </a:r>
            <a:endParaRPr sz="1200">
              <a:latin typeface="Trebuchet MS"/>
              <a:cs typeface="Trebuchet MS"/>
            </a:endParaRPr>
          </a:p>
          <a:p>
            <a:pPr algn="r" marR="23495">
              <a:lnSpc>
                <a:spcPts val="1180"/>
              </a:lnSpc>
            </a:pPr>
            <a:r>
              <a:rPr dirty="0" sz="1000">
                <a:latin typeface="Arial"/>
                <a:cs typeface="Arial"/>
              </a:rPr>
              <a:t>MAESTRA PYME </a:t>
            </a:r>
            <a:r>
              <a:rPr dirty="0" sz="1000" spc="-20">
                <a:latin typeface="Arial"/>
                <a:cs typeface="Arial"/>
              </a:rPr>
              <a:t>BBVA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ts val="1060"/>
              </a:lnSpc>
            </a:pPr>
            <a:r>
              <a:rPr dirty="0" sz="900" b="1">
                <a:latin typeface="Arial"/>
                <a:cs typeface="Arial"/>
              </a:rPr>
              <a:t>PAGINA</a:t>
            </a:r>
            <a:r>
              <a:rPr dirty="0" sz="900" spc="2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10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/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spc="-25" b="1">
                <a:latin typeface="Arial"/>
                <a:cs typeface="Arial"/>
              </a:rPr>
              <a:t>19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534" y="362149"/>
            <a:ext cx="1351855" cy="405636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BBVA MEXICO, S.A., INSTITUCION DE BANCA MULTIPLE, GRUPO FINANCIERO BBVA </a:t>
            </a:r>
            <a:r>
              <a:rPr dirty="0" spc="-10"/>
              <a:t>MEXICO</a:t>
            </a: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BBA830831LJ2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73516" y="1703454"/>
          <a:ext cx="7456170" cy="7784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0820"/>
                <a:gridCol w="1133475"/>
                <a:gridCol w="644525"/>
                <a:gridCol w="1658620"/>
              </a:tblGrid>
              <a:tr h="429259">
                <a:tc>
                  <a:txBody>
                    <a:bodyPr/>
                    <a:lstStyle/>
                    <a:p>
                      <a:pPr marL="245110">
                        <a:lnSpc>
                          <a:spcPts val="950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FECHA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8895">
                        <a:lnSpc>
                          <a:spcPts val="1175"/>
                        </a:lnSpc>
                        <a:tabLst>
                          <a:tab pos="555625" algn="l"/>
                          <a:tab pos="864869" algn="l"/>
                          <a:tab pos="2571115" algn="l"/>
                        </a:tabLst>
                      </a:pPr>
                      <a:r>
                        <a:rPr dirty="0" sz="1000" spc="-20">
                          <a:latin typeface="Arial Narrow"/>
                          <a:cs typeface="Arial Narrow"/>
                        </a:rPr>
                        <a:t>OPER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LIQ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DESCRIPCIÓN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REFERENCIA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498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CARGOS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ABONOS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309880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10489">
                        <a:lnSpc>
                          <a:spcPts val="950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SALDO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86360">
                        <a:lnSpc>
                          <a:spcPts val="1175"/>
                        </a:lnSpc>
                        <a:tabLst>
                          <a:tab pos="949325" algn="l"/>
                        </a:tabLst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OPERACIÓN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LIQUIDACIÓN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27210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140,000.00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27211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120,000.00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27212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175,400.00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27213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190,000.00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27214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104,112.00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27215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58,474.00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27216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84,000.00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27217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VECTOR CASA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BOLSA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973,440.00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GUIA:4286524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REF:00000000088000527858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CIE:0975753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424,216.80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0052797016</a:t>
                      </a:r>
                      <a:r>
                        <a:rPr dirty="0" sz="950" spc="16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0194834119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pago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factura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18073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171,500.00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27220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108,000.00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27221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15,127.00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27222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27223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123,000.00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27224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SPEI ENVIADO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BANAMEX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7,424.00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ts val="1075"/>
                        </a:lnSpc>
                        <a:tabLst>
                          <a:tab pos="1130935" algn="l"/>
                        </a:tabLst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598,863.72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598,863.72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147955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0044403931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002</a:t>
                      </a:r>
                      <a:r>
                        <a:rPr dirty="0" sz="950" spc="18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0200622PAGO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FACTURA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24815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00002650700885161663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864869" marR="1751330">
                        <a:lnSpc>
                          <a:spcPts val="1090"/>
                        </a:lnSpc>
                        <a:spcBef>
                          <a:spcPts val="40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BNET01002206200044403931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JUANA LAURA ROJAS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PEREZ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4780">
                <a:tc>
                  <a:txBody>
                    <a:bodyPr/>
                    <a:lstStyle/>
                    <a:p>
                      <a:pPr marL="31750">
                        <a:lnSpc>
                          <a:spcPts val="102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21/JUN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21/JUN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64,869.20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27226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21/JUN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21/JUN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60,693.60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27227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21/JUN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21/JUN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44,900.00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27228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21/JUN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21/JUN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82,000.00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27229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21/JUN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21/JUN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28,000.00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0025832025</a:t>
                      </a:r>
                      <a:r>
                        <a:rPr dirty="0" sz="950" spc="17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0117671342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FACTURA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75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FLETE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21/JUN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21/JUN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530,000.00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0030620009</a:t>
                      </a:r>
                      <a:r>
                        <a:rPr dirty="0" sz="950" spc="16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0114169190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pago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factura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A6527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21/JUN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21/JUN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470,000.00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0030620014</a:t>
                      </a:r>
                      <a:r>
                        <a:rPr dirty="0" sz="950" spc="16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0114169190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pago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factura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A6527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39065">
                <a:tc>
                  <a:txBody>
                    <a:bodyPr/>
                    <a:lstStyle/>
                    <a:p>
                      <a:pPr marL="31750">
                        <a:lnSpc>
                          <a:spcPts val="994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21/JUN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21/JUN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VECTOR CASA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BOLSA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994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968,640.00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214900" y="1044200"/>
          <a:ext cx="3398520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0"/>
                <a:gridCol w="1695450"/>
              </a:tblGrid>
              <a:tr h="215900">
                <a:tc row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Cuenta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Cliente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0150115967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62728510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6057455" y="435205"/>
            <a:ext cx="1427480" cy="4927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>
              <a:lnSpc>
                <a:spcPts val="1440"/>
              </a:lnSpc>
              <a:spcBef>
                <a:spcPts val="100"/>
              </a:spcBef>
            </a:pPr>
            <a:r>
              <a:rPr dirty="0" sz="1200" spc="-20" b="1">
                <a:latin typeface="Trebuchet MS"/>
                <a:cs typeface="Trebuchet MS"/>
              </a:rPr>
              <a:t>Estado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30" b="1">
                <a:latin typeface="Trebuchet MS"/>
                <a:cs typeface="Trebuchet MS"/>
              </a:rPr>
              <a:t>de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Cuenta</a:t>
            </a:r>
            <a:endParaRPr sz="1200">
              <a:latin typeface="Trebuchet MS"/>
              <a:cs typeface="Trebuchet MS"/>
            </a:endParaRPr>
          </a:p>
          <a:p>
            <a:pPr algn="r" marR="23495">
              <a:lnSpc>
                <a:spcPts val="1180"/>
              </a:lnSpc>
            </a:pPr>
            <a:r>
              <a:rPr dirty="0" sz="1000">
                <a:latin typeface="Arial"/>
                <a:cs typeface="Arial"/>
              </a:rPr>
              <a:t>MAESTRA PYME </a:t>
            </a:r>
            <a:r>
              <a:rPr dirty="0" sz="1000" spc="-20">
                <a:latin typeface="Arial"/>
                <a:cs typeface="Arial"/>
              </a:rPr>
              <a:t>BBVA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ts val="1060"/>
              </a:lnSpc>
            </a:pPr>
            <a:r>
              <a:rPr dirty="0" sz="900" b="1">
                <a:latin typeface="Arial"/>
                <a:cs typeface="Arial"/>
              </a:rPr>
              <a:t>PAGINA</a:t>
            </a:r>
            <a:r>
              <a:rPr dirty="0" sz="900" spc="2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11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/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spc="-25" b="1">
                <a:latin typeface="Arial"/>
                <a:cs typeface="Arial"/>
              </a:rPr>
              <a:t>19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534" y="362149"/>
            <a:ext cx="1351855" cy="40563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BBVA MEXICO, S.A., INSTITUCION DE BANCA MULTIPLE, GRUPO FINANCIERO BBVA </a:t>
            </a:r>
            <a:r>
              <a:rPr dirty="0" spc="-10"/>
              <a:t>MEXICO</a:t>
            </a: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BBA830831LJ2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73515" y="1703454"/>
          <a:ext cx="7456170" cy="7778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5"/>
                <a:gridCol w="1661795"/>
                <a:gridCol w="1940560"/>
                <a:gridCol w="1132839"/>
                <a:gridCol w="643889"/>
                <a:gridCol w="920750"/>
                <a:gridCol w="735965"/>
              </a:tblGrid>
              <a:tr h="272415">
                <a:tc gridSpan="2">
                  <a:txBody>
                    <a:bodyPr/>
                    <a:lstStyle/>
                    <a:p>
                      <a:pPr marL="245110">
                        <a:lnSpc>
                          <a:spcPts val="950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FECHA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8895">
                        <a:lnSpc>
                          <a:spcPts val="1100"/>
                        </a:lnSpc>
                        <a:tabLst>
                          <a:tab pos="555625" algn="l"/>
                          <a:tab pos="864869" algn="l"/>
                        </a:tabLst>
                      </a:pPr>
                      <a:r>
                        <a:rPr dirty="0" sz="1000" spc="-20">
                          <a:latin typeface="Arial Narrow"/>
                          <a:cs typeface="Arial Narrow"/>
                        </a:rPr>
                        <a:t>OPER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LIQ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DESCRIPCIÓN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91490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REFERENCIA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4984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CARGOS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 marR="78740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ABONOS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10489">
                        <a:lnSpc>
                          <a:spcPts val="950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SALDO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86360">
                        <a:lnSpc>
                          <a:spcPts val="1100"/>
                        </a:lnSpc>
                        <a:tabLst>
                          <a:tab pos="949325" algn="l"/>
                        </a:tabLst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OPERACIÓN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LIQUIDACIÓN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6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60325">
                        <a:lnSpc>
                          <a:spcPts val="106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GUIA:4409845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REF:00000000088000527858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CIE:0975753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21/JUN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21/JUN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167,497.60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0010798016</a:t>
                      </a:r>
                      <a:r>
                        <a:rPr dirty="0" sz="950" spc="18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0442347806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Pago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saldo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Carne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50" i="1">
                          <a:latin typeface="Arial Narrow"/>
                          <a:cs typeface="Arial Narrow"/>
                        </a:rPr>
                        <a:t>R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21/JUN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21/JUN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6,478.31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0031618026</a:t>
                      </a:r>
                      <a:r>
                        <a:rPr dirty="0" sz="950" spc="16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0107149204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cotizacion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210622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21/JUN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21/JUN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580.00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736,130.61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736,130.61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0031618033</a:t>
                      </a:r>
                      <a:r>
                        <a:rPr dirty="0" sz="950" spc="16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0166608426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pago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factura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8583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22/JUN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22/JUN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70,798.60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27237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22/JUN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22/JUN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169,500.00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27238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22/JUN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22/JUN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27241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22/JUN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22/JUN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8,544.00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27242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22/JUN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22/JUN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46,000.00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27243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22/JUN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22/JUN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75,000.00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27244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22/JUN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22/JUN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VECTOR CASA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BOLSA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967,920.00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6032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GUIA:3732773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REF:00000000088000527858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CIE:0975753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22/JUN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22/JUN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243,053.21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243,053.21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4898768387</a:t>
                      </a:r>
                      <a:r>
                        <a:rPr dirty="0" sz="950" spc="16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0475981336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CARNE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27247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7,775.00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27248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27249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83,000.00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27250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170,000.00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27251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53,611.00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27252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23/JUN</a:t>
                      </a:r>
                      <a:r>
                        <a:rPr dirty="0" sz="950" spc="25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SPEI</a:t>
                      </a:r>
                      <a:r>
                        <a:rPr dirty="0" sz="950" spc="-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ENVIADO BANK OF</a:t>
                      </a:r>
                      <a:r>
                        <a:rPr dirty="0" sz="950" spc="-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20">
                          <a:latin typeface="Arial Narrow"/>
                          <a:cs typeface="Arial Narrow"/>
                        </a:rPr>
                        <a:t>AMER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701,371.62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0044923109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106</a:t>
                      </a:r>
                      <a:r>
                        <a:rPr dirty="0" sz="950" spc="19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0230622PAGO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FACTURA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33225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24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00106180000145530107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 marR="762000">
                        <a:lnSpc>
                          <a:spcPts val="1090"/>
                        </a:lnSpc>
                        <a:spcBef>
                          <a:spcPts val="40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BNET01002206230044923109</a:t>
                      </a:r>
                      <a:r>
                        <a:rPr dirty="0" sz="950" spc="50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COMERCIALIZADORA INTERN MANSIVA SA DE </a:t>
                      </a:r>
                      <a:r>
                        <a:rPr dirty="0" sz="950" spc="-25">
                          <a:latin typeface="Arial Narrow"/>
                          <a:cs typeface="Arial Narrow"/>
                        </a:rPr>
                        <a:t>CV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4780">
                <a:tc>
                  <a:txBody>
                    <a:bodyPr/>
                    <a:lstStyle/>
                    <a:p>
                      <a:pPr algn="ctr" marR="17145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2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192,000.00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27254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27255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65,080.00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27256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46,760.00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429,907.59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429,907.59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27257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24/JUN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944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27258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214900" y="1044200"/>
          <a:ext cx="3398520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0"/>
                <a:gridCol w="1695450"/>
              </a:tblGrid>
              <a:tr h="215900">
                <a:tc row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Cuenta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Cliente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0150115967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62728510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6057455" y="435205"/>
            <a:ext cx="1427480" cy="4927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>
              <a:lnSpc>
                <a:spcPts val="1440"/>
              </a:lnSpc>
              <a:spcBef>
                <a:spcPts val="100"/>
              </a:spcBef>
            </a:pPr>
            <a:r>
              <a:rPr dirty="0" sz="1200" spc="-20" b="1">
                <a:latin typeface="Trebuchet MS"/>
                <a:cs typeface="Trebuchet MS"/>
              </a:rPr>
              <a:t>Estado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30" b="1">
                <a:latin typeface="Trebuchet MS"/>
                <a:cs typeface="Trebuchet MS"/>
              </a:rPr>
              <a:t>de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Cuenta</a:t>
            </a:r>
            <a:endParaRPr sz="1200">
              <a:latin typeface="Trebuchet MS"/>
              <a:cs typeface="Trebuchet MS"/>
            </a:endParaRPr>
          </a:p>
          <a:p>
            <a:pPr algn="r" marR="23495">
              <a:lnSpc>
                <a:spcPts val="1180"/>
              </a:lnSpc>
            </a:pPr>
            <a:r>
              <a:rPr dirty="0" sz="1000">
                <a:latin typeface="Arial"/>
                <a:cs typeface="Arial"/>
              </a:rPr>
              <a:t>MAESTRA PYME </a:t>
            </a:r>
            <a:r>
              <a:rPr dirty="0" sz="1000" spc="-20">
                <a:latin typeface="Arial"/>
                <a:cs typeface="Arial"/>
              </a:rPr>
              <a:t>BBVA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ts val="1060"/>
              </a:lnSpc>
            </a:pPr>
            <a:r>
              <a:rPr dirty="0" sz="900" b="1">
                <a:latin typeface="Arial"/>
                <a:cs typeface="Arial"/>
              </a:rPr>
              <a:t>PAGINA</a:t>
            </a:r>
            <a:r>
              <a:rPr dirty="0" sz="900" spc="2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12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/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spc="-25" b="1">
                <a:latin typeface="Arial"/>
                <a:cs typeface="Arial"/>
              </a:rPr>
              <a:t>19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534" y="362149"/>
            <a:ext cx="1351855" cy="40563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BBVA MEXICO, S.A., INSTITUCION DE BANCA MULTIPLE, GRUPO FINANCIERO BBVA </a:t>
            </a:r>
            <a:r>
              <a:rPr dirty="0" spc="-10"/>
              <a:t>MEXICO</a:t>
            </a: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BBA830831LJ2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-31750" y="1703454"/>
          <a:ext cx="7661275" cy="8018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1665"/>
                <a:gridCol w="927100"/>
                <a:gridCol w="644525"/>
                <a:gridCol w="1658619"/>
              </a:tblGrid>
              <a:tr h="122555">
                <a:tc>
                  <a:txBody>
                    <a:bodyPr/>
                    <a:lstStyle/>
                    <a:p>
                      <a:pPr marL="450215">
                        <a:lnSpc>
                          <a:spcPts val="869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FECHA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10489">
                        <a:lnSpc>
                          <a:spcPts val="869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SALDO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4202430">
                <a:tc>
                  <a:txBody>
                    <a:bodyPr/>
                    <a:lstStyle/>
                    <a:p>
                      <a:pPr marL="254000">
                        <a:lnSpc>
                          <a:spcPts val="1155"/>
                        </a:lnSpc>
                        <a:tabLst>
                          <a:tab pos="760730" algn="l"/>
                          <a:tab pos="1069975" algn="l"/>
                          <a:tab pos="2776855" algn="l"/>
                        </a:tabLst>
                      </a:pPr>
                      <a:r>
                        <a:rPr dirty="0" sz="1000" spc="-20">
                          <a:latin typeface="Arial Narrow"/>
                          <a:cs typeface="Arial Narrow"/>
                        </a:rPr>
                        <a:t>OPER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LIQ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DESCRIPCIÓN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REFERENCIA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24/JUN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27259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24/JUN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27260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24/JUN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27261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24/JUN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27262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24/JUN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0088637009</a:t>
                      </a:r>
                      <a:r>
                        <a:rPr dirty="0" sz="950" spc="17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0117329334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FACTURA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65448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24/JUN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VECTOR CASA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BOLSA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GUIA:1261062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REF:00000000088000527858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CIE:0975753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24/JUN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27265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24/JUN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SPEI ENVIADO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SANTANDER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0045174704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014</a:t>
                      </a:r>
                      <a:r>
                        <a:rPr dirty="0" sz="950" spc="19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0240622TRASPASO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ENTRE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CUENTAS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PROPIAS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ts val="1115"/>
                        </a:lnSpc>
                        <a:spcBef>
                          <a:spcPts val="50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00014650605122635385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 marR="1989455">
                        <a:lnSpc>
                          <a:spcPts val="1090"/>
                        </a:lnSpc>
                        <a:spcBef>
                          <a:spcPts val="50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BNET01002206240045174704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NORMA LEDO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PARRA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ts val="111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25/JUN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27267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25/JUN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27268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25/JUN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27269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25/JUN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27270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ts val="1155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CARGOS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68935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925,878.34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689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155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ABONOS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171,450.00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523,420.54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73,393.00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148,850.00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170,455.00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35,000.00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61,316.00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55"/>
                        </a:lnSpc>
                        <a:tabLst>
                          <a:tab pos="949325" algn="l"/>
                        </a:tabLst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OPERACIÓN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LIQUIDACIÓN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71145">
                        <a:lnSpc>
                          <a:spcPct val="100000"/>
                        </a:lnSpc>
                        <a:tabLst>
                          <a:tab pos="1186180" algn="l"/>
                        </a:tabLst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92,792.79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92,792.79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6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24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4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25/JUN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27271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25/JUN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27272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25/JUN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105,000.00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27273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25/JUN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105,000.00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27274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25/JUN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75,672.02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ts val="1075"/>
                        </a:lnSpc>
                        <a:tabLst>
                          <a:tab pos="1186180" algn="l"/>
                        </a:tabLst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942,741.77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92,792.79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0066085013</a:t>
                      </a:r>
                      <a:r>
                        <a:rPr dirty="0" sz="950" spc="16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0194834119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pago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factura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18109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162,319.00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27276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143,622.00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27277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5,482.00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27278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67,851.00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27279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77,000.00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27280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65,000.00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27281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7338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175,000.00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214900" y="1044200"/>
          <a:ext cx="3398520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0"/>
                <a:gridCol w="1695450"/>
              </a:tblGrid>
              <a:tr h="215900">
                <a:tc row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Cuenta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Cliente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0150115967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62728510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6057455" y="435205"/>
            <a:ext cx="1427480" cy="4927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>
              <a:lnSpc>
                <a:spcPts val="1440"/>
              </a:lnSpc>
              <a:spcBef>
                <a:spcPts val="100"/>
              </a:spcBef>
            </a:pPr>
            <a:r>
              <a:rPr dirty="0" sz="1200" spc="-20" b="1">
                <a:latin typeface="Trebuchet MS"/>
                <a:cs typeface="Trebuchet MS"/>
              </a:rPr>
              <a:t>Estado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30" b="1">
                <a:latin typeface="Trebuchet MS"/>
                <a:cs typeface="Trebuchet MS"/>
              </a:rPr>
              <a:t>de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Cuenta</a:t>
            </a:r>
            <a:endParaRPr sz="1200">
              <a:latin typeface="Trebuchet MS"/>
              <a:cs typeface="Trebuchet MS"/>
            </a:endParaRPr>
          </a:p>
          <a:p>
            <a:pPr algn="r" marR="23495">
              <a:lnSpc>
                <a:spcPts val="1180"/>
              </a:lnSpc>
            </a:pPr>
            <a:r>
              <a:rPr dirty="0" sz="1000">
                <a:latin typeface="Arial"/>
                <a:cs typeface="Arial"/>
              </a:rPr>
              <a:t>MAESTRA PYME </a:t>
            </a:r>
            <a:r>
              <a:rPr dirty="0" sz="1000" spc="-20">
                <a:latin typeface="Arial"/>
                <a:cs typeface="Arial"/>
              </a:rPr>
              <a:t>BBVA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ts val="1060"/>
              </a:lnSpc>
            </a:pPr>
            <a:r>
              <a:rPr dirty="0" sz="900" b="1">
                <a:latin typeface="Arial"/>
                <a:cs typeface="Arial"/>
              </a:rPr>
              <a:t>PAGINA</a:t>
            </a:r>
            <a:r>
              <a:rPr dirty="0" sz="900" spc="2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13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/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spc="-25" b="1">
                <a:latin typeface="Arial"/>
                <a:cs typeface="Arial"/>
              </a:rPr>
              <a:t>19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534" y="362149"/>
            <a:ext cx="1351855" cy="40563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BBVA MEXICO, S.A., INSTITUCION DE BANCA MULTIPLE, GRUPO FINANCIERO BBVA </a:t>
            </a:r>
            <a:r>
              <a:rPr dirty="0" spc="-10"/>
              <a:t>MEXICO</a:t>
            </a: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BBA830831LJ2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73515" y="1703454"/>
          <a:ext cx="7456170" cy="7633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5"/>
                <a:gridCol w="1661795"/>
                <a:gridCol w="1940560"/>
                <a:gridCol w="1132839"/>
                <a:gridCol w="643889"/>
                <a:gridCol w="920750"/>
                <a:gridCol w="735965"/>
              </a:tblGrid>
              <a:tr h="272415">
                <a:tc gridSpan="2">
                  <a:txBody>
                    <a:bodyPr/>
                    <a:lstStyle/>
                    <a:p>
                      <a:pPr marL="245110">
                        <a:lnSpc>
                          <a:spcPts val="950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FECHA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8895">
                        <a:lnSpc>
                          <a:spcPts val="1100"/>
                        </a:lnSpc>
                        <a:tabLst>
                          <a:tab pos="555625" algn="l"/>
                          <a:tab pos="864869" algn="l"/>
                        </a:tabLst>
                      </a:pPr>
                      <a:r>
                        <a:rPr dirty="0" sz="1000" spc="-20">
                          <a:latin typeface="Arial Narrow"/>
                          <a:cs typeface="Arial Narrow"/>
                        </a:rPr>
                        <a:t>OPER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LIQ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DESCRIPCIÓN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91490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REFERENCIA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4984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CARGOS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 marR="78740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ABONOS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10489">
                        <a:lnSpc>
                          <a:spcPts val="950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SALDO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86360">
                        <a:lnSpc>
                          <a:spcPts val="1100"/>
                        </a:lnSpc>
                        <a:tabLst>
                          <a:tab pos="949325" algn="l"/>
                        </a:tabLst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OPERACIÓN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LIQUIDACIÓN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8430">
                <a:tc gridSpan="2">
                  <a:txBody>
                    <a:bodyPr/>
                    <a:lstStyle/>
                    <a:p>
                      <a:pPr algn="ctr" marR="66675">
                        <a:lnSpc>
                          <a:spcPts val="99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27282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9545">
                <a:tc>
                  <a:txBody>
                    <a:bodyPr/>
                    <a:lstStyle/>
                    <a:p>
                      <a:pPr algn="ctr" marR="171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9525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952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231,600.00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27283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154,000.00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27284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192,000.00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27285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68,000.00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27286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8,912.00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27287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31,871.00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27288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VECTOR CASA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BOLSA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896,931.20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6032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GUIA:3044580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REF:00000000088000527858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CIE:0975753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26,745.00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27290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VECTOR CASA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BOLSA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956,160.00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6032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GUIA:3062246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REF:00000000088000527858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CIE:0975753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120,000.00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27292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106,830.00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27293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7,500.00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27294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SPEI ENVIADO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BANAMEX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24,240.00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709,142.57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709,142.57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0045538779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002</a:t>
                      </a:r>
                      <a:r>
                        <a:rPr dirty="0" sz="950" spc="18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0270622COTIZACION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270622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24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00002650081365065296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ts val="109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BNET01002206270045538779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ts val="111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DISTRIBUIDORA DIESEL ANGELOPOLIS SA D </a:t>
                      </a:r>
                      <a:r>
                        <a:rPr dirty="0" sz="950" spc="-25">
                          <a:latin typeface="Arial Narrow"/>
                          <a:cs typeface="Arial Narrow"/>
                        </a:rPr>
                        <a:t>CV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4780">
                <a:tc>
                  <a:txBody>
                    <a:bodyPr/>
                    <a:lstStyle/>
                    <a:p>
                      <a:pPr algn="ctr" marR="17145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2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28/JUN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RECIBO </a:t>
                      </a:r>
                      <a:r>
                        <a:rPr dirty="0" sz="950" spc="-25">
                          <a:latin typeface="Arial Narrow"/>
                          <a:cs typeface="Arial Narrow"/>
                        </a:rPr>
                        <a:t>NO.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579.91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P0QC7B1800GR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28/JUN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27297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28/JUN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27298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28/JUN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27299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28/JUN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27300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28/JUN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12,000.00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27301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28/JUN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27302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28/JUN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82,036.40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27303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28/JUN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VECTOR CASA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BOLSA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840,210.00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6032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GUIA:2003628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REF:00000000088000527858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CIE:0975753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39065">
                <a:tc>
                  <a:txBody>
                    <a:bodyPr/>
                    <a:lstStyle/>
                    <a:p>
                      <a:pPr algn="ctr" marR="17145">
                        <a:lnSpc>
                          <a:spcPts val="994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994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28/JUN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994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108,700.00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214900" y="1044200"/>
          <a:ext cx="3398520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0"/>
                <a:gridCol w="1695450"/>
              </a:tblGrid>
              <a:tr h="215900">
                <a:tc row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Cuenta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Cliente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0150115967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62728510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6057455" y="435205"/>
            <a:ext cx="1427480" cy="4927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>
              <a:lnSpc>
                <a:spcPts val="1440"/>
              </a:lnSpc>
              <a:spcBef>
                <a:spcPts val="100"/>
              </a:spcBef>
            </a:pPr>
            <a:r>
              <a:rPr dirty="0" sz="1200" spc="-20" b="1">
                <a:latin typeface="Trebuchet MS"/>
                <a:cs typeface="Trebuchet MS"/>
              </a:rPr>
              <a:t>Estado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30" b="1">
                <a:latin typeface="Trebuchet MS"/>
                <a:cs typeface="Trebuchet MS"/>
              </a:rPr>
              <a:t>de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Cuenta</a:t>
            </a:r>
            <a:endParaRPr sz="1200">
              <a:latin typeface="Trebuchet MS"/>
              <a:cs typeface="Trebuchet MS"/>
            </a:endParaRPr>
          </a:p>
          <a:p>
            <a:pPr algn="r" marR="23495">
              <a:lnSpc>
                <a:spcPts val="1180"/>
              </a:lnSpc>
            </a:pPr>
            <a:r>
              <a:rPr dirty="0" sz="1000">
                <a:latin typeface="Arial"/>
                <a:cs typeface="Arial"/>
              </a:rPr>
              <a:t>MAESTRA PYME </a:t>
            </a:r>
            <a:r>
              <a:rPr dirty="0" sz="1000" spc="-20">
                <a:latin typeface="Arial"/>
                <a:cs typeface="Arial"/>
              </a:rPr>
              <a:t>BBVA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ts val="1060"/>
              </a:lnSpc>
            </a:pPr>
            <a:r>
              <a:rPr dirty="0" sz="900" b="1">
                <a:latin typeface="Arial"/>
                <a:cs typeface="Arial"/>
              </a:rPr>
              <a:t>PAGINA</a:t>
            </a:r>
            <a:r>
              <a:rPr dirty="0" sz="900" spc="2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14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/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spc="-25" b="1">
                <a:latin typeface="Arial"/>
                <a:cs typeface="Arial"/>
              </a:rPr>
              <a:t>19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534" y="362149"/>
            <a:ext cx="1351855" cy="405636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025909" y="9352050"/>
            <a:ext cx="300990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25"/>
              </a:lnSpc>
            </a:pPr>
            <a:r>
              <a:rPr dirty="0" sz="950" spc="-10" i="1">
                <a:latin typeface="Arial Narrow"/>
                <a:cs typeface="Arial Narrow"/>
              </a:rPr>
              <a:t>27305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BBVA MEXICO, S.A., INSTITUCION DE BANCA MULTIPLE, GRUPO FINANCIERO BBVA </a:t>
            </a:r>
            <a:r>
              <a:rPr dirty="0" spc="-10"/>
              <a:t>MEXICO</a:t>
            </a: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BBA830831LJ2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-31750" y="1703454"/>
          <a:ext cx="7661275" cy="8018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5925"/>
                <a:gridCol w="1132839"/>
                <a:gridCol w="643889"/>
                <a:gridCol w="1657985"/>
              </a:tblGrid>
              <a:tr h="122555">
                <a:tc>
                  <a:txBody>
                    <a:bodyPr/>
                    <a:lstStyle/>
                    <a:p>
                      <a:pPr marL="450215">
                        <a:lnSpc>
                          <a:spcPts val="869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FECHA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10489">
                        <a:lnSpc>
                          <a:spcPts val="869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SALDO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4202430">
                <a:tc>
                  <a:txBody>
                    <a:bodyPr/>
                    <a:lstStyle/>
                    <a:p>
                      <a:pPr marL="254000">
                        <a:lnSpc>
                          <a:spcPts val="1155"/>
                        </a:lnSpc>
                        <a:tabLst>
                          <a:tab pos="760730" algn="l"/>
                          <a:tab pos="1069975" algn="l"/>
                          <a:tab pos="2776855" algn="l"/>
                        </a:tabLst>
                      </a:pPr>
                      <a:r>
                        <a:rPr dirty="0" sz="1000" spc="-20">
                          <a:latin typeface="Arial Narrow"/>
                          <a:cs typeface="Arial Narrow"/>
                        </a:rPr>
                        <a:t>OPER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LIQ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DESCRIPCIÓN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REFERENCIA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28/JUN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28/JUN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27306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28/JUN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28/JUN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27307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28/JUN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28/JUN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27308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28/JUN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28/JUN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27309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28/JUN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28/JUN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27310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29/JUN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29/JUN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27311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29/JUN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29/JUN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27312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29/JUN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29/JUN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27313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29/JUN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29/JUN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SPEI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RECIBIDOSANTANDER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0150339251 014</a:t>
                      </a:r>
                      <a:r>
                        <a:rPr dirty="0" sz="950" spc="2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1698321traspaso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 entre</a:t>
                      </a:r>
                      <a:r>
                        <a:rPr dirty="0" sz="950" spc="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cuentas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propias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ts val="1115"/>
                        </a:lnSpc>
                        <a:spcBef>
                          <a:spcPts val="50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00014650605122635385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 marR="1497330">
                        <a:lnSpc>
                          <a:spcPts val="1090"/>
                        </a:lnSpc>
                        <a:spcBef>
                          <a:spcPts val="5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2022062940014</a:t>
                      </a:r>
                      <a:r>
                        <a:rPr dirty="0" sz="950" spc="7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BET0000416983210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NORMA LEDO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PARRA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ts val="111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29/JUN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29/JUN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VECTOR CASA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BOLSA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GUIA:1506241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REF:00000000088000527858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CIE:0975753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29/JUN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29/JUN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27316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29/JUN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29/JUN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27317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984">
                        <a:lnSpc>
                          <a:spcPts val="1155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CARGOS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74675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864,475.12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155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ABONOS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72,000.00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4,138.00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9,250.00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55,000.00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131,200.00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72,250.00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46,000.00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93,720.00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11,940.00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140,000.00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55"/>
                        </a:lnSpc>
                        <a:tabLst>
                          <a:tab pos="949325" algn="l"/>
                        </a:tabLst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OPERACIÓN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LIQUIDACIÓN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  <a:tabLst>
                          <a:tab pos="1130935" algn="l"/>
                        </a:tabLst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492,677.06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492,677.06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6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24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4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29/JUN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29/JUN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6,759.00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ts val="1075"/>
                        </a:lnSpc>
                        <a:tabLst>
                          <a:tab pos="1130935" algn="l"/>
                        </a:tabLst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198,870.94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198,870.94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27318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30/JUN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30/JUN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60,408.00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27319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30/JUN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30/JUN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70,070.00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27320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30/JUN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30/JUN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19,700.00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27321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30/JUN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30/JUN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27322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30/JUN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30/JUN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27323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30/JUN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30/JUN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27324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30/JUN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30/JUN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5,664.00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27325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30/JUN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30/JUN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27326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30/JUN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30/JUN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36,188.20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27327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30/JUN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30/JUN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SPEI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RECIBIDOSANTANDER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7955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0153787121 014</a:t>
                      </a:r>
                      <a:r>
                        <a:rPr dirty="0" sz="950" spc="2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4562160traspaso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 entre</a:t>
                      </a:r>
                      <a:r>
                        <a:rPr dirty="0" sz="950" spc="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cuentas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propias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76555">
                <a:tc>
                  <a:txBody>
                    <a:bodyPr/>
                    <a:lstStyle/>
                    <a:p>
                      <a:pPr marL="1069975">
                        <a:lnSpc>
                          <a:spcPts val="105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00014650605122635385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214900" y="1044200"/>
          <a:ext cx="3398520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0"/>
                <a:gridCol w="1695450"/>
              </a:tblGrid>
              <a:tr h="215900">
                <a:tc row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Cuenta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Cliente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0150115967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62728510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6057455" y="435205"/>
            <a:ext cx="1427480" cy="4927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>
              <a:lnSpc>
                <a:spcPts val="1440"/>
              </a:lnSpc>
              <a:spcBef>
                <a:spcPts val="100"/>
              </a:spcBef>
            </a:pPr>
            <a:r>
              <a:rPr dirty="0" sz="1200" spc="-20" b="1">
                <a:latin typeface="Trebuchet MS"/>
                <a:cs typeface="Trebuchet MS"/>
              </a:rPr>
              <a:t>Estado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30" b="1">
                <a:latin typeface="Trebuchet MS"/>
                <a:cs typeface="Trebuchet MS"/>
              </a:rPr>
              <a:t>de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Cuenta</a:t>
            </a:r>
            <a:endParaRPr sz="1200">
              <a:latin typeface="Trebuchet MS"/>
              <a:cs typeface="Trebuchet MS"/>
            </a:endParaRPr>
          </a:p>
          <a:p>
            <a:pPr algn="r" marR="23495">
              <a:lnSpc>
                <a:spcPts val="1180"/>
              </a:lnSpc>
            </a:pPr>
            <a:r>
              <a:rPr dirty="0" sz="1000">
                <a:latin typeface="Arial"/>
                <a:cs typeface="Arial"/>
              </a:rPr>
              <a:t>MAESTRA PYME </a:t>
            </a:r>
            <a:r>
              <a:rPr dirty="0" sz="1000" spc="-20">
                <a:latin typeface="Arial"/>
                <a:cs typeface="Arial"/>
              </a:rPr>
              <a:t>BBVA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ts val="1060"/>
              </a:lnSpc>
            </a:pPr>
            <a:r>
              <a:rPr dirty="0" sz="900" b="1">
                <a:latin typeface="Arial"/>
                <a:cs typeface="Arial"/>
              </a:rPr>
              <a:t>PAGINA</a:t>
            </a:r>
            <a:r>
              <a:rPr dirty="0" sz="900" spc="2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15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/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spc="-25" b="1">
                <a:latin typeface="Arial"/>
                <a:cs typeface="Arial"/>
              </a:rPr>
              <a:t>19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534" y="362149"/>
            <a:ext cx="1351855" cy="40563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BBVA MEXICO, S.A., INSTITUCION DE BANCA MULTIPLE, GRUPO FINANCIERO BBVA </a:t>
            </a:r>
            <a:r>
              <a:rPr dirty="0" spc="-10"/>
              <a:t>MEXICO</a:t>
            </a: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BBA830831LJ2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52400" y="3919464"/>
          <a:ext cx="7445375" cy="275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1085"/>
                <a:gridCol w="1462405"/>
                <a:gridCol w="2658745"/>
                <a:gridCol w="994409"/>
              </a:tblGrid>
              <a:tr h="138430">
                <a:tc>
                  <a:txBody>
                    <a:bodyPr/>
                    <a:lstStyle/>
                    <a:p>
                      <a:pPr marL="231775">
                        <a:lnSpc>
                          <a:spcPts val="875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IMPORTE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CARGOS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6210">
                        <a:lnSpc>
                          <a:spcPts val="994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24,573,817.94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875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900" spc="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MOVIMIENTOS</a:t>
                      </a:r>
                      <a:r>
                        <a:rPr dirty="0" sz="900" spc="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CARGOS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994"/>
                        </a:lnSpc>
                      </a:pPr>
                      <a:r>
                        <a:rPr dirty="0" sz="1000" spc="-25">
                          <a:latin typeface="Arial Narrow"/>
                          <a:cs typeface="Arial Narrow"/>
                        </a:rPr>
                        <a:t>58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137160">
                <a:tc>
                  <a:txBody>
                    <a:bodyPr/>
                    <a:lstStyle/>
                    <a:p>
                      <a:pPr marL="231775">
                        <a:lnSpc>
                          <a:spcPts val="93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9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latin typeface="Arial"/>
                          <a:cs typeface="Arial"/>
                        </a:rPr>
                        <a:t>IMPORTE</a:t>
                      </a:r>
                      <a:r>
                        <a:rPr dirty="0" sz="9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ABONOS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6210">
                        <a:lnSpc>
                          <a:spcPts val="985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23,890,366.60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930"/>
                        </a:lnSpc>
                      </a:pPr>
                      <a:r>
                        <a:rPr dirty="0" sz="900" b="1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900" spc="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MOVIMIENTOS</a:t>
                      </a:r>
                      <a:r>
                        <a:rPr dirty="0" sz="900" spc="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 b="1">
                          <a:latin typeface="Arial"/>
                          <a:cs typeface="Arial"/>
                        </a:rPr>
                        <a:t>ABONOS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985"/>
                        </a:lnSpc>
                      </a:pPr>
                      <a:r>
                        <a:rPr dirty="0" sz="1000" spc="-25">
                          <a:latin typeface="Arial Narrow"/>
                          <a:cs typeface="Arial Narrow"/>
                        </a:rPr>
                        <a:t>279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73516" y="1703454"/>
          <a:ext cx="7456170" cy="1745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5"/>
                <a:gridCol w="1661795"/>
                <a:gridCol w="1940560"/>
                <a:gridCol w="1157604"/>
                <a:gridCol w="619125"/>
                <a:gridCol w="948690"/>
                <a:gridCol w="709295"/>
              </a:tblGrid>
              <a:tr h="272415">
                <a:tc gridSpan="2">
                  <a:txBody>
                    <a:bodyPr/>
                    <a:lstStyle/>
                    <a:p>
                      <a:pPr marL="245110">
                        <a:lnSpc>
                          <a:spcPts val="950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FECHA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8895">
                        <a:lnSpc>
                          <a:spcPts val="1100"/>
                        </a:lnSpc>
                        <a:tabLst>
                          <a:tab pos="555625" algn="l"/>
                          <a:tab pos="864869" algn="l"/>
                        </a:tabLst>
                      </a:pPr>
                      <a:r>
                        <a:rPr dirty="0" sz="1000" spc="-20">
                          <a:latin typeface="Arial Narrow"/>
                          <a:cs typeface="Arial Narrow"/>
                        </a:rPr>
                        <a:t>OPER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LIQ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DESCRIPCIÓN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91490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REFERENCIA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4984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CARGOS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 marR="78740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ABONOS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10489">
                        <a:lnSpc>
                          <a:spcPts val="950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SALDO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86360">
                        <a:lnSpc>
                          <a:spcPts val="1100"/>
                        </a:lnSpc>
                        <a:tabLst>
                          <a:tab pos="949325" algn="l"/>
                        </a:tabLst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OPERACIÓN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LIQUIDACIÓN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6860">
                <a:tc gridSpan="7">
                  <a:txBody>
                    <a:bodyPr/>
                    <a:lstStyle/>
                    <a:p>
                      <a:pPr marL="864869" marR="4932680">
                        <a:lnSpc>
                          <a:spcPts val="109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2022063040014</a:t>
                      </a:r>
                      <a:r>
                        <a:rPr dirty="0" sz="950" spc="7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BET0000445621600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NORMA LEDO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PARRA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6845">
                <a:tc>
                  <a:txBody>
                    <a:bodyPr/>
                    <a:lstStyle/>
                    <a:p>
                      <a:pPr algn="ctr" marR="17145">
                        <a:lnSpc>
                          <a:spcPts val="112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120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30/JUN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VECTOR CASA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BOLSA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ts val="112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947,755.00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6032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GUIA:2077944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REF:00000000088000527858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CIE:0975753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30/JUN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8,479.60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0044195018</a:t>
                      </a:r>
                      <a:r>
                        <a:rPr dirty="0" sz="950" spc="16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0195209838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pago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factura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F7550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30/JUN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5591047854</a:t>
                      </a:r>
                      <a:r>
                        <a:rPr dirty="0" sz="950" spc="16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0477425236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DEPOSITO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30/JUN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COMPENSACI N POR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RETRASO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20">
                          <a:latin typeface="Arial Narrow"/>
                          <a:cs typeface="Arial Narrow"/>
                        </a:rPr>
                        <a:t>0.02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49,666.56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49,666.56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944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COMP 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SPEI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139699" y="3737833"/>
            <a:ext cx="7470775" cy="615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57440" algn="l"/>
              </a:tabLst>
            </a:pPr>
            <a:r>
              <a:rPr dirty="0" u="heavy" sz="1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Total</a:t>
            </a:r>
            <a:r>
              <a:rPr dirty="0" u="heavy" sz="10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dirty="0" u="heavy" sz="10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0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Movimientos</a:t>
            </a:r>
            <a:r>
              <a:rPr dirty="0" u="heavy" sz="10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 b="1">
                <a:latin typeface="Arial Narrow"/>
                <a:cs typeface="Arial Narrow"/>
              </a:rPr>
              <a:t>La</a:t>
            </a:r>
            <a:r>
              <a:rPr dirty="0" sz="1000" spc="-15" b="1">
                <a:latin typeface="Arial Narrow"/>
                <a:cs typeface="Arial Narrow"/>
              </a:rPr>
              <a:t> </a:t>
            </a:r>
            <a:r>
              <a:rPr dirty="0" sz="1000" b="1">
                <a:latin typeface="Arial Narrow"/>
                <a:cs typeface="Arial Narrow"/>
              </a:rPr>
              <a:t>GAT</a:t>
            </a:r>
            <a:r>
              <a:rPr dirty="0" sz="1000" spc="-15" b="1">
                <a:latin typeface="Arial Narrow"/>
                <a:cs typeface="Arial Narrow"/>
              </a:rPr>
              <a:t> </a:t>
            </a:r>
            <a:r>
              <a:rPr dirty="0" sz="1000" b="1">
                <a:latin typeface="Arial Narrow"/>
                <a:cs typeface="Arial Narrow"/>
              </a:rPr>
              <a:t>Real</a:t>
            </a:r>
            <a:r>
              <a:rPr dirty="0" sz="1000" spc="-15" b="1">
                <a:latin typeface="Arial Narrow"/>
                <a:cs typeface="Arial Narrow"/>
              </a:rPr>
              <a:t> </a:t>
            </a:r>
            <a:r>
              <a:rPr dirty="0" sz="1000" b="1">
                <a:latin typeface="Arial Narrow"/>
                <a:cs typeface="Arial Narrow"/>
              </a:rPr>
              <a:t>es</a:t>
            </a:r>
            <a:r>
              <a:rPr dirty="0" sz="1000" spc="-15" b="1">
                <a:latin typeface="Arial Narrow"/>
                <a:cs typeface="Arial Narrow"/>
              </a:rPr>
              <a:t> </a:t>
            </a:r>
            <a:r>
              <a:rPr dirty="0" sz="1000" b="1">
                <a:latin typeface="Arial Narrow"/>
                <a:cs typeface="Arial Narrow"/>
              </a:rPr>
              <a:t>el</a:t>
            </a:r>
            <a:r>
              <a:rPr dirty="0" sz="1000" spc="-15" b="1">
                <a:latin typeface="Arial Narrow"/>
                <a:cs typeface="Arial Narrow"/>
              </a:rPr>
              <a:t> </a:t>
            </a:r>
            <a:r>
              <a:rPr dirty="0" sz="1000" b="1">
                <a:latin typeface="Arial Narrow"/>
                <a:cs typeface="Arial Narrow"/>
              </a:rPr>
              <a:t>rendimiento</a:t>
            </a:r>
            <a:r>
              <a:rPr dirty="0" sz="1000" spc="-15" b="1">
                <a:latin typeface="Arial Narrow"/>
                <a:cs typeface="Arial Narrow"/>
              </a:rPr>
              <a:t> </a:t>
            </a:r>
            <a:r>
              <a:rPr dirty="0" sz="1000" b="1">
                <a:latin typeface="Arial Narrow"/>
                <a:cs typeface="Arial Narrow"/>
              </a:rPr>
              <a:t>que</a:t>
            </a:r>
            <a:r>
              <a:rPr dirty="0" sz="1000" spc="-15" b="1">
                <a:latin typeface="Arial Narrow"/>
                <a:cs typeface="Arial Narrow"/>
              </a:rPr>
              <a:t> </a:t>
            </a:r>
            <a:r>
              <a:rPr dirty="0" sz="1000" b="1">
                <a:latin typeface="Arial Narrow"/>
                <a:cs typeface="Arial Narrow"/>
              </a:rPr>
              <a:t>obtendría</a:t>
            </a:r>
            <a:r>
              <a:rPr dirty="0" sz="1000" spc="-10" b="1">
                <a:latin typeface="Arial Narrow"/>
                <a:cs typeface="Arial Narrow"/>
              </a:rPr>
              <a:t> </a:t>
            </a:r>
            <a:r>
              <a:rPr dirty="0" sz="1000" b="1">
                <a:latin typeface="Arial Narrow"/>
                <a:cs typeface="Arial Narrow"/>
              </a:rPr>
              <a:t>después</a:t>
            </a:r>
            <a:r>
              <a:rPr dirty="0" sz="1000" spc="-10" b="1">
                <a:latin typeface="Arial Narrow"/>
                <a:cs typeface="Arial Narrow"/>
              </a:rPr>
              <a:t> </a:t>
            </a:r>
            <a:r>
              <a:rPr dirty="0" sz="1000" b="1">
                <a:latin typeface="Arial Narrow"/>
                <a:cs typeface="Arial Narrow"/>
              </a:rPr>
              <a:t>de</a:t>
            </a:r>
            <a:r>
              <a:rPr dirty="0" sz="1000" spc="-10" b="1">
                <a:latin typeface="Arial Narrow"/>
                <a:cs typeface="Arial Narrow"/>
              </a:rPr>
              <a:t> </a:t>
            </a:r>
            <a:r>
              <a:rPr dirty="0" sz="1000" b="1">
                <a:latin typeface="Arial Narrow"/>
                <a:cs typeface="Arial Narrow"/>
              </a:rPr>
              <a:t>descontar</a:t>
            </a:r>
            <a:r>
              <a:rPr dirty="0" sz="1000" spc="-10" b="1">
                <a:latin typeface="Arial Narrow"/>
                <a:cs typeface="Arial Narrow"/>
              </a:rPr>
              <a:t> </a:t>
            </a:r>
            <a:r>
              <a:rPr dirty="0" sz="1000" b="1">
                <a:latin typeface="Arial Narrow"/>
                <a:cs typeface="Arial Narrow"/>
              </a:rPr>
              <a:t>la</a:t>
            </a:r>
            <a:r>
              <a:rPr dirty="0" sz="1000" spc="-10" b="1">
                <a:latin typeface="Arial Narrow"/>
                <a:cs typeface="Arial Narrow"/>
              </a:rPr>
              <a:t> </a:t>
            </a:r>
            <a:r>
              <a:rPr dirty="0" sz="1000" b="1">
                <a:latin typeface="Arial Narrow"/>
                <a:cs typeface="Arial Narrow"/>
              </a:rPr>
              <a:t>inflación</a:t>
            </a:r>
            <a:r>
              <a:rPr dirty="0" sz="1000" spc="-10" b="1">
                <a:latin typeface="Arial Narrow"/>
                <a:cs typeface="Arial Narrow"/>
              </a:rPr>
              <a:t> estimada</a:t>
            </a:r>
            <a:endParaRPr sz="1000">
              <a:latin typeface="Arial Narrow"/>
              <a:cs typeface="Arial Narrow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4214900" y="1044200"/>
          <a:ext cx="3398520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0"/>
                <a:gridCol w="1695450"/>
              </a:tblGrid>
              <a:tr h="215900">
                <a:tc row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Cuenta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Cliente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0150115967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62728510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6057455" y="435205"/>
            <a:ext cx="1427480" cy="4927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>
              <a:lnSpc>
                <a:spcPts val="1440"/>
              </a:lnSpc>
              <a:spcBef>
                <a:spcPts val="100"/>
              </a:spcBef>
            </a:pPr>
            <a:r>
              <a:rPr dirty="0" sz="1200" spc="-20" b="1">
                <a:latin typeface="Trebuchet MS"/>
                <a:cs typeface="Trebuchet MS"/>
              </a:rPr>
              <a:t>Estado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30" b="1">
                <a:latin typeface="Trebuchet MS"/>
                <a:cs typeface="Trebuchet MS"/>
              </a:rPr>
              <a:t>de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Cuenta</a:t>
            </a:r>
            <a:endParaRPr sz="1200">
              <a:latin typeface="Trebuchet MS"/>
              <a:cs typeface="Trebuchet MS"/>
            </a:endParaRPr>
          </a:p>
          <a:p>
            <a:pPr algn="r" marR="23495">
              <a:lnSpc>
                <a:spcPts val="1180"/>
              </a:lnSpc>
            </a:pPr>
            <a:r>
              <a:rPr dirty="0" sz="1000">
                <a:latin typeface="Arial"/>
                <a:cs typeface="Arial"/>
              </a:rPr>
              <a:t>MAESTRA PYME </a:t>
            </a:r>
            <a:r>
              <a:rPr dirty="0" sz="1000" spc="-20">
                <a:latin typeface="Arial"/>
                <a:cs typeface="Arial"/>
              </a:rPr>
              <a:t>BBVA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ts val="1060"/>
              </a:lnSpc>
            </a:pPr>
            <a:r>
              <a:rPr dirty="0" sz="900" b="1">
                <a:latin typeface="Arial"/>
                <a:cs typeface="Arial"/>
              </a:rPr>
              <a:t>PAGINA</a:t>
            </a:r>
            <a:r>
              <a:rPr dirty="0" sz="900" spc="2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16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/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spc="-25" b="1">
                <a:latin typeface="Arial"/>
                <a:cs typeface="Arial"/>
              </a:rPr>
              <a:t>19</a:t>
            </a:r>
            <a:endParaRPr sz="9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534" y="362149"/>
            <a:ext cx="1351855" cy="405636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BBVA MEXICO, S.A., INSTITUCION DE BANCA MULTIPLE, GRUPO FINANCIERO BBVA </a:t>
            </a:r>
            <a:r>
              <a:rPr dirty="0" spc="-10"/>
              <a:t>MEXICO</a:t>
            </a: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BBA830831LJ2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2250" y="1213373"/>
            <a:ext cx="7518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05065" algn="l"/>
              </a:tabLst>
            </a:pPr>
            <a:r>
              <a:rPr dirty="0" u="heavy" sz="1200" spc="-4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Cuadro</a:t>
            </a:r>
            <a:r>
              <a:rPr dirty="0" u="heavy" sz="1200" spc="-4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5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resumen</a:t>
            </a:r>
            <a:r>
              <a:rPr dirty="0" u="heavy" sz="12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dirty="0" u="heavy" sz="1200" spc="-4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6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gráfico</a:t>
            </a:r>
            <a:r>
              <a:rPr dirty="0" u="heavy" sz="12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dirty="0" u="heavy" sz="12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6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movimientos</a:t>
            </a:r>
            <a:r>
              <a:rPr dirty="0" u="heavy" sz="12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del 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período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08149" y="1589274"/>
          <a:ext cx="476377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7850"/>
                <a:gridCol w="1263650"/>
                <a:gridCol w="914400"/>
                <a:gridCol w="730250"/>
              </a:tblGrid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 b="1">
                          <a:latin typeface="Arial Narrow"/>
                          <a:cs typeface="Arial Narrow"/>
                        </a:rPr>
                        <a:t>Concepto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89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 b="1">
                          <a:latin typeface="Arial Narrow"/>
                          <a:cs typeface="Arial Narrow"/>
                        </a:rPr>
                        <a:t>Cantidad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 b="1">
                          <a:latin typeface="Arial Narrow"/>
                          <a:cs typeface="Arial Narrow"/>
                        </a:rPr>
                        <a:t>Porcentaje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 b="1">
                          <a:latin typeface="Arial Narrow"/>
                          <a:cs typeface="Arial Narrow"/>
                        </a:rPr>
                        <a:t>Columna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Saldo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Inicial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733,117.90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2.98%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Depósitos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/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Abonos</a:t>
                      </a:r>
                      <a:r>
                        <a:rPr dirty="0" sz="1000" spc="-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(+)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23,890,366.60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97.21%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B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Comisiones</a:t>
                      </a:r>
                      <a:r>
                        <a:rPr dirty="0" sz="1000" spc="-4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(-</a:t>
                      </a:r>
                      <a:r>
                        <a:rPr dirty="0" sz="1000" spc="-50">
                          <a:latin typeface="Arial Narrow"/>
                          <a:cs typeface="Arial Narrow"/>
                        </a:rPr>
                        <a:t>)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-30.00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0.00%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C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Intereses</a:t>
                      </a:r>
                      <a:r>
                        <a:rPr dirty="0" sz="1000" spc="-2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a</a:t>
                      </a:r>
                      <a:r>
                        <a:rPr dirty="0" sz="1000" spc="-2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favor</a:t>
                      </a:r>
                      <a:r>
                        <a:rPr dirty="0" sz="1000" spc="-2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(+)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latin typeface="Arial Narrow"/>
                          <a:cs typeface="Arial Narrow"/>
                        </a:rPr>
                        <a:t>0.00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0.00%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D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Retiros</a:t>
                      </a:r>
                      <a:r>
                        <a:rPr dirty="0" sz="1000" spc="-3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efectivo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(-</a:t>
                      </a:r>
                      <a:r>
                        <a:rPr dirty="0" sz="1000" spc="-50">
                          <a:latin typeface="Arial Narrow"/>
                          <a:cs typeface="Arial Narrow"/>
                        </a:rPr>
                        <a:t>)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20">
                          <a:latin typeface="Arial Narrow"/>
                          <a:cs typeface="Arial Narrow"/>
                        </a:rPr>
                        <a:t>0.00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0.00%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E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Otros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cargos</a:t>
                      </a:r>
                      <a:r>
                        <a:rPr dirty="0" sz="1000" spc="-2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(-</a:t>
                      </a:r>
                      <a:r>
                        <a:rPr dirty="0" sz="1000" spc="-50">
                          <a:latin typeface="Arial Narrow"/>
                          <a:cs typeface="Arial Narrow"/>
                        </a:rPr>
                        <a:t>)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-24,573,817.94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-100.00%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F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Saldo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Final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49,666.56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53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0.20%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latin typeface="Arial Narrow"/>
                          <a:cs typeface="Arial Narrow"/>
                        </a:rPr>
                        <a:t>G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6237456" y="291204"/>
            <a:ext cx="1427480" cy="4927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>
              <a:lnSpc>
                <a:spcPts val="1440"/>
              </a:lnSpc>
              <a:spcBef>
                <a:spcPts val="100"/>
              </a:spcBef>
            </a:pPr>
            <a:r>
              <a:rPr dirty="0" sz="1200" spc="-20" b="1">
                <a:latin typeface="Trebuchet MS"/>
                <a:cs typeface="Trebuchet MS"/>
              </a:rPr>
              <a:t>Estado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30" b="1">
                <a:latin typeface="Trebuchet MS"/>
                <a:cs typeface="Trebuchet MS"/>
              </a:rPr>
              <a:t>de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Cuenta</a:t>
            </a:r>
            <a:endParaRPr sz="1200">
              <a:latin typeface="Trebuchet MS"/>
              <a:cs typeface="Trebuchet MS"/>
            </a:endParaRPr>
          </a:p>
          <a:p>
            <a:pPr algn="r" marR="23495">
              <a:lnSpc>
                <a:spcPts val="1180"/>
              </a:lnSpc>
            </a:pPr>
            <a:r>
              <a:rPr dirty="0" sz="1000">
                <a:latin typeface="Arial"/>
                <a:cs typeface="Arial"/>
              </a:rPr>
              <a:t>MAESTRA PYME </a:t>
            </a:r>
            <a:r>
              <a:rPr dirty="0" sz="1000" spc="-20">
                <a:latin typeface="Arial"/>
                <a:cs typeface="Arial"/>
              </a:rPr>
              <a:t>BBVA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ts val="1060"/>
              </a:lnSpc>
            </a:pPr>
            <a:r>
              <a:rPr dirty="0" sz="900" b="1">
                <a:latin typeface="Arial"/>
                <a:cs typeface="Arial"/>
              </a:rPr>
              <a:t>PAGINA</a:t>
            </a:r>
            <a:r>
              <a:rPr dirty="0" sz="900" spc="2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17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/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spc="-25" b="1">
                <a:latin typeface="Arial"/>
                <a:cs typeface="Arial"/>
              </a:rPr>
              <a:t>19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85950" y="831800"/>
            <a:ext cx="1695450" cy="216535"/>
          </a:xfrm>
          <a:prstGeom prst="rect">
            <a:avLst/>
          </a:prstGeom>
          <a:ln w="7199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1009650">
              <a:lnSpc>
                <a:spcPct val="100000"/>
              </a:lnSpc>
              <a:spcBef>
                <a:spcPts val="195"/>
              </a:spcBef>
            </a:pPr>
            <a:r>
              <a:rPr dirty="0" sz="1000" spc="-30">
                <a:latin typeface="Arial"/>
                <a:cs typeface="Arial"/>
              </a:rPr>
              <a:t>0150115967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290500" y="831800"/>
            <a:ext cx="1695450" cy="432434"/>
          </a:xfrm>
          <a:prstGeom prst="rect">
            <a:avLst/>
          </a:prstGeom>
          <a:solidFill>
            <a:srgbClr val="C0C0C0"/>
          </a:solidFill>
          <a:ln w="7199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0"/>
              </a:spcBef>
            </a:pPr>
            <a:r>
              <a:rPr dirty="0" sz="1000" spc="-40">
                <a:latin typeface="Arial Narrow"/>
                <a:cs typeface="Arial Narrow"/>
              </a:rPr>
              <a:t>No.</a:t>
            </a:r>
            <a:r>
              <a:rPr dirty="0" sz="1000" spc="-110">
                <a:latin typeface="Arial Narrow"/>
                <a:cs typeface="Arial Narrow"/>
              </a:rPr>
              <a:t> </a:t>
            </a:r>
            <a:r>
              <a:rPr dirty="0" sz="1000" spc="-40">
                <a:latin typeface="Arial Narrow"/>
                <a:cs typeface="Arial Narrow"/>
              </a:rPr>
              <a:t>de</a:t>
            </a:r>
            <a:r>
              <a:rPr dirty="0" sz="1000" spc="-110">
                <a:latin typeface="Arial Narrow"/>
                <a:cs typeface="Arial Narrow"/>
              </a:rPr>
              <a:t> </a:t>
            </a:r>
            <a:r>
              <a:rPr dirty="0" sz="1000" spc="-10">
                <a:latin typeface="Arial Narrow"/>
                <a:cs typeface="Arial Narrow"/>
              </a:rPr>
              <a:t>Cuenta</a:t>
            </a:r>
            <a:endParaRPr sz="1000">
              <a:latin typeface="Arial Narrow"/>
              <a:cs typeface="Arial Narrow"/>
            </a:endParaRPr>
          </a:p>
          <a:p>
            <a:pPr marL="43815">
              <a:lnSpc>
                <a:spcPct val="100000"/>
              </a:lnSpc>
              <a:spcBef>
                <a:spcPts val="500"/>
              </a:spcBef>
            </a:pPr>
            <a:r>
              <a:rPr dirty="0" sz="1000" spc="-40">
                <a:latin typeface="Arial Narrow"/>
                <a:cs typeface="Arial Narrow"/>
              </a:rPr>
              <a:t>No.</a:t>
            </a:r>
            <a:r>
              <a:rPr dirty="0" sz="1000" spc="-110">
                <a:latin typeface="Arial Narrow"/>
                <a:cs typeface="Arial Narrow"/>
              </a:rPr>
              <a:t> </a:t>
            </a:r>
            <a:r>
              <a:rPr dirty="0" sz="1000" spc="-40">
                <a:latin typeface="Arial Narrow"/>
                <a:cs typeface="Arial Narrow"/>
              </a:rPr>
              <a:t>de</a:t>
            </a:r>
            <a:r>
              <a:rPr dirty="0" sz="1000" spc="-110">
                <a:latin typeface="Arial Narrow"/>
                <a:cs typeface="Arial Narrow"/>
              </a:rPr>
              <a:t> </a:t>
            </a:r>
            <a:r>
              <a:rPr dirty="0" sz="1000" spc="-10">
                <a:latin typeface="Arial Narrow"/>
                <a:cs typeface="Arial Narrow"/>
              </a:rPr>
              <a:t>Cliente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85950" y="1047799"/>
            <a:ext cx="1695450" cy="216535"/>
          </a:xfrm>
          <a:prstGeom prst="rect">
            <a:avLst/>
          </a:prstGeom>
          <a:ln w="7199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r" marR="43815">
              <a:lnSpc>
                <a:spcPct val="100000"/>
              </a:lnSpc>
              <a:spcBef>
                <a:spcPts val="195"/>
              </a:spcBef>
            </a:pPr>
            <a:r>
              <a:rPr dirty="0" sz="1000" spc="-10">
                <a:latin typeface="Arial"/>
                <a:cs typeface="Arial"/>
              </a:rPr>
              <a:t>62728510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71831" y="2391949"/>
            <a:ext cx="13906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 Narrow"/>
                <a:cs typeface="Arial Narrow"/>
              </a:rPr>
              <a:t>( - </a:t>
            </a:r>
            <a:r>
              <a:rPr dirty="0" sz="700" spc="-50">
                <a:latin typeface="Arial Narrow"/>
                <a:cs typeface="Arial Narrow"/>
              </a:rPr>
              <a:t>)</a:t>
            </a:r>
            <a:endParaRPr sz="700">
              <a:latin typeface="Arial Narrow"/>
              <a:cs typeface="Arial Narro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52769" y="2065203"/>
            <a:ext cx="15748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 Narrow"/>
                <a:cs typeface="Arial Narrow"/>
              </a:rPr>
              <a:t>( + </a:t>
            </a:r>
            <a:r>
              <a:rPr dirty="0" sz="700" spc="-50">
                <a:latin typeface="Arial Narrow"/>
                <a:cs typeface="Arial Narrow"/>
              </a:rPr>
              <a:t>)</a:t>
            </a:r>
            <a:endParaRPr sz="700">
              <a:latin typeface="Arial Narrow"/>
              <a:cs typeface="Arial Narro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082190" y="1577827"/>
            <a:ext cx="23241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 Narrow"/>
                <a:cs typeface="Arial Narrow"/>
              </a:rPr>
              <a:t>100</a:t>
            </a:r>
            <a:r>
              <a:rPr dirty="0" sz="700" spc="-10">
                <a:latin typeface="Arial Narrow"/>
                <a:cs typeface="Arial Narrow"/>
              </a:rPr>
              <a:t> </a:t>
            </a:r>
            <a:r>
              <a:rPr dirty="0" sz="700" spc="-50">
                <a:latin typeface="Arial Narrow"/>
                <a:cs typeface="Arial Narrow"/>
              </a:rPr>
              <a:t>%</a:t>
            </a:r>
            <a:endParaRPr sz="700">
              <a:latin typeface="Arial Narrow"/>
              <a:cs typeface="Arial Narrow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465707" y="1670294"/>
            <a:ext cx="1770380" cy="1386205"/>
            <a:chOff x="5465707" y="1670294"/>
            <a:chExt cx="1770380" cy="1386205"/>
          </a:xfrm>
        </p:grpSpPr>
        <p:sp>
          <p:nvSpPr>
            <p:cNvPr id="12" name="object 12" descr=""/>
            <p:cNvSpPr/>
            <p:nvPr/>
          </p:nvSpPr>
          <p:spPr>
            <a:xfrm>
              <a:off x="5467612" y="2305726"/>
              <a:ext cx="1767205" cy="1905"/>
            </a:xfrm>
            <a:custGeom>
              <a:avLst/>
              <a:gdLst/>
              <a:ahLst/>
              <a:cxnLst/>
              <a:rect l="l" t="t" r="r" b="b"/>
              <a:pathLst>
                <a:path w="1767204" h="1905">
                  <a:moveTo>
                    <a:pt x="0" y="0"/>
                  </a:moveTo>
                  <a:lnTo>
                    <a:pt x="1766977" y="0"/>
                  </a:lnTo>
                </a:path>
                <a:path w="1767204" h="1905">
                  <a:moveTo>
                    <a:pt x="0" y="1800"/>
                  </a:moveTo>
                  <a:lnTo>
                    <a:pt x="1283162" y="1800"/>
                  </a:lnTo>
                </a:path>
                <a:path w="1767204" h="1905">
                  <a:moveTo>
                    <a:pt x="1493516" y="1800"/>
                  </a:moveTo>
                  <a:lnTo>
                    <a:pt x="1766977" y="18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741073" y="1672208"/>
              <a:ext cx="1220470" cy="1287145"/>
            </a:xfrm>
            <a:custGeom>
              <a:avLst/>
              <a:gdLst/>
              <a:ahLst/>
              <a:cxnLst/>
              <a:rect l="l" t="t" r="r" b="b"/>
              <a:pathLst>
                <a:path w="1220470" h="1287145">
                  <a:moveTo>
                    <a:pt x="210350" y="0"/>
                  </a:moveTo>
                  <a:lnTo>
                    <a:pt x="0" y="0"/>
                  </a:lnTo>
                  <a:lnTo>
                    <a:pt x="0" y="634428"/>
                  </a:lnTo>
                  <a:lnTo>
                    <a:pt x="210350" y="634428"/>
                  </a:lnTo>
                  <a:lnTo>
                    <a:pt x="210350" y="0"/>
                  </a:lnTo>
                  <a:close/>
                </a:path>
                <a:path w="1220470" h="1287145">
                  <a:moveTo>
                    <a:pt x="1220050" y="634428"/>
                  </a:moveTo>
                  <a:lnTo>
                    <a:pt x="1009700" y="634428"/>
                  </a:lnTo>
                  <a:lnTo>
                    <a:pt x="1009700" y="1287056"/>
                  </a:lnTo>
                  <a:lnTo>
                    <a:pt x="1220050" y="1287056"/>
                  </a:lnTo>
                  <a:lnTo>
                    <a:pt x="1220050" y="634428"/>
                  </a:lnTo>
                  <a:close/>
                </a:path>
              </a:pathLst>
            </a:custGeom>
            <a:solidFill>
              <a:srgbClr val="0037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467612" y="1672199"/>
              <a:ext cx="36195" cy="1382395"/>
            </a:xfrm>
            <a:custGeom>
              <a:avLst/>
              <a:gdLst/>
              <a:ahLst/>
              <a:cxnLst/>
              <a:rect l="l" t="t" r="r" b="b"/>
              <a:pathLst>
                <a:path w="36195" h="1382395">
                  <a:moveTo>
                    <a:pt x="0" y="1382099"/>
                  </a:moveTo>
                  <a:lnTo>
                    <a:pt x="0" y="0"/>
                  </a:lnTo>
                </a:path>
                <a:path w="36195" h="1382395">
                  <a:moveTo>
                    <a:pt x="36000" y="1287060"/>
                  </a:moveTo>
                  <a:lnTo>
                    <a:pt x="0" y="1287060"/>
                  </a:lnTo>
                </a:path>
                <a:path w="36195" h="1382395">
                  <a:moveTo>
                    <a:pt x="36000" y="1123901"/>
                  </a:moveTo>
                  <a:lnTo>
                    <a:pt x="0" y="1123901"/>
                  </a:lnTo>
                </a:path>
                <a:path w="36195" h="1382395">
                  <a:moveTo>
                    <a:pt x="36000" y="960743"/>
                  </a:moveTo>
                  <a:lnTo>
                    <a:pt x="0" y="960743"/>
                  </a:lnTo>
                </a:path>
                <a:path w="36195" h="1382395">
                  <a:moveTo>
                    <a:pt x="36000" y="797584"/>
                  </a:moveTo>
                  <a:lnTo>
                    <a:pt x="0" y="797584"/>
                  </a:lnTo>
                </a:path>
                <a:path w="36195" h="1382395">
                  <a:moveTo>
                    <a:pt x="36000" y="634426"/>
                  </a:moveTo>
                  <a:lnTo>
                    <a:pt x="0" y="634426"/>
                  </a:lnTo>
                </a:path>
                <a:path w="36195" h="1382395">
                  <a:moveTo>
                    <a:pt x="36000" y="471267"/>
                  </a:moveTo>
                  <a:lnTo>
                    <a:pt x="0" y="471267"/>
                  </a:lnTo>
                </a:path>
                <a:path w="36195" h="1382395">
                  <a:moveTo>
                    <a:pt x="36000" y="308108"/>
                  </a:moveTo>
                  <a:lnTo>
                    <a:pt x="0" y="308108"/>
                  </a:lnTo>
                </a:path>
                <a:path w="36195" h="1382395">
                  <a:moveTo>
                    <a:pt x="36000" y="144950"/>
                  </a:moveTo>
                  <a:lnTo>
                    <a:pt x="0" y="14495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820982" y="2940870"/>
            <a:ext cx="7048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 Narrow"/>
                <a:cs typeface="Arial Narrow"/>
              </a:rPr>
              <a:t>F</a:t>
            </a:r>
            <a:endParaRPr sz="700">
              <a:latin typeface="Arial Narrow"/>
              <a:cs typeface="Arial Narro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059661" y="2186178"/>
            <a:ext cx="7810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 Narrow"/>
                <a:cs typeface="Arial Narrow"/>
              </a:rPr>
              <a:t>C</a:t>
            </a:r>
            <a:endParaRPr sz="700">
              <a:latin typeface="Arial Narrow"/>
              <a:cs typeface="Arial Narro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312086" y="2186178"/>
            <a:ext cx="7810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 Narrow"/>
                <a:cs typeface="Arial Narrow"/>
              </a:rPr>
              <a:t>D</a:t>
            </a:r>
            <a:endParaRPr sz="700">
              <a:latin typeface="Arial Narrow"/>
              <a:cs typeface="Arial Narrow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566512" y="2186178"/>
            <a:ext cx="7429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 Narrow"/>
                <a:cs typeface="Arial Narrow"/>
              </a:rPr>
              <a:t>E</a:t>
            </a:r>
            <a:endParaRPr sz="700">
              <a:latin typeface="Arial Narrow"/>
              <a:cs typeface="Arial Narrow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990500" y="2184873"/>
            <a:ext cx="23622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700" spc="434">
                <a:uFill>
                  <a:solidFill>
                    <a:srgbClr val="003788"/>
                  </a:solidFill>
                </a:uFill>
                <a:latin typeface="Arial Narrow"/>
                <a:cs typeface="Arial Narrow"/>
              </a:rPr>
              <a:t> </a:t>
            </a:r>
            <a:r>
              <a:rPr dirty="0" u="sng" sz="700" spc="-50">
                <a:uFill>
                  <a:solidFill>
                    <a:srgbClr val="003788"/>
                  </a:solidFill>
                </a:uFill>
                <a:latin typeface="Arial Narrow"/>
                <a:cs typeface="Arial Narrow"/>
              </a:rPr>
              <a:t>G</a:t>
            </a:r>
            <a:r>
              <a:rPr dirty="0" u="sng" sz="700" spc="500">
                <a:uFill>
                  <a:solidFill>
                    <a:srgbClr val="003788"/>
                  </a:solidFill>
                </a:uFill>
                <a:latin typeface="Arial Narrow"/>
                <a:cs typeface="Arial Narrow"/>
              </a:rPr>
              <a:t> </a:t>
            </a:r>
            <a:endParaRPr sz="700">
              <a:latin typeface="Arial Narrow"/>
              <a:cs typeface="Arial Narrow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475947" y="2166730"/>
            <a:ext cx="23622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700" spc="465">
                <a:uFill>
                  <a:solidFill>
                    <a:srgbClr val="003788"/>
                  </a:solidFill>
                </a:uFill>
                <a:latin typeface="Arial Narrow"/>
                <a:cs typeface="Arial Narrow"/>
              </a:rPr>
              <a:t> </a:t>
            </a:r>
            <a:r>
              <a:rPr dirty="0" u="heavy" sz="700" spc="-50">
                <a:uFill>
                  <a:solidFill>
                    <a:srgbClr val="003788"/>
                  </a:solidFill>
                </a:uFill>
                <a:latin typeface="Arial Narrow"/>
                <a:cs typeface="Arial Narrow"/>
              </a:rPr>
              <a:t>A</a:t>
            </a:r>
            <a:r>
              <a:rPr dirty="0" u="heavy" sz="700" spc="500">
                <a:uFill>
                  <a:solidFill>
                    <a:srgbClr val="003788"/>
                  </a:solidFill>
                </a:uFill>
                <a:latin typeface="Arial Narrow"/>
                <a:cs typeface="Arial Narrow"/>
              </a:rPr>
              <a:t> </a:t>
            </a:r>
            <a:endParaRPr sz="700">
              <a:latin typeface="Arial Narrow"/>
              <a:cs typeface="Arial Narrow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809236" y="1551753"/>
            <a:ext cx="7429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latin typeface="Arial Narrow"/>
                <a:cs typeface="Arial Narrow"/>
              </a:rPr>
              <a:t>B</a:t>
            </a:r>
            <a:endParaRPr sz="700">
              <a:latin typeface="Arial Narrow"/>
              <a:cs typeface="Arial Narrow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5376185" y="1668001"/>
            <a:ext cx="1887220" cy="1393825"/>
            <a:chOff x="5376185" y="1668001"/>
            <a:chExt cx="1887220" cy="1393825"/>
          </a:xfrm>
        </p:grpSpPr>
        <p:sp>
          <p:nvSpPr>
            <p:cNvPr id="23" name="object 23" descr=""/>
            <p:cNvSpPr/>
            <p:nvPr/>
          </p:nvSpPr>
          <p:spPr>
            <a:xfrm>
              <a:off x="5385616" y="1671430"/>
              <a:ext cx="1877695" cy="0"/>
            </a:xfrm>
            <a:custGeom>
              <a:avLst/>
              <a:gdLst/>
              <a:ahLst/>
              <a:cxnLst/>
              <a:rect l="l" t="t" r="r" b="b"/>
              <a:pathLst>
                <a:path w="1877695" h="0">
                  <a:moveTo>
                    <a:pt x="0" y="0"/>
                  </a:moveTo>
                  <a:lnTo>
                    <a:pt x="1877656" y="0"/>
                  </a:lnTo>
                </a:path>
              </a:pathLst>
            </a:custGeom>
            <a:ln w="6857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376185" y="3057876"/>
              <a:ext cx="1877060" cy="0"/>
            </a:xfrm>
            <a:custGeom>
              <a:avLst/>
              <a:gdLst/>
              <a:ahLst/>
              <a:cxnLst/>
              <a:rect l="l" t="t" r="r" b="b"/>
              <a:pathLst>
                <a:path w="1877059" h="0">
                  <a:moveTo>
                    <a:pt x="0" y="0"/>
                  </a:moveTo>
                  <a:lnTo>
                    <a:pt x="1876475" y="0"/>
                  </a:lnTo>
                </a:path>
              </a:pathLst>
            </a:custGeom>
            <a:ln w="6857">
              <a:solidFill>
                <a:srgbClr val="808080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83358" y="3319398"/>
            <a:ext cx="2997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Arial"/>
                <a:cs typeface="Arial"/>
              </a:rPr>
              <a:t>Nota: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322758" y="3319398"/>
            <a:ext cx="4161154" cy="427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" marR="5080">
              <a:lnSpc>
                <a:spcPct val="100000"/>
              </a:lnSpc>
              <a:spcBef>
                <a:spcPts val="100"/>
              </a:spcBef>
            </a:pPr>
            <a:r>
              <a:rPr dirty="0" sz="900" spc="-95">
                <a:latin typeface="Arial"/>
                <a:cs typeface="Arial"/>
              </a:rPr>
              <a:t>En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la</a:t>
            </a:r>
            <a:r>
              <a:rPr dirty="0" sz="900" spc="-9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columna</a:t>
            </a:r>
            <a:r>
              <a:rPr dirty="0" sz="900" spc="-9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"porcentaje"</a:t>
            </a:r>
            <a:r>
              <a:rPr dirty="0" sz="900" spc="-55">
                <a:latin typeface="Arial"/>
                <a:cs typeface="Arial"/>
              </a:rPr>
              <a:t> se</a:t>
            </a:r>
            <a:r>
              <a:rPr dirty="0" sz="900" spc="-9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señala</a:t>
            </a:r>
            <a:r>
              <a:rPr dirty="0" sz="900" spc="-9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con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el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100%</a:t>
            </a:r>
            <a:r>
              <a:rPr dirty="0" sz="900" spc="-13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a</a:t>
            </a:r>
            <a:r>
              <a:rPr dirty="0" sz="900" spc="-12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la</a:t>
            </a:r>
            <a:r>
              <a:rPr dirty="0" sz="900" spc="-9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cantidad </a:t>
            </a:r>
            <a:r>
              <a:rPr dirty="0" sz="900" spc="-30">
                <a:latin typeface="Arial"/>
                <a:cs typeface="Arial"/>
              </a:rPr>
              <a:t>más</a:t>
            </a:r>
            <a:r>
              <a:rPr dirty="0" sz="900" spc="-12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alta, </a:t>
            </a:r>
            <a:r>
              <a:rPr dirty="0" sz="900" spc="-10">
                <a:latin typeface="Arial"/>
                <a:cs typeface="Arial"/>
              </a:rPr>
              <a:t>permitiéndole </a:t>
            </a:r>
            <a:r>
              <a:rPr dirty="0" sz="900" spc="-40">
                <a:latin typeface="Arial"/>
                <a:cs typeface="Arial"/>
              </a:rPr>
              <a:t>relacionarse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porcentualmente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con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las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demás.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005"/>
              </a:lnSpc>
            </a:pPr>
            <a:r>
              <a:rPr dirty="0" sz="900">
                <a:latin typeface="Arial"/>
                <a:cs typeface="Arial"/>
              </a:rPr>
              <a:t>Ver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detalle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de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movimientos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83358" y="3584346"/>
            <a:ext cx="7283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30" b="1">
                <a:latin typeface="Arial"/>
                <a:cs typeface="Arial"/>
              </a:rPr>
              <a:t>Otros </a:t>
            </a:r>
            <a:r>
              <a:rPr dirty="0" sz="900" spc="-25" b="1">
                <a:latin typeface="Arial"/>
                <a:cs typeface="Arial"/>
              </a:rPr>
              <a:t>cargos: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3718" y="4906345"/>
            <a:ext cx="1114204" cy="709785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180354" y="3849293"/>
            <a:ext cx="7317105" cy="4772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5240" marR="2159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Los</a:t>
            </a:r>
            <a:r>
              <a:rPr dirty="0" sz="900" spc="26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montos</a:t>
            </a:r>
            <a:r>
              <a:rPr dirty="0" sz="900" spc="26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mínimos</a:t>
            </a:r>
            <a:r>
              <a:rPr dirty="0" sz="900" spc="229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requeridos</a:t>
            </a:r>
            <a:r>
              <a:rPr dirty="0" sz="900" spc="26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para</a:t>
            </a:r>
            <a:r>
              <a:rPr dirty="0" sz="900" spc="2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los</a:t>
            </a:r>
            <a:r>
              <a:rPr dirty="0" sz="900" spc="26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productos</a:t>
            </a:r>
            <a:r>
              <a:rPr dirty="0" sz="900" spc="26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de</a:t>
            </a:r>
            <a:r>
              <a:rPr dirty="0" sz="900" spc="229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inversión</a:t>
            </a:r>
            <a:r>
              <a:rPr dirty="0" sz="900" spc="26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2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plazo</a:t>
            </a:r>
            <a:r>
              <a:rPr dirty="0" sz="900" spc="26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fijo</a:t>
            </a:r>
            <a:r>
              <a:rPr dirty="0" sz="900" spc="229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son:</a:t>
            </a:r>
            <a:r>
              <a:rPr dirty="0" sz="900" spc="26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Pagaré</a:t>
            </a:r>
            <a:r>
              <a:rPr dirty="0" sz="900" spc="26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Liquidable</a:t>
            </a:r>
            <a:r>
              <a:rPr dirty="0" sz="900" spc="245">
                <a:latin typeface="Arial"/>
                <a:cs typeface="Arial"/>
              </a:rPr>
              <a:t>  </a:t>
            </a:r>
            <a:r>
              <a:rPr dirty="0" sz="900">
                <a:latin typeface="Arial"/>
                <a:cs typeface="Arial"/>
              </a:rPr>
              <a:t>al</a:t>
            </a:r>
            <a:r>
              <a:rPr dirty="0" sz="900" spc="2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vencimiento</a:t>
            </a:r>
            <a:r>
              <a:rPr dirty="0" sz="900" spc="26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MN.</a:t>
            </a:r>
            <a:r>
              <a:rPr dirty="0" sz="900" spc="23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$2,000.00, </a:t>
            </a:r>
            <a:r>
              <a:rPr dirty="0" sz="900">
                <a:latin typeface="Arial"/>
                <a:cs typeface="Arial"/>
              </a:rPr>
              <a:t>Certificado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Depósitos</a:t>
            </a:r>
            <a:r>
              <a:rPr dirty="0" sz="900" spc="9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MN:</a:t>
            </a:r>
            <a:r>
              <a:rPr dirty="0" sz="900" spc="1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$5,000</a:t>
            </a:r>
            <a:r>
              <a:rPr dirty="0" sz="900" spc="9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(sujetos</a:t>
            </a:r>
            <a:r>
              <a:rPr dirty="0" sz="900" spc="1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9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cambio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dependiendo</a:t>
            </a:r>
            <a:r>
              <a:rPr dirty="0" sz="900" spc="9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de</a:t>
            </a:r>
            <a:r>
              <a:rPr dirty="0" sz="900" spc="1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las</a:t>
            </a:r>
            <a:r>
              <a:rPr dirty="0" sz="900" spc="1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variaciones</a:t>
            </a:r>
            <a:r>
              <a:rPr dirty="0" sz="900" spc="1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del</a:t>
            </a:r>
            <a:r>
              <a:rPr dirty="0" sz="900" spc="9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mercado).</a:t>
            </a:r>
            <a:r>
              <a:rPr dirty="0" sz="900" spc="1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Para</a:t>
            </a:r>
            <a:r>
              <a:rPr dirty="0" sz="900" spc="9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mayor</a:t>
            </a:r>
            <a:r>
              <a:rPr dirty="0" sz="900" spc="1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información</a:t>
            </a:r>
            <a:r>
              <a:rPr dirty="0" sz="900" spc="1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consulta</a:t>
            </a:r>
            <a:r>
              <a:rPr dirty="0" sz="900" spc="12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la </a:t>
            </a:r>
            <a:r>
              <a:rPr dirty="0" sz="900">
                <a:latin typeface="Arial"/>
                <a:cs typeface="Arial"/>
              </a:rPr>
              <a:t>página</a:t>
            </a:r>
            <a:r>
              <a:rPr dirty="0" sz="900" spc="1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de</a:t>
            </a:r>
            <a:r>
              <a:rPr dirty="0" sz="900" spc="9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internet:</a:t>
            </a:r>
            <a:r>
              <a:rPr dirty="0" sz="900" spc="-10">
                <a:latin typeface="Arial"/>
                <a:cs typeface="Arial"/>
              </a:rPr>
              <a:t> https://</a:t>
            </a:r>
            <a:r>
              <a:rPr dirty="0" sz="900" spc="-10">
                <a:latin typeface="Arial"/>
                <a:cs typeface="Arial"/>
                <a:hlinkClick r:id="rId3"/>
              </a:rPr>
              <a:t>www.bbva.mx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"/>
              <a:cs typeface="Arial"/>
            </a:endParaRPr>
          </a:p>
          <a:p>
            <a:pPr algn="just" marL="12700" marR="21590">
              <a:lnSpc>
                <a:spcPts val="1150"/>
              </a:lnSpc>
            </a:pPr>
            <a:r>
              <a:rPr dirty="0" sz="1000" b="1">
                <a:latin typeface="Arial"/>
                <a:cs typeface="Arial"/>
              </a:rPr>
              <a:t>Tiene</a:t>
            </a:r>
            <a:r>
              <a:rPr dirty="0" sz="1000" spc="1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90</a:t>
            </a:r>
            <a:r>
              <a:rPr dirty="0" sz="1000" spc="1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días</a:t>
            </a:r>
            <a:r>
              <a:rPr dirty="0" sz="1000" spc="1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naturales</a:t>
            </a:r>
            <a:r>
              <a:rPr dirty="0" sz="1000" spc="1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contados</a:t>
            </a:r>
            <a:r>
              <a:rPr dirty="0" sz="1000" spc="1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</a:t>
            </a:r>
            <a:r>
              <a:rPr dirty="0" sz="1000" spc="1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partir</a:t>
            </a:r>
            <a:r>
              <a:rPr dirty="0" sz="1000" spc="1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</a:t>
            </a:r>
            <a:r>
              <a:rPr dirty="0" sz="1000" spc="1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la</a:t>
            </a:r>
            <a:r>
              <a:rPr dirty="0" sz="1000" spc="1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fecha</a:t>
            </a:r>
            <a:r>
              <a:rPr dirty="0" sz="1000" spc="1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</a:t>
            </a:r>
            <a:r>
              <a:rPr dirty="0" sz="1000" spc="1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corte</a:t>
            </a:r>
            <a:r>
              <a:rPr dirty="0" sz="1000" spc="1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o</a:t>
            </a:r>
            <a:r>
              <a:rPr dirty="0" sz="1000" spc="1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</a:t>
            </a:r>
            <a:r>
              <a:rPr dirty="0" sz="1000" spc="1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la</a:t>
            </a:r>
            <a:r>
              <a:rPr dirty="0" sz="1000" spc="1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realización</a:t>
            </a:r>
            <a:r>
              <a:rPr dirty="0" sz="1000" spc="1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</a:t>
            </a:r>
            <a:r>
              <a:rPr dirty="0" sz="1000" spc="1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la</a:t>
            </a:r>
            <a:r>
              <a:rPr dirty="0" sz="1000" spc="1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operación</a:t>
            </a:r>
            <a:r>
              <a:rPr dirty="0" sz="1000" spc="1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para</a:t>
            </a:r>
            <a:r>
              <a:rPr dirty="0" sz="1000" spc="1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presentar</a:t>
            </a:r>
            <a:r>
              <a:rPr dirty="0" sz="1000" spc="130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su </a:t>
            </a:r>
            <a:r>
              <a:rPr dirty="0" sz="1000" b="1">
                <a:latin typeface="Arial"/>
                <a:cs typeface="Arial"/>
              </a:rPr>
              <a:t>aclaración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en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la</a:t>
            </a:r>
            <a:r>
              <a:rPr dirty="0" sz="1000" spc="7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sucursal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donde radica</a:t>
            </a:r>
            <a:r>
              <a:rPr dirty="0" sz="1000" spc="7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su cuenta,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o</a:t>
            </a:r>
            <a:r>
              <a:rPr dirty="0" sz="1000" spc="7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bien, llamando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al</a:t>
            </a:r>
            <a:r>
              <a:rPr dirty="0" sz="1000" spc="7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Centro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 Atención</a:t>
            </a:r>
            <a:r>
              <a:rPr dirty="0" sz="1000" spc="7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Telefónica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al teléfono</a:t>
            </a:r>
            <a:r>
              <a:rPr dirty="0" sz="1000" spc="7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55 </a:t>
            </a:r>
            <a:r>
              <a:rPr dirty="0" sz="1000" spc="-20" b="1">
                <a:latin typeface="Arial"/>
                <a:cs typeface="Arial"/>
              </a:rPr>
              <a:t>5226 </a:t>
            </a:r>
            <a:r>
              <a:rPr dirty="0" sz="1000" b="1">
                <a:latin typeface="Arial"/>
                <a:cs typeface="Arial"/>
              </a:rPr>
              <a:t>2663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o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del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interior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sin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costo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al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800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226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spc="-20" b="1">
                <a:latin typeface="Arial"/>
                <a:cs typeface="Arial"/>
              </a:rPr>
              <a:t>2663</a:t>
            </a:r>
            <a:endParaRPr sz="1000">
              <a:latin typeface="Arial"/>
              <a:cs typeface="Arial"/>
            </a:endParaRPr>
          </a:p>
          <a:p>
            <a:pPr algn="just" marL="22225" marR="925830">
              <a:lnSpc>
                <a:spcPts val="1150"/>
              </a:lnSpc>
              <a:spcBef>
                <a:spcPts val="725"/>
              </a:spcBef>
            </a:pPr>
            <a:r>
              <a:rPr dirty="0" sz="1000" b="1">
                <a:latin typeface="Arial"/>
                <a:cs typeface="Arial"/>
              </a:rPr>
              <a:t>Con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gusto atenderemos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sus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reclamaciones</a:t>
            </a:r>
            <a:r>
              <a:rPr dirty="0" sz="1000" b="1">
                <a:latin typeface="Arial"/>
                <a:cs typeface="Arial"/>
              </a:rPr>
              <a:t> que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ha presentado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ante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nuestra institución a</a:t>
            </a:r>
            <a:r>
              <a:rPr dirty="0" sz="1000" spc="6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través de </a:t>
            </a:r>
            <a:r>
              <a:rPr dirty="0" sz="1000" spc="-10" b="1">
                <a:latin typeface="Arial"/>
                <a:cs typeface="Arial"/>
              </a:rPr>
              <a:t>Línea </a:t>
            </a:r>
            <a:r>
              <a:rPr dirty="0" sz="1000" b="1">
                <a:latin typeface="Arial"/>
                <a:cs typeface="Arial"/>
              </a:rPr>
              <a:t>BBVA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al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teléfono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55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5226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2663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Ciudad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México,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800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226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2663</a:t>
            </a:r>
            <a:r>
              <a:rPr dirty="0" sz="1000" spc="5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Lada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sin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Costo,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en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caso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no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recibir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una </a:t>
            </a:r>
            <a:r>
              <a:rPr dirty="0" sz="1000" b="1">
                <a:latin typeface="Arial"/>
                <a:cs typeface="Arial"/>
              </a:rPr>
              <a:t>respuesta</a:t>
            </a:r>
            <a:r>
              <a:rPr dirty="0" sz="1000" spc="-4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satisfactoria</a:t>
            </a:r>
            <a:r>
              <a:rPr dirty="0" sz="1000" spc="-3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dirigirse</a:t>
            </a:r>
            <a:r>
              <a:rPr dirty="0" sz="1000" spc="-35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a: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Arial"/>
              <a:cs typeface="Arial"/>
            </a:endParaRPr>
          </a:p>
          <a:p>
            <a:pPr algn="just" marL="28575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Unidad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Especializada de Atención a Clientes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(UNE)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"/>
              <a:cs typeface="Arial"/>
            </a:endParaRPr>
          </a:p>
          <a:p>
            <a:pPr algn="just" marL="28575" marR="5080">
              <a:lnSpc>
                <a:spcPts val="1150"/>
              </a:lnSpc>
            </a:pPr>
            <a:r>
              <a:rPr dirty="0" sz="1000" b="1">
                <a:latin typeface="Arial"/>
                <a:cs typeface="Arial"/>
              </a:rPr>
              <a:t>BBVA recibe</a:t>
            </a:r>
            <a:r>
              <a:rPr dirty="0" sz="1000" spc="6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las</a:t>
            </a:r>
            <a:r>
              <a:rPr dirty="0" sz="1000" spc="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consultas,</a:t>
            </a:r>
            <a:r>
              <a:rPr dirty="0" sz="1000" spc="6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reclamaciones</a:t>
            </a:r>
            <a:r>
              <a:rPr dirty="0" sz="1000" b="1">
                <a:latin typeface="Arial"/>
                <a:cs typeface="Arial"/>
              </a:rPr>
              <a:t> o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aclaraciones, en</a:t>
            </a:r>
            <a:r>
              <a:rPr dirty="0" sz="1000" spc="6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su</a:t>
            </a:r>
            <a:r>
              <a:rPr dirty="0" sz="1000" spc="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Unidad</a:t>
            </a:r>
            <a:r>
              <a:rPr dirty="0" sz="1000" spc="6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Especializada de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Atención a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Usuarios, </a:t>
            </a:r>
            <a:r>
              <a:rPr dirty="0" sz="1000" spc="-10" b="1">
                <a:latin typeface="Arial"/>
                <a:cs typeface="Arial"/>
              </a:rPr>
              <a:t>ubicada </a:t>
            </a:r>
            <a:r>
              <a:rPr dirty="0" sz="1000" b="1">
                <a:latin typeface="Arial"/>
                <a:cs typeface="Arial"/>
              </a:rPr>
              <a:t>en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Lago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Alberto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320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(entrada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por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Mariano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Escobedo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303),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Col.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Granada,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C.P.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11320,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Alcaldía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Miguel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Hidalgo,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Ciudad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de </a:t>
            </a:r>
            <a:r>
              <a:rPr dirty="0" sz="1000" b="1">
                <a:latin typeface="Arial"/>
                <a:cs typeface="Arial"/>
              </a:rPr>
              <a:t>México,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México</a:t>
            </a:r>
            <a:r>
              <a:rPr dirty="0" sz="1000" spc="10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y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por</a:t>
            </a:r>
            <a:r>
              <a:rPr dirty="0" sz="1000" spc="10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correo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electrónico</a:t>
            </a:r>
            <a:r>
              <a:rPr dirty="0" sz="1000" spc="10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  <a:hlinkClick r:id="rId4"/>
              </a:rPr>
              <a:t>une.mx@bbva.com</a:t>
            </a:r>
            <a:r>
              <a:rPr dirty="0" sz="1000" spc="100" b="1">
                <a:latin typeface="Arial"/>
                <a:cs typeface="Arial"/>
                <a:hlinkClick r:id="rId4"/>
              </a:rPr>
              <a:t> </a:t>
            </a:r>
            <a:r>
              <a:rPr dirty="0" sz="1000" b="1">
                <a:latin typeface="Arial"/>
                <a:cs typeface="Arial"/>
              </a:rPr>
              <a:t>o</a:t>
            </a:r>
            <a:r>
              <a:rPr dirty="0" sz="1000" spc="10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teléfono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55</a:t>
            </a:r>
            <a:r>
              <a:rPr dirty="0" sz="1000" spc="10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1998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8039,</a:t>
            </a:r>
            <a:r>
              <a:rPr dirty="0" sz="1000" spc="484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así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como</a:t>
            </a:r>
            <a:r>
              <a:rPr dirty="0" sz="1000" spc="10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en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cualquiera</a:t>
            </a:r>
            <a:r>
              <a:rPr dirty="0" sz="1000" spc="10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sus </a:t>
            </a:r>
            <a:r>
              <a:rPr dirty="0" sz="1000" b="1">
                <a:latin typeface="Arial"/>
                <a:cs typeface="Arial"/>
              </a:rPr>
              <a:t>sucursales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u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oficinas.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En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el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caso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no</a:t>
            </a:r>
            <a:r>
              <a:rPr dirty="0" sz="1000" spc="5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obtener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una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respuesta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satisfactoria,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podrá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acudir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la</a:t>
            </a:r>
            <a:r>
              <a:rPr dirty="0" sz="1000" spc="5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Comisión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Nacional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para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la </a:t>
            </a:r>
            <a:r>
              <a:rPr dirty="0" sz="1000" b="1">
                <a:latin typeface="Arial"/>
                <a:cs typeface="Arial"/>
              </a:rPr>
              <a:t>Protección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y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Defensa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los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Usuarios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Servicios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Financieros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  <a:hlinkClick r:id="rId5"/>
              </a:rPr>
              <a:t>www.condusef.gob.mx</a:t>
            </a:r>
            <a:r>
              <a:rPr dirty="0" sz="1000" spc="25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y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55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5340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0999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y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800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999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8080.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algn="just" marL="29209" marR="5080">
              <a:lnSpc>
                <a:spcPts val="1150"/>
              </a:lnSpc>
              <a:spcBef>
                <a:spcPts val="930"/>
              </a:spcBef>
            </a:pPr>
            <a:r>
              <a:rPr dirty="0" sz="1000" b="1">
                <a:latin typeface="Arial"/>
                <a:cs typeface="Arial"/>
              </a:rPr>
              <a:t>"Si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desea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recibir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pagos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través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transferencias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electrónicas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fondos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interbancarias,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deberá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hacer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del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conocimiento </a:t>
            </a:r>
            <a:r>
              <a:rPr dirty="0" sz="1000" b="1">
                <a:latin typeface="Arial"/>
                <a:cs typeface="Arial"/>
              </a:rPr>
              <a:t>de</a:t>
            </a:r>
            <a:r>
              <a:rPr dirty="0" sz="1000" spc="3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la</a:t>
            </a:r>
            <a:r>
              <a:rPr dirty="0" sz="1000" spc="3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persona</a:t>
            </a:r>
            <a:r>
              <a:rPr dirty="0" sz="1000" spc="3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que</a:t>
            </a:r>
            <a:r>
              <a:rPr dirty="0" sz="1000" spc="3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le</a:t>
            </a:r>
            <a:r>
              <a:rPr dirty="0" sz="1000" spc="3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enviará</a:t>
            </a:r>
            <a:r>
              <a:rPr dirty="0" sz="1000" spc="3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el</a:t>
            </a:r>
            <a:r>
              <a:rPr dirty="0" sz="1000" spc="3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o</a:t>
            </a:r>
            <a:r>
              <a:rPr dirty="0" sz="1000" spc="3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los</a:t>
            </a:r>
            <a:r>
              <a:rPr dirty="0" sz="1000" spc="3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pagos</a:t>
            </a:r>
            <a:r>
              <a:rPr dirty="0" sz="1000" spc="3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respectivos,</a:t>
            </a:r>
            <a:r>
              <a:rPr dirty="0" sz="1000" spc="3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el</a:t>
            </a:r>
            <a:r>
              <a:rPr dirty="0" sz="1000" spc="3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número</a:t>
            </a:r>
            <a:r>
              <a:rPr dirty="0" sz="1000" spc="3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</a:t>
            </a:r>
            <a:r>
              <a:rPr dirty="0" sz="1000" spc="3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Cuenta</a:t>
            </a:r>
            <a:r>
              <a:rPr dirty="0" sz="1000" spc="3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que</a:t>
            </a:r>
            <a:r>
              <a:rPr dirty="0" sz="1000" spc="3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</a:t>
            </a:r>
            <a:r>
              <a:rPr dirty="0" sz="1000" spc="3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continuación</a:t>
            </a:r>
            <a:r>
              <a:rPr dirty="0" sz="1000" spc="33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se</a:t>
            </a:r>
            <a:r>
              <a:rPr dirty="0" sz="1000" spc="32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índica: 012650001501159677</a:t>
            </a:r>
            <a:r>
              <a:rPr dirty="0" sz="1000" b="1">
                <a:latin typeface="Arial"/>
                <a:cs typeface="Arial"/>
              </a:rPr>
              <a:t> Clave Bancaria Estándar (CLABE), así como el nombre de este </a:t>
            </a:r>
            <a:r>
              <a:rPr dirty="0" sz="1000" spc="-10" b="1">
                <a:latin typeface="Arial"/>
                <a:cs typeface="Arial"/>
              </a:rPr>
              <a:t>Banco."</a:t>
            </a:r>
            <a:endParaRPr sz="1000">
              <a:latin typeface="Arial"/>
              <a:cs typeface="Arial"/>
            </a:endParaRPr>
          </a:p>
          <a:p>
            <a:pPr algn="just" marL="29209">
              <a:lnSpc>
                <a:spcPts val="1175"/>
              </a:lnSpc>
              <a:spcBef>
                <a:spcPts val="1070"/>
              </a:spcBef>
            </a:pPr>
            <a:r>
              <a:rPr dirty="0" sz="1000" b="1">
                <a:latin typeface="Arial"/>
                <a:cs typeface="Arial"/>
              </a:rPr>
              <a:t>Todas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las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tasas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interés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están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expresadas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en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terminos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anuales.</a:t>
            </a:r>
            <a:endParaRPr sz="1000">
              <a:latin typeface="Arial"/>
              <a:cs typeface="Arial"/>
            </a:endParaRPr>
          </a:p>
          <a:p>
            <a:pPr algn="just" marL="29209" marR="5080">
              <a:lnSpc>
                <a:spcPts val="1150"/>
              </a:lnSpc>
              <a:spcBef>
                <a:spcPts val="55"/>
              </a:spcBef>
            </a:pPr>
            <a:r>
              <a:rPr dirty="0" sz="1000" b="1">
                <a:latin typeface="Arial"/>
                <a:cs typeface="Arial"/>
              </a:rPr>
              <a:t>"Únicamente</a:t>
            </a:r>
            <a:r>
              <a:rPr dirty="0" sz="1000" spc="5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están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garantizados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por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el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Instituto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Protección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al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Ahorro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Bancarios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(IPAB),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los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depósitos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bancarios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de </a:t>
            </a:r>
            <a:r>
              <a:rPr dirty="0" sz="1000" b="1">
                <a:latin typeface="Arial"/>
                <a:cs typeface="Arial"/>
              </a:rPr>
              <a:t>dinero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la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vista,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retirables</a:t>
            </a:r>
            <a:r>
              <a:rPr dirty="0" sz="1000" spc="10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en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días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preestablecidos,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ahorro,</a:t>
            </a:r>
            <a:r>
              <a:rPr dirty="0" sz="1000" spc="10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y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plazo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con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previo</a:t>
            </a:r>
            <a:r>
              <a:rPr dirty="0" sz="1000" spc="10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aviso,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así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como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los</a:t>
            </a:r>
            <a:r>
              <a:rPr dirty="0" sz="1000" spc="1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préstamos</a:t>
            </a:r>
            <a:r>
              <a:rPr dirty="0" sz="1000" spc="105" b="1">
                <a:latin typeface="Arial"/>
                <a:cs typeface="Arial"/>
              </a:rPr>
              <a:t> </a:t>
            </a:r>
            <a:r>
              <a:rPr dirty="0" sz="1000" spc="-50" b="1">
                <a:latin typeface="Arial"/>
                <a:cs typeface="Arial"/>
              </a:rPr>
              <a:t>y </a:t>
            </a:r>
            <a:r>
              <a:rPr dirty="0" sz="1000" b="1">
                <a:latin typeface="Arial"/>
                <a:cs typeface="Arial"/>
              </a:rPr>
              <a:t>créditos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que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acepte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la Institución,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hasta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por el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equivalente</a:t>
            </a:r>
            <a:r>
              <a:rPr dirty="0" sz="1000" spc="34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cuatrocientas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mil UDIS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por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persona, cualquiera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que</a:t>
            </a:r>
            <a:r>
              <a:rPr dirty="0" sz="1000" spc="6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sea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el </a:t>
            </a:r>
            <a:r>
              <a:rPr dirty="0" sz="1000" b="1">
                <a:latin typeface="Arial"/>
                <a:cs typeface="Arial"/>
              </a:rPr>
              <a:t>número,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tipo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y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clase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 dichas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obligaciones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su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favor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y a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cargo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la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Institución de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banca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múltiple."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59055">
              <a:lnSpc>
                <a:spcPct val="100000"/>
              </a:lnSpc>
              <a:spcBef>
                <a:spcPts val="840"/>
              </a:spcBef>
            </a:pPr>
            <a:r>
              <a:rPr dirty="0" sz="1000" spc="-10" b="1">
                <a:latin typeface="Arial"/>
                <a:cs typeface="Arial"/>
                <a:hlinkClick r:id="rId6"/>
              </a:rPr>
              <a:t>www.ipab.org.mx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0" name="object 3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7534" y="362149"/>
            <a:ext cx="1351855" cy="405636"/>
          </a:xfrm>
          <a:prstGeom prst="rect">
            <a:avLst/>
          </a:prstGeom>
        </p:spPr>
      </p:pic>
      <p:sp>
        <p:nvSpPr>
          <p:cNvPr id="31" name="object 3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BBVA MEXICO, S.A., INSTITUCION DE BANCA MULTIPLE, GRUPO FINANCIERO BBVA </a:t>
            </a:r>
            <a:r>
              <a:rPr dirty="0" spc="-10"/>
              <a:t>MEXICO</a:t>
            </a: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BBA830831LJ2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201455" y="291204"/>
            <a:ext cx="1427480" cy="4927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>
              <a:lnSpc>
                <a:spcPts val="1440"/>
              </a:lnSpc>
              <a:spcBef>
                <a:spcPts val="100"/>
              </a:spcBef>
            </a:pPr>
            <a:r>
              <a:rPr dirty="0" sz="1200" spc="-20" b="1">
                <a:latin typeface="Trebuchet MS"/>
                <a:cs typeface="Trebuchet MS"/>
              </a:rPr>
              <a:t>Estado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30" b="1">
                <a:latin typeface="Trebuchet MS"/>
                <a:cs typeface="Trebuchet MS"/>
              </a:rPr>
              <a:t>de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Cuenta</a:t>
            </a:r>
            <a:endParaRPr sz="1200">
              <a:latin typeface="Trebuchet MS"/>
              <a:cs typeface="Trebuchet MS"/>
            </a:endParaRPr>
          </a:p>
          <a:p>
            <a:pPr algn="r" marR="23495">
              <a:lnSpc>
                <a:spcPts val="1180"/>
              </a:lnSpc>
            </a:pPr>
            <a:r>
              <a:rPr dirty="0" sz="1000">
                <a:latin typeface="Arial"/>
                <a:cs typeface="Arial"/>
              </a:rPr>
              <a:t>MAESTRA PYME </a:t>
            </a:r>
            <a:r>
              <a:rPr dirty="0" sz="1000" spc="-20">
                <a:latin typeface="Arial"/>
                <a:cs typeface="Arial"/>
              </a:rPr>
              <a:t>BBVA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ts val="1060"/>
              </a:lnSpc>
            </a:pPr>
            <a:r>
              <a:rPr dirty="0" sz="900" b="1">
                <a:latin typeface="Arial"/>
                <a:cs typeface="Arial"/>
              </a:rPr>
              <a:t>PAGINA</a:t>
            </a:r>
            <a:r>
              <a:rPr dirty="0" sz="900" spc="2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18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/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spc="-25" b="1">
                <a:latin typeface="Arial"/>
                <a:cs typeface="Arial"/>
              </a:rPr>
              <a:t>19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214900" y="828200"/>
          <a:ext cx="3398520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0"/>
                <a:gridCol w="1695450"/>
              </a:tblGrid>
              <a:tr h="215900">
                <a:tc row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Cuenta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Cliente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0150115967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62728510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35809" y="1753492"/>
          <a:ext cx="7555865" cy="4533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634"/>
                <a:gridCol w="1609090"/>
                <a:gridCol w="863600"/>
                <a:gridCol w="1797050"/>
                <a:gridCol w="697864"/>
                <a:gridCol w="2079625"/>
              </a:tblGrid>
              <a:tr h="229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ADMON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191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ADMINISTRACION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191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DEP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191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DEPOSITO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191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MN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191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MONEDA</a:t>
                      </a:r>
                      <a:r>
                        <a:rPr dirty="0" sz="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NACIONAL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191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ANT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ANTERIOR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DESC/DESCTO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DESCUENTO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MOV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MOVIMIENTO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ANTIC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ANTICIPADA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DEV/DEVOL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DEVOLUCION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MOVMTOS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MOVIMIENTOS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ANUL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ANULACION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DIF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DIFERENCIA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MDB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MULTIDEPOSITO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APORT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APORTACION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DIN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DINERO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N/A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NO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APLICA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AUT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AUTOMATICO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DISP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DISPOSICION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OPER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OPERACION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BCA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BANCA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DLLS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DOLARES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OPS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OPERACIONES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BCOS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BANCOS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DOC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DOCUMENTO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ORD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ORDEN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BMOV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BBVA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MÉXICO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ELECT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ELECTRONICA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P/PAG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PAGO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BONIF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BONIFICACION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EMP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EMPRESARIAL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PAT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PATRIMONIAL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COD.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CODIGO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LEYENDA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EXTEM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EXTEMPORANEA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REDESC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REDESCUENTO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CAJ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CAJERO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EXT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EXTRANJERO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RFC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REGISTRO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FEDERAL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DE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CANC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CANCELACION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FALLEC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FALLECIMIENTO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CONTRIBUYENTES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CGO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CARGO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FALT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FALTANTE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REF.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REFERENCIA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CW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CASH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WINDOWS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GAT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GANANCIA</a:t>
                      </a:r>
                      <a:r>
                        <a:rPr dirty="0" sz="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ANUAL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TOTAL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RESP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RESPONSABILIDAD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CH/CHQ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CHEQUE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GAR/GTIA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GARANTIA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RET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RETIRO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CI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COBRO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INMEDIATO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GPO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GRUPO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REV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REVERSO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COMER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COMERCIO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HONOR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HONORARIOS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SBC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SALVO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BUEN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COBRO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COM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COMISION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IVA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IMPUESTO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AL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VALOR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AGREGADO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SEG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SEGURO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CIE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CONCENTRACION</a:t>
                      </a:r>
                      <a:r>
                        <a:rPr dirty="0" sz="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INMEDIATO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ISR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IMPUESTO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SOBRE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LA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RENTA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SERV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SERVICIO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EMPRESARIAL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INDEMN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INDEMNIZACION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SOBR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SOBREGIRO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CONF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CONFIRMACION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INF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INFORMACION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SOC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SOCIEDADES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CONS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CONSULTA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INSP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INSPECCION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TARJ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TARJETA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CONV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CONVENIO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INT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INTERESES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TDC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TARJETA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CREDITO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CORREC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CORRECCION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INTS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INTERESES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TDE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TARJETA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DEBITO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EMPRESARIAL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CRED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CREDITO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INT/INTNAL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INTERNACIONAL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TPV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TERMINAL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PUNTO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VENTA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CTA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CUENTA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INV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INVERSION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TIB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TESORERIA INTEGRAL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BANCARIA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149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CED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CUENTA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EN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DOLARES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LIQ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LIQUIDACION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TRANS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TRANSFERENCIA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</a:tr>
              <a:tr h="132715">
                <a:tc>
                  <a:txBody>
                    <a:bodyPr/>
                    <a:lstStyle/>
                    <a:p>
                      <a:pPr>
                        <a:lnSpc>
                          <a:spcPts val="925"/>
                        </a:lnSpc>
                        <a:spcBef>
                          <a:spcPts val="25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DCD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935"/>
                        </a:lnSpc>
                        <a:spcBef>
                          <a:spcPts val="1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DINAMICA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800" spc="1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CONVERSION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925"/>
                        </a:lnSpc>
                        <a:spcBef>
                          <a:spcPts val="25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MP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925"/>
                        </a:lnSpc>
                        <a:spcBef>
                          <a:spcPts val="2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MARCA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PROPIA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925"/>
                        </a:lnSpc>
                        <a:spcBef>
                          <a:spcPts val="2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TRASP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925"/>
                        </a:lnSpc>
                        <a:spcBef>
                          <a:spcPts val="25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TRASPASO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</a:tr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844"/>
                        </a:lnSpc>
                      </a:pPr>
                      <a:r>
                        <a:rPr dirty="0" sz="800"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DIVISAS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869"/>
                        </a:lnSpc>
                        <a:spcBef>
                          <a:spcPts val="15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MDO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869"/>
                        </a:lnSpc>
                        <a:spcBef>
                          <a:spcPts val="15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MERCADO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869"/>
                        </a:lnSpc>
                        <a:spcBef>
                          <a:spcPts val="150"/>
                        </a:spcBef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VTAS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869"/>
                        </a:lnSpc>
                        <a:spcBef>
                          <a:spcPts val="15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VENTAS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050"/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23109" y="1522692"/>
            <a:ext cx="15938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Glosario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de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Abreviaturas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534" y="362149"/>
            <a:ext cx="1351855" cy="405636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BBVA MEXICO, S.A., INSTITUCION DE BANCA MULTIPLE, GRUPO FINANCIERO BBVA </a:t>
            </a:r>
            <a:r>
              <a:rPr dirty="0" spc="-10"/>
              <a:t>MEXICO</a:t>
            </a: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BBA830831LJ2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9274" y="1436039"/>
            <a:ext cx="342900" cy="40639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289258" y="2288230"/>
            <a:ext cx="3764915" cy="0"/>
          </a:xfrm>
          <a:custGeom>
            <a:avLst/>
            <a:gdLst/>
            <a:ahLst/>
            <a:cxnLst/>
            <a:rect l="l" t="t" r="r" b="b"/>
            <a:pathLst>
              <a:path w="3764915" h="0">
                <a:moveTo>
                  <a:pt x="0" y="0"/>
                </a:moveTo>
                <a:lnTo>
                  <a:pt x="376453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29504" y="2119180"/>
            <a:ext cx="692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Folio </a:t>
            </a:r>
            <a:r>
              <a:rPr dirty="0" sz="900" spc="-10" b="1">
                <a:latin typeface="Arial"/>
                <a:cs typeface="Arial"/>
              </a:rPr>
              <a:t>Fiscal: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047442" y="2279086"/>
            <a:ext cx="3725545" cy="18415"/>
          </a:xfrm>
          <a:custGeom>
            <a:avLst/>
            <a:gdLst/>
            <a:ahLst/>
            <a:cxnLst/>
            <a:rect l="l" t="t" r="r" b="b"/>
            <a:pathLst>
              <a:path w="3725545" h="18414">
                <a:moveTo>
                  <a:pt x="0" y="18288"/>
                </a:moveTo>
                <a:lnTo>
                  <a:pt x="3724957" y="18288"/>
                </a:lnTo>
                <a:lnTo>
                  <a:pt x="3724957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083637" y="2119180"/>
            <a:ext cx="6229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latin typeface="Arial"/>
                <a:cs typeface="Arial"/>
              </a:rPr>
              <a:t>Certificado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89255" y="2775724"/>
            <a:ext cx="7483475" cy="18415"/>
          </a:xfrm>
          <a:custGeom>
            <a:avLst/>
            <a:gdLst/>
            <a:ahLst/>
            <a:cxnLst/>
            <a:rect l="l" t="t" r="r" b="b"/>
            <a:pathLst>
              <a:path w="7483475" h="18414">
                <a:moveTo>
                  <a:pt x="7483145" y="0"/>
                </a:moveTo>
                <a:lnTo>
                  <a:pt x="0" y="0"/>
                </a:lnTo>
                <a:lnTo>
                  <a:pt x="0" y="4572"/>
                </a:lnTo>
                <a:lnTo>
                  <a:pt x="0" y="13716"/>
                </a:lnTo>
                <a:lnTo>
                  <a:pt x="0" y="18288"/>
                </a:lnTo>
                <a:lnTo>
                  <a:pt x="7483145" y="18288"/>
                </a:lnTo>
                <a:lnTo>
                  <a:pt x="7483145" y="13716"/>
                </a:lnTo>
                <a:lnTo>
                  <a:pt x="7483145" y="4572"/>
                </a:lnTo>
                <a:lnTo>
                  <a:pt x="74831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89255" y="3744264"/>
            <a:ext cx="7483475" cy="18415"/>
          </a:xfrm>
          <a:custGeom>
            <a:avLst/>
            <a:gdLst/>
            <a:ahLst/>
            <a:cxnLst/>
            <a:rect l="l" t="t" r="r" b="b"/>
            <a:pathLst>
              <a:path w="7483475" h="18414">
                <a:moveTo>
                  <a:pt x="7483145" y="0"/>
                </a:moveTo>
                <a:lnTo>
                  <a:pt x="0" y="0"/>
                </a:lnTo>
                <a:lnTo>
                  <a:pt x="0" y="4572"/>
                </a:lnTo>
                <a:lnTo>
                  <a:pt x="0" y="13716"/>
                </a:lnTo>
                <a:lnTo>
                  <a:pt x="0" y="18288"/>
                </a:lnTo>
                <a:lnTo>
                  <a:pt x="7483145" y="18288"/>
                </a:lnTo>
                <a:lnTo>
                  <a:pt x="7483145" y="13716"/>
                </a:lnTo>
                <a:lnTo>
                  <a:pt x="7483145" y="4572"/>
                </a:lnTo>
                <a:lnTo>
                  <a:pt x="74831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96312" y="2592331"/>
            <a:ext cx="6523355" cy="202120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425"/>
              </a:spcBef>
            </a:pPr>
            <a:r>
              <a:rPr dirty="0" sz="900" b="1">
                <a:latin typeface="Arial"/>
                <a:cs typeface="Arial"/>
              </a:rPr>
              <a:t>Sello </a:t>
            </a:r>
            <a:r>
              <a:rPr dirty="0" sz="900" spc="-10" b="1">
                <a:latin typeface="Arial"/>
                <a:cs typeface="Arial"/>
              </a:rPr>
              <a:t>Digital</a:t>
            </a:r>
            <a:endParaRPr sz="900">
              <a:latin typeface="Arial"/>
              <a:cs typeface="Arial"/>
            </a:endParaRPr>
          </a:p>
          <a:p>
            <a:pPr marL="19685" marR="327660">
              <a:lnSpc>
                <a:spcPts val="1030"/>
              </a:lnSpc>
              <a:spcBef>
                <a:spcPts val="405"/>
              </a:spcBef>
            </a:pPr>
            <a:r>
              <a:rPr dirty="0" sz="900" spc="-10" b="1">
                <a:latin typeface="Arial"/>
                <a:cs typeface="Arial"/>
              </a:rPr>
              <a:t>lhGsWETJrlZ8YuHPVqqj8j/3q/mtN6Ygf9mtx5sCoHzfmJdzDUIodmgc3JXvLNWn6jL1L8mp6q6P4XTMlL2wy92xptNf YJxVnidzwTOQBKcGa9CH8X/1r5u7TUD3cINxOke4hlS8ULcgR43OPK5i1MSAF8e5bF2AsyzlNcZHoJ9D1AJPTSh5ur ddaFsSZ1NpiUPwewyYkAvtFVsHX/5sMy+uw5pb+/buSYLZsyoEXh4PXITZ59SCYx76OekFR1MVQ2cMTroNrg96EDJ WBpZqK1jIW77br8JTt+BPImM1eS1ces0INsgpc2HtQuRFhsNTNlvcnFeQQbGf+oEULBLq9A==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Arial"/>
              <a:cs typeface="Arial"/>
            </a:endParaRPr>
          </a:p>
          <a:p>
            <a:pPr algn="just" marL="12700" marR="351790" indent="33020">
              <a:lnSpc>
                <a:spcPct val="112400"/>
              </a:lnSpc>
              <a:spcBef>
                <a:spcPts val="5"/>
              </a:spcBef>
            </a:pPr>
            <a:r>
              <a:rPr dirty="0" sz="900" b="1">
                <a:latin typeface="Arial"/>
                <a:cs typeface="Arial"/>
              </a:rPr>
              <a:t>Sello </a:t>
            </a:r>
            <a:r>
              <a:rPr dirty="0" sz="900" spc="-25" b="1">
                <a:latin typeface="Arial"/>
                <a:cs typeface="Arial"/>
              </a:rPr>
              <a:t>SAT </a:t>
            </a:r>
            <a:r>
              <a:rPr dirty="0" sz="900" spc="-10" b="1">
                <a:latin typeface="Arial"/>
                <a:cs typeface="Arial"/>
              </a:rPr>
              <a:t>epm68V3CSSAZ1TWh3QIcNmSf55sV2f7bzIF6zVnAvEwMd4I9lq2ZqNAlVohUbHT+t16M9sVKV0w/MDEFl24asFohijy</a:t>
            </a:r>
            <a:endParaRPr sz="900">
              <a:latin typeface="Arial"/>
              <a:cs typeface="Arial"/>
            </a:endParaRPr>
          </a:p>
          <a:p>
            <a:pPr algn="just" marL="12700" marR="354330">
              <a:lnSpc>
                <a:spcPts val="1040"/>
              </a:lnSpc>
              <a:spcBef>
                <a:spcPts val="20"/>
              </a:spcBef>
            </a:pPr>
            <a:r>
              <a:rPr dirty="0" sz="900" spc="-10" b="1">
                <a:latin typeface="Arial"/>
                <a:cs typeface="Arial"/>
              </a:rPr>
              <a:t>8HY6d/tifercbKw9UR/9sOPqTcZroQtuflmzhf9fSb/WDyMLob3Bwq7IhfI2Y05A8YadZM4U/TOXw7v2rOA9+g8vc+k9Sj SSv0543+B0RR7u1Rvdqhs04C0i9hIBr1ilrQZ0yz6i7Z5wX7pJn7sdoElHrXRJGH+AURrIvliGeKzNsLgu+OzGpp0UZfD FTmYF0Snm2mPe2coe+XqFjHzE6+JSN25Al8ddGLKJhE3vTth858gfqy7aHLPJrVw==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Arial"/>
              <a:cs typeface="Arial"/>
            </a:endParaRPr>
          </a:p>
          <a:p>
            <a:pPr marL="16510">
              <a:lnSpc>
                <a:spcPct val="100000"/>
              </a:lnSpc>
              <a:tabLst>
                <a:tab pos="3784600" algn="l"/>
              </a:tabLst>
            </a:pPr>
            <a:r>
              <a:rPr dirty="0" sz="900" b="1">
                <a:latin typeface="Arial"/>
                <a:cs typeface="Arial"/>
              </a:rPr>
              <a:t>No.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de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Serie del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Certificado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del SAT: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00001000000508164369</a:t>
            </a:r>
            <a:r>
              <a:rPr dirty="0" sz="900" b="1">
                <a:latin typeface="Arial"/>
                <a:cs typeface="Arial"/>
              </a:rPr>
              <a:t>	Fecha</a:t>
            </a:r>
            <a:r>
              <a:rPr dirty="0" sz="900" spc="4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y</a:t>
            </a:r>
            <a:r>
              <a:rPr dirty="0" sz="900" spc="4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hora</a:t>
            </a:r>
            <a:r>
              <a:rPr dirty="0" sz="900" spc="4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de</a:t>
            </a:r>
            <a:r>
              <a:rPr dirty="0" sz="900" spc="45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certificación:2022-07-01T09:05:33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89258" y="5125639"/>
            <a:ext cx="7483475" cy="18415"/>
          </a:xfrm>
          <a:custGeom>
            <a:avLst/>
            <a:gdLst/>
            <a:ahLst/>
            <a:cxnLst/>
            <a:rect l="l" t="t" r="r" b="b"/>
            <a:pathLst>
              <a:path w="7483475" h="18414">
                <a:moveTo>
                  <a:pt x="0" y="18288"/>
                </a:moveTo>
                <a:lnTo>
                  <a:pt x="7483141" y="18288"/>
                </a:lnTo>
                <a:lnTo>
                  <a:pt x="7483141" y="0"/>
                </a:lnTo>
                <a:lnTo>
                  <a:pt x="0" y="0"/>
                </a:lnTo>
                <a:lnTo>
                  <a:pt x="0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84651" y="4931163"/>
            <a:ext cx="6221095" cy="78359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70"/>
              </a:spcBef>
            </a:pPr>
            <a:r>
              <a:rPr dirty="0" sz="900" b="1">
                <a:latin typeface="Arial"/>
                <a:cs typeface="Arial"/>
              </a:rPr>
              <a:t>Cadena</a:t>
            </a:r>
            <a:r>
              <a:rPr dirty="0" sz="900" spc="-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Original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del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complemento de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certificacion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digital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del </a:t>
            </a:r>
            <a:r>
              <a:rPr dirty="0" sz="900" spc="-20" b="1">
                <a:latin typeface="Arial"/>
                <a:cs typeface="Arial"/>
              </a:rPr>
              <a:t>SAT: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950"/>
              </a:lnSpc>
              <a:spcBef>
                <a:spcPts val="275"/>
              </a:spcBef>
            </a:pPr>
            <a:r>
              <a:rPr dirty="0" sz="900" spc="-10">
                <a:latin typeface="Arial"/>
                <a:cs typeface="Arial"/>
              </a:rPr>
              <a:t>||1.1|140AB529-745E-43FA-94B4-D03DC0E80E66|2022-07-01T09:05:33|lhGsWETJrlZ8YuHPVqqj8j/3q/mtN6Ygf9mtx5sC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75500"/>
              </a:lnSpc>
              <a:spcBef>
                <a:spcPts val="130"/>
              </a:spcBef>
            </a:pPr>
            <a:r>
              <a:rPr dirty="0" sz="900" spc="-10">
                <a:latin typeface="Arial"/>
                <a:cs typeface="Arial"/>
              </a:rPr>
              <a:t>oHzfmJdzDUIodmgc3JXvLNWn6jL1L8mp6q6P4XTMlL2wy92xptNfYJxVnidzwTOQBKcGa9CH8X/1r5u7TUD3cINxOke4hl S8ULcgR43OPK5i1MSAF8e5bF2AsyzlNcZHoJ9D1AJPTSh5urddaFsSZ1NpiUPwewyYkAvtFVsHX/5sMy+uw5pb+/buSYL ZsyoEXh4PXITZ59SCYx76OekFR1MVQ2cMTroNrg96EDJWBpZqK1jIW77br8JTt+BPImM1eS1ces0INsgpc2HtQuRFhsNT NlvcnFeQQbGf+oEULBLq9A==|00001000000508164369||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39139" y="5945756"/>
            <a:ext cx="3740785" cy="218440"/>
          </a:xfrm>
          <a:prstGeom prst="rect">
            <a:avLst/>
          </a:prstGeom>
          <a:solidFill>
            <a:srgbClr val="C0C0C0"/>
          </a:solidFill>
        </p:spPr>
        <p:txBody>
          <a:bodyPr wrap="square" lIns="0" tIns="19050" rIns="0" bIns="0" rtlCol="0" vert="horz">
            <a:spAutoFit/>
          </a:bodyPr>
          <a:lstStyle/>
          <a:p>
            <a:pPr marL="232410">
              <a:lnSpc>
                <a:spcPct val="100000"/>
              </a:lnSpc>
              <a:spcBef>
                <a:spcPts val="150"/>
              </a:spcBef>
            </a:pPr>
            <a:r>
              <a:rPr dirty="0" sz="1000">
                <a:latin typeface="Arial"/>
                <a:cs typeface="Arial"/>
              </a:rPr>
              <a:t>Este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documento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una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representación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impresa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un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CFDI.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0021" y="7368449"/>
            <a:ext cx="7385050" cy="41402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575"/>
              </a:spcBef>
            </a:pPr>
            <a:r>
              <a:rPr dirty="0" sz="950" b="1">
                <a:latin typeface="Arial"/>
                <a:cs typeface="Arial"/>
              </a:rPr>
              <a:t>(Sólo</a:t>
            </a:r>
            <a:r>
              <a:rPr dirty="0" sz="950" spc="8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aplica</a:t>
            </a:r>
            <a:r>
              <a:rPr dirty="0" sz="950" spc="9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para</a:t>
            </a:r>
            <a:r>
              <a:rPr dirty="0" sz="950" spc="9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personas</a:t>
            </a:r>
            <a:r>
              <a:rPr dirty="0" sz="950" spc="9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Físicas)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1224280" algn="l"/>
              </a:tabLst>
            </a:pPr>
            <a:r>
              <a:rPr dirty="0" baseline="3267" sz="1275" spc="89" b="1">
                <a:latin typeface="Arial"/>
                <a:cs typeface="Arial"/>
              </a:rPr>
              <a:t>Estimado</a:t>
            </a:r>
            <a:r>
              <a:rPr dirty="0" baseline="3267" sz="1275" spc="165" b="1">
                <a:latin typeface="Arial"/>
                <a:cs typeface="Arial"/>
              </a:rPr>
              <a:t> </a:t>
            </a:r>
            <a:r>
              <a:rPr dirty="0" baseline="3267" sz="1275" spc="52" b="1">
                <a:latin typeface="Arial"/>
                <a:cs typeface="Arial"/>
              </a:rPr>
              <a:t>cliente:</a:t>
            </a:r>
            <a:r>
              <a:rPr dirty="0" baseline="3267" sz="1275" b="1">
                <a:latin typeface="Arial"/>
                <a:cs typeface="Arial"/>
              </a:rPr>
              <a:t>	</a:t>
            </a:r>
            <a:r>
              <a:rPr dirty="0" sz="850">
                <a:latin typeface="Arial"/>
                <a:cs typeface="Arial"/>
              </a:rPr>
              <a:t>Ponemos</a:t>
            </a:r>
            <a:r>
              <a:rPr dirty="0" sz="850" spc="4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a</a:t>
            </a:r>
            <a:r>
              <a:rPr dirty="0" sz="850" spc="5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su</a:t>
            </a:r>
            <a:r>
              <a:rPr dirty="0" sz="850" spc="4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disposición</a:t>
            </a:r>
            <a:r>
              <a:rPr dirty="0" sz="850" spc="5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la</a:t>
            </a:r>
            <a:r>
              <a:rPr dirty="0" sz="850" spc="5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última</a:t>
            </a:r>
            <a:r>
              <a:rPr dirty="0" sz="850" spc="4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versión</a:t>
            </a:r>
            <a:r>
              <a:rPr dirty="0" sz="850" spc="5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del</a:t>
            </a:r>
            <a:r>
              <a:rPr dirty="0" sz="850" spc="4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Aviso</a:t>
            </a:r>
            <a:r>
              <a:rPr dirty="0" sz="850" spc="5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de</a:t>
            </a:r>
            <a:r>
              <a:rPr dirty="0" sz="850" spc="5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Privacidad</a:t>
            </a:r>
            <a:r>
              <a:rPr dirty="0" sz="850" spc="4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en</a:t>
            </a:r>
            <a:r>
              <a:rPr dirty="0" sz="850" spc="50">
                <a:latin typeface="Arial"/>
                <a:cs typeface="Arial"/>
              </a:rPr>
              <a:t> </a:t>
            </a:r>
            <a:r>
              <a:rPr dirty="0" u="sng" sz="85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www.bbva.mx</a:t>
            </a:r>
            <a:r>
              <a:rPr dirty="0" sz="850" spc="45">
                <a:latin typeface="Arial"/>
                <a:cs typeface="Arial"/>
                <a:hlinkClick r:id="rId3"/>
              </a:rPr>
              <a:t> </a:t>
            </a:r>
            <a:r>
              <a:rPr dirty="0" sz="850">
                <a:latin typeface="Arial"/>
                <a:cs typeface="Arial"/>
              </a:rPr>
              <a:t>o</a:t>
            </a:r>
            <a:r>
              <a:rPr dirty="0" sz="850" spc="5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en</a:t>
            </a:r>
            <a:r>
              <a:rPr dirty="0" sz="850" spc="5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cualquiera</a:t>
            </a:r>
            <a:r>
              <a:rPr dirty="0" sz="850" spc="4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de</a:t>
            </a:r>
            <a:r>
              <a:rPr dirty="0" sz="850" spc="5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nuestras</a:t>
            </a:r>
            <a:r>
              <a:rPr dirty="0" sz="850" spc="4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sucursales.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99464" y="2298056"/>
            <a:ext cx="262318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140AB529-745E-43FA-94B4-D03DC0E80E66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047292" y="2312869"/>
            <a:ext cx="14376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00001000000509478830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149600" y="6788325"/>
            <a:ext cx="30314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Ciudad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de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México,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México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01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Julio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2022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las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03:42:47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207299" y="6567558"/>
            <a:ext cx="565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Emitido </a:t>
            </a:r>
            <a:r>
              <a:rPr dirty="0" sz="900" spc="-25">
                <a:latin typeface="Arial"/>
                <a:cs typeface="Arial"/>
              </a:rPr>
              <a:t>en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19942" y="1502760"/>
            <a:ext cx="56026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1010" marR="5080" indent="-1718945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Cuida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el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medio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ambiente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consultando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tu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estado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cuenta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en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  <a:hlinkClick r:id="rId3"/>
              </a:rPr>
              <a:t>www.bbva.mx</a:t>
            </a:r>
            <a:r>
              <a:rPr dirty="0" sz="1000" spc="-20">
                <a:latin typeface="Arial"/>
                <a:cs typeface="Arial"/>
                <a:hlinkClick r:id="rId3"/>
              </a:rPr>
              <a:t> </a:t>
            </a:r>
            <a:r>
              <a:rPr dirty="0" sz="1000">
                <a:latin typeface="Arial"/>
                <a:cs typeface="Arial"/>
              </a:rPr>
              <a:t>recuerda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que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el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medio </a:t>
            </a:r>
            <a:r>
              <a:rPr dirty="0" sz="1000">
                <a:latin typeface="Arial"/>
                <a:cs typeface="Arial"/>
              </a:rPr>
              <a:t>ambiente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responsabilidad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todos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36162" y="6220124"/>
            <a:ext cx="1055370" cy="374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75">
                <a:latin typeface="Cambria"/>
                <a:cs typeface="Cambria"/>
              </a:rPr>
              <a:t>B^^^B</a:t>
            </a:r>
            <a:r>
              <a:rPr dirty="0" sz="500" spc="40">
                <a:latin typeface="Cambria"/>
                <a:cs typeface="Cambria"/>
              </a:rPr>
              <a:t> </a:t>
            </a:r>
            <a:r>
              <a:rPr dirty="0" sz="500" spc="-65">
                <a:latin typeface="Cambria"/>
                <a:cs typeface="Cambria"/>
              </a:rPr>
              <a:t>jO$!Xe0{</a:t>
            </a:r>
            <a:r>
              <a:rPr dirty="0" sz="500" spc="35">
                <a:latin typeface="Cambria"/>
                <a:cs typeface="Cambria"/>
              </a:rPr>
              <a:t> </a:t>
            </a:r>
            <a:r>
              <a:rPr dirty="0" sz="500" spc="-75">
                <a:latin typeface="Cambria"/>
                <a:cs typeface="Cambria"/>
              </a:rPr>
              <a:t>Xc</a:t>
            </a:r>
            <a:r>
              <a:rPr dirty="0" sz="500" spc="-35">
                <a:latin typeface="Cambria"/>
                <a:cs typeface="Cambria"/>
              </a:rPr>
              <a:t> </a:t>
            </a:r>
            <a:r>
              <a:rPr dirty="0" sz="500" spc="-70">
                <a:latin typeface="Cambria"/>
                <a:cs typeface="Cambria"/>
              </a:rPr>
              <a:t>e</a:t>
            </a:r>
            <a:r>
              <a:rPr dirty="0" sz="500" spc="-35">
                <a:latin typeface="Cambria"/>
                <a:cs typeface="Cambria"/>
              </a:rPr>
              <a:t> </a:t>
            </a:r>
            <a:r>
              <a:rPr dirty="0" sz="500" spc="-80">
                <a:latin typeface="Cambria"/>
                <a:cs typeface="Cambria"/>
              </a:rPr>
              <a:t>}8EV</a:t>
            </a:r>
            <a:r>
              <a:rPr dirty="0" sz="500" spc="-35">
                <a:latin typeface="Cambria"/>
                <a:cs typeface="Cambria"/>
              </a:rPr>
              <a:t> </a:t>
            </a:r>
            <a:r>
              <a:rPr dirty="0" sz="500" spc="-85">
                <a:latin typeface="Cambria"/>
                <a:cs typeface="Cambria"/>
              </a:rPr>
              <a:t>HQjO2</a:t>
            </a:r>
            <a:r>
              <a:rPr dirty="0" sz="500" spc="-35">
                <a:latin typeface="Cambria"/>
                <a:cs typeface="Cambria"/>
              </a:rPr>
              <a:t> </a:t>
            </a:r>
            <a:r>
              <a:rPr dirty="0" sz="500" spc="-80">
                <a:latin typeface="Cambria"/>
                <a:cs typeface="Cambria"/>
              </a:rPr>
              <a:t>2</a:t>
            </a:r>
            <a:r>
              <a:rPr dirty="0" sz="500" spc="-35">
                <a:latin typeface="Cambria"/>
                <a:cs typeface="Cambria"/>
              </a:rPr>
              <a:t> </a:t>
            </a:r>
            <a:r>
              <a:rPr dirty="0" sz="500" spc="-40">
                <a:latin typeface="Cambria"/>
                <a:cs typeface="Cambria"/>
              </a:rPr>
              <a:t>H?</a:t>
            </a:r>
            <a:r>
              <a:rPr dirty="0" sz="500" spc="105">
                <a:latin typeface="Cambria"/>
                <a:cs typeface="Cambria"/>
              </a:rPr>
              <a:t> </a:t>
            </a:r>
            <a:r>
              <a:rPr dirty="0" sz="500" spc="-55">
                <a:latin typeface="Cambria"/>
                <a:cs typeface="Cambria"/>
              </a:rPr>
              <a:t>-</a:t>
            </a:r>
            <a:r>
              <a:rPr dirty="0" sz="500" spc="-45">
                <a:latin typeface="Cambria"/>
                <a:cs typeface="Cambria"/>
              </a:rPr>
              <a:t>p1</a:t>
            </a:r>
            <a:r>
              <a:rPr dirty="0" sz="500" spc="110">
                <a:latin typeface="Cambria"/>
                <a:cs typeface="Cambria"/>
              </a:rPr>
              <a:t> </a:t>
            </a:r>
            <a:r>
              <a:rPr dirty="0" sz="500" spc="-215">
                <a:latin typeface="Cambria"/>
                <a:cs typeface="Cambria"/>
              </a:rPr>
              <a:t>B^^^B</a:t>
            </a:r>
            <a:endParaRPr sz="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500" spc="-80">
                <a:latin typeface="Cambria"/>
                <a:cs typeface="Cambria"/>
              </a:rPr>
              <a:t>#</a:t>
            </a:r>
            <a:r>
              <a:rPr dirty="0" sz="500" spc="-25">
                <a:latin typeface="Cambria"/>
                <a:cs typeface="Cambria"/>
              </a:rPr>
              <a:t> </a:t>
            </a:r>
            <a:r>
              <a:rPr dirty="0" sz="500" spc="-85">
                <a:latin typeface="Cambria"/>
                <a:cs typeface="Cambria"/>
              </a:rPr>
              <a:t>&amp;&lt;</a:t>
            </a:r>
            <a:r>
              <a:rPr dirty="0" sz="500" spc="-25">
                <a:latin typeface="Cambria"/>
                <a:cs typeface="Cambria"/>
              </a:rPr>
              <a:t> </a:t>
            </a:r>
            <a:r>
              <a:rPr dirty="0" sz="500" spc="-60">
                <a:latin typeface="Cambria"/>
                <a:cs typeface="Cambria"/>
              </a:rPr>
              <a:t>?+)I</a:t>
            </a:r>
            <a:r>
              <a:rPr dirty="0" sz="500" spc="-20">
                <a:latin typeface="Cambria"/>
                <a:cs typeface="Cambria"/>
              </a:rPr>
              <a:t> </a:t>
            </a:r>
            <a:r>
              <a:rPr dirty="0" sz="500">
                <a:latin typeface="Cambria"/>
                <a:cs typeface="Cambria"/>
              </a:rPr>
              <a:t>{</a:t>
            </a:r>
            <a:r>
              <a:rPr dirty="0" sz="500" spc="65">
                <a:latin typeface="Cambria"/>
                <a:cs typeface="Cambria"/>
              </a:rPr>
              <a:t> </a:t>
            </a:r>
            <a:r>
              <a:rPr dirty="0" sz="500" spc="-45">
                <a:latin typeface="Cambria"/>
                <a:cs typeface="Cambria"/>
              </a:rPr>
              <a:t>|:&lt;E</a:t>
            </a:r>
            <a:r>
              <a:rPr dirty="0" sz="500" spc="65">
                <a:latin typeface="Cambria"/>
                <a:cs typeface="Cambria"/>
              </a:rPr>
              <a:t> </a:t>
            </a:r>
            <a:r>
              <a:rPr dirty="0" sz="500" spc="-65">
                <a:latin typeface="Cambria"/>
                <a:cs typeface="Cambria"/>
              </a:rPr>
              <a:t>v|J2Yy:,#xe^qNT-</a:t>
            </a:r>
            <a:r>
              <a:rPr dirty="0" sz="500" spc="-75">
                <a:latin typeface="Cambria"/>
                <a:cs typeface="Cambria"/>
              </a:rPr>
              <a:t>6</a:t>
            </a:r>
            <a:r>
              <a:rPr dirty="0" sz="500" spc="-25">
                <a:latin typeface="Cambria"/>
                <a:cs typeface="Cambria"/>
              </a:rPr>
              <a:t> </a:t>
            </a:r>
            <a:r>
              <a:rPr dirty="0" sz="500" spc="-35">
                <a:latin typeface="Cambria"/>
                <a:cs typeface="Cambria"/>
              </a:rPr>
              <a:t>'</a:t>
            </a:r>
            <a:r>
              <a:rPr dirty="0" sz="500" spc="-25">
                <a:latin typeface="Cambria"/>
                <a:cs typeface="Cambria"/>
              </a:rPr>
              <a:t> </a:t>
            </a:r>
            <a:r>
              <a:rPr dirty="0" sz="500" spc="-75">
                <a:latin typeface="Cambria"/>
                <a:cs typeface="Cambria"/>
              </a:rPr>
              <a:t>&gt;1</a:t>
            </a:r>
            <a:r>
              <a:rPr dirty="0" sz="500" spc="-20">
                <a:latin typeface="Cambria"/>
                <a:cs typeface="Cambria"/>
              </a:rPr>
              <a:t> </a:t>
            </a:r>
            <a:r>
              <a:rPr dirty="0" sz="500" spc="-75">
                <a:latin typeface="Cambria"/>
                <a:cs typeface="Cambria"/>
              </a:rPr>
              <a:t>9N"</a:t>
            </a:r>
            <a:r>
              <a:rPr dirty="0" sz="500" spc="-25">
                <a:latin typeface="Cambria"/>
                <a:cs typeface="Cambria"/>
              </a:rPr>
              <a:t> </a:t>
            </a:r>
            <a:r>
              <a:rPr dirty="0" sz="500" spc="-10">
                <a:latin typeface="Cambria"/>
                <a:cs typeface="Cambria"/>
              </a:rPr>
              <a:t>/</a:t>
            </a:r>
            <a:r>
              <a:rPr dirty="0" sz="500" spc="65">
                <a:latin typeface="Cambria"/>
                <a:cs typeface="Cambria"/>
              </a:rPr>
              <a:t> </a:t>
            </a:r>
            <a:r>
              <a:rPr dirty="0" sz="500" spc="-55">
                <a:latin typeface="Cambria"/>
                <a:cs typeface="Cambria"/>
              </a:rPr>
              <a:t>)</a:t>
            </a:r>
            <a:r>
              <a:rPr dirty="0" sz="500" spc="-20">
                <a:latin typeface="Cambria"/>
                <a:cs typeface="Cambria"/>
              </a:rPr>
              <a:t> </a:t>
            </a:r>
            <a:r>
              <a:rPr dirty="0" sz="500" spc="-25">
                <a:latin typeface="Cambria"/>
                <a:cs typeface="Cambria"/>
              </a:rPr>
              <a:t>,8</a:t>
            </a:r>
            <a:endParaRPr sz="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500" spc="-90">
                <a:latin typeface="Cambria"/>
                <a:cs typeface="Cambria"/>
              </a:rPr>
              <a:t>{u</a:t>
            </a:r>
            <a:r>
              <a:rPr dirty="0" sz="500" spc="-20">
                <a:latin typeface="Cambria"/>
                <a:cs typeface="Cambria"/>
              </a:rPr>
              <a:t> </a:t>
            </a:r>
            <a:r>
              <a:rPr dirty="0" sz="500" spc="-100">
                <a:latin typeface="Cambria"/>
                <a:cs typeface="Cambria"/>
              </a:rPr>
              <a:t>vCSV_;&lt;~OE</a:t>
            </a:r>
            <a:r>
              <a:rPr dirty="0" sz="500" spc="-20">
                <a:latin typeface="Cambria"/>
                <a:cs typeface="Cambria"/>
              </a:rPr>
              <a:t> </a:t>
            </a:r>
            <a:r>
              <a:rPr dirty="0" sz="500" spc="-130">
                <a:latin typeface="Cambria"/>
                <a:cs typeface="Cambria"/>
              </a:rPr>
              <a:t>WYMF</a:t>
            </a:r>
            <a:r>
              <a:rPr dirty="0" sz="500" spc="-20">
                <a:latin typeface="Cambria"/>
                <a:cs typeface="Cambria"/>
              </a:rPr>
              <a:t> </a:t>
            </a:r>
            <a:r>
              <a:rPr dirty="0" sz="500" spc="-90">
                <a:latin typeface="Cambria"/>
                <a:cs typeface="Cambria"/>
              </a:rPr>
              <a:t>\fO</a:t>
            </a:r>
            <a:r>
              <a:rPr dirty="0" sz="500" spc="-20">
                <a:latin typeface="Cambria"/>
                <a:cs typeface="Cambria"/>
              </a:rPr>
              <a:t> </a:t>
            </a:r>
            <a:r>
              <a:rPr dirty="0" sz="500" spc="-85">
                <a:latin typeface="Cambria"/>
                <a:cs typeface="Cambria"/>
              </a:rPr>
              <a:t>NjlC</a:t>
            </a:r>
            <a:r>
              <a:rPr dirty="0" sz="500" spc="-20">
                <a:latin typeface="Cambria"/>
                <a:cs typeface="Cambria"/>
              </a:rPr>
              <a:t> </a:t>
            </a:r>
            <a:r>
              <a:rPr dirty="0" sz="500" spc="-110">
                <a:latin typeface="Cambria"/>
                <a:cs typeface="Cambria"/>
              </a:rPr>
              <a:t>r@"Q</a:t>
            </a:r>
            <a:r>
              <a:rPr dirty="0" sz="500" spc="-20">
                <a:latin typeface="Cambria"/>
                <a:cs typeface="Cambria"/>
              </a:rPr>
              <a:t> </a:t>
            </a:r>
            <a:r>
              <a:rPr dirty="0" sz="500" spc="-100">
                <a:latin typeface="Cambria"/>
                <a:cs typeface="Cambria"/>
              </a:rPr>
              <a:t>2L</a:t>
            </a:r>
            <a:r>
              <a:rPr dirty="0" sz="500" spc="70">
                <a:latin typeface="Cambria"/>
                <a:cs typeface="Cambria"/>
              </a:rPr>
              <a:t> </a:t>
            </a:r>
            <a:r>
              <a:rPr dirty="0" sz="500" spc="-90">
                <a:latin typeface="Cambria"/>
                <a:cs typeface="Cambria"/>
              </a:rPr>
              <a:t>GEr"$a#</a:t>
            </a:r>
            <a:r>
              <a:rPr dirty="0" sz="500" spc="70">
                <a:latin typeface="Cambria"/>
                <a:cs typeface="Cambria"/>
              </a:rPr>
              <a:t> </a:t>
            </a:r>
            <a:r>
              <a:rPr dirty="0" sz="500" spc="-65">
                <a:latin typeface="Cambria"/>
                <a:cs typeface="Cambria"/>
              </a:rPr>
              <a:t>-</a:t>
            </a:r>
            <a:r>
              <a:rPr dirty="0" sz="500" spc="-80">
                <a:latin typeface="Cambria"/>
                <a:cs typeface="Cambria"/>
              </a:rPr>
              <a:t>s</a:t>
            </a:r>
            <a:r>
              <a:rPr dirty="0" sz="500" spc="-20">
                <a:latin typeface="Cambria"/>
                <a:cs typeface="Cambria"/>
              </a:rPr>
              <a:t> </a:t>
            </a:r>
            <a:r>
              <a:rPr dirty="0" sz="500" spc="-70">
                <a:latin typeface="Cambria"/>
                <a:cs typeface="Cambria"/>
              </a:rPr>
              <a:t>\G$Y</a:t>
            </a:r>
            <a:endParaRPr sz="500">
              <a:latin typeface="Cambria"/>
              <a:cs typeface="Cambri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36162" y="6628686"/>
            <a:ext cx="105537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80">
                <a:latin typeface="Cambria"/>
                <a:cs typeface="Cambria"/>
              </a:rPr>
              <a:t>a6</a:t>
            </a:r>
            <a:r>
              <a:rPr dirty="0" sz="500" spc="-25">
                <a:latin typeface="Cambria"/>
                <a:cs typeface="Cambria"/>
              </a:rPr>
              <a:t> </a:t>
            </a:r>
            <a:r>
              <a:rPr dirty="0" sz="500" spc="-80">
                <a:latin typeface="Cambria"/>
                <a:cs typeface="Cambria"/>
              </a:rPr>
              <a:t>w`</a:t>
            </a:r>
            <a:r>
              <a:rPr dirty="0" sz="500" spc="-25">
                <a:latin typeface="Cambria"/>
                <a:cs typeface="Cambria"/>
              </a:rPr>
              <a:t> </a:t>
            </a:r>
            <a:r>
              <a:rPr dirty="0" sz="500" spc="-75">
                <a:latin typeface="Cambria"/>
                <a:cs typeface="Cambria"/>
              </a:rPr>
              <a:t>+I@3'fn</a:t>
            </a:r>
            <a:r>
              <a:rPr dirty="0" sz="500" spc="-25">
                <a:latin typeface="Cambria"/>
                <a:cs typeface="Cambria"/>
              </a:rPr>
              <a:t> </a:t>
            </a:r>
            <a:r>
              <a:rPr dirty="0" sz="500" spc="-80">
                <a:latin typeface="Cambria"/>
                <a:cs typeface="Cambria"/>
              </a:rPr>
              <a:t>&gt;9v</a:t>
            </a:r>
            <a:r>
              <a:rPr dirty="0" sz="500" spc="-20">
                <a:latin typeface="Cambria"/>
                <a:cs typeface="Cambria"/>
              </a:rPr>
              <a:t> </a:t>
            </a:r>
            <a:r>
              <a:rPr dirty="0" sz="500" spc="-40">
                <a:latin typeface="Cambria"/>
                <a:cs typeface="Cambria"/>
              </a:rPr>
              <a:t>:d0</a:t>
            </a:r>
            <a:r>
              <a:rPr dirty="0" sz="500" spc="150">
                <a:latin typeface="Cambria"/>
                <a:cs typeface="Cambria"/>
              </a:rPr>
              <a:t> </a:t>
            </a:r>
            <a:r>
              <a:rPr dirty="0" sz="500" spc="-75">
                <a:latin typeface="Cambria"/>
                <a:cs typeface="Cambria"/>
              </a:rPr>
              <a:t>Py+</a:t>
            </a:r>
            <a:r>
              <a:rPr dirty="0" sz="500" spc="65">
                <a:latin typeface="Cambria"/>
                <a:cs typeface="Cambria"/>
              </a:rPr>
              <a:t> </a:t>
            </a:r>
            <a:r>
              <a:rPr dirty="0" sz="500" spc="-80">
                <a:latin typeface="Cambria"/>
                <a:cs typeface="Cambria"/>
              </a:rPr>
              <a:t>Od?UU2.</a:t>
            </a:r>
            <a:r>
              <a:rPr dirty="0" sz="500" spc="-25">
                <a:latin typeface="Cambria"/>
                <a:cs typeface="Cambria"/>
              </a:rPr>
              <a:t> </a:t>
            </a:r>
            <a:r>
              <a:rPr dirty="0" sz="500" spc="-125">
                <a:latin typeface="Cambria"/>
                <a:cs typeface="Cambria"/>
              </a:rPr>
              <a:t>@</a:t>
            </a:r>
            <a:r>
              <a:rPr dirty="0" sz="500" spc="65">
                <a:latin typeface="Cambria"/>
                <a:cs typeface="Cambria"/>
              </a:rPr>
              <a:t> </a:t>
            </a:r>
            <a:r>
              <a:rPr dirty="0" sz="500" spc="-70">
                <a:latin typeface="Cambria"/>
                <a:cs typeface="Cambria"/>
              </a:rPr>
              <a:t>'bBa</a:t>
            </a:r>
            <a:r>
              <a:rPr dirty="0" sz="500" spc="-25">
                <a:latin typeface="Cambria"/>
                <a:cs typeface="Cambria"/>
              </a:rPr>
              <a:t> </a:t>
            </a:r>
            <a:r>
              <a:rPr dirty="0" sz="500" spc="-85">
                <a:latin typeface="Cambria"/>
                <a:cs typeface="Cambria"/>
              </a:rPr>
              <a:t>y;y</a:t>
            </a:r>
            <a:r>
              <a:rPr dirty="0" sz="500" spc="-25">
                <a:latin typeface="Cambria"/>
                <a:cs typeface="Cambria"/>
              </a:rPr>
              <a:t> </a:t>
            </a:r>
            <a:r>
              <a:rPr dirty="0" sz="500" spc="-55">
                <a:latin typeface="Cambria"/>
                <a:cs typeface="Cambria"/>
              </a:rPr>
              <a:t>-</a:t>
            </a:r>
            <a:r>
              <a:rPr dirty="0" sz="500" spc="-50">
                <a:latin typeface="Cambria"/>
                <a:cs typeface="Cambria"/>
              </a:rPr>
              <a:t>|</a:t>
            </a:r>
            <a:r>
              <a:rPr dirty="0" sz="500" spc="500">
                <a:latin typeface="Cambria"/>
                <a:cs typeface="Cambria"/>
              </a:rPr>
              <a:t> </a:t>
            </a:r>
            <a:endParaRPr sz="500">
              <a:latin typeface="Cambria"/>
              <a:cs typeface="Cambri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36162" y="6764873"/>
            <a:ext cx="105537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75">
                <a:latin typeface="Cambria"/>
                <a:cs typeface="Cambria"/>
              </a:rPr>
              <a:t>■</a:t>
            </a:r>
            <a:r>
              <a:rPr dirty="0" sz="500" spc="85">
                <a:latin typeface="Cambria"/>
                <a:cs typeface="Cambria"/>
              </a:rPr>
              <a:t> </a:t>
            </a:r>
            <a:r>
              <a:rPr dirty="0" sz="500" spc="-125">
                <a:latin typeface="Cambria"/>
                <a:cs typeface="Cambria"/>
              </a:rPr>
              <a:t>V</a:t>
            </a:r>
            <a:r>
              <a:rPr dirty="0" sz="500" spc="-25">
                <a:latin typeface="Cambria"/>
                <a:cs typeface="Cambria"/>
              </a:rPr>
              <a:t> </a:t>
            </a:r>
            <a:r>
              <a:rPr dirty="0" sz="500" spc="-125">
                <a:latin typeface="Cambria"/>
                <a:cs typeface="Cambria"/>
              </a:rPr>
              <a:t>UsVzD~@w}7</a:t>
            </a:r>
            <a:r>
              <a:rPr dirty="0" sz="500" spc="-25">
                <a:latin typeface="Cambria"/>
                <a:cs typeface="Cambria"/>
              </a:rPr>
              <a:t> </a:t>
            </a:r>
            <a:r>
              <a:rPr dirty="0" sz="500" spc="-130">
                <a:latin typeface="Cambria"/>
                <a:cs typeface="Cambria"/>
              </a:rPr>
              <a:t>1o■</a:t>
            </a:r>
            <a:r>
              <a:rPr dirty="0" sz="500" spc="-20">
                <a:latin typeface="Cambria"/>
                <a:cs typeface="Cambria"/>
              </a:rPr>
              <a:t> </a:t>
            </a:r>
            <a:r>
              <a:rPr dirty="0" sz="500" spc="-135">
                <a:latin typeface="Cambria"/>
                <a:cs typeface="Cambria"/>
              </a:rPr>
              <a:t>z7</a:t>
            </a:r>
            <a:r>
              <a:rPr dirty="0" sz="500" spc="-25">
                <a:latin typeface="Cambria"/>
                <a:cs typeface="Cambria"/>
              </a:rPr>
              <a:t> </a:t>
            </a:r>
            <a:r>
              <a:rPr dirty="0" sz="500" spc="-105">
                <a:latin typeface="Cambria"/>
                <a:cs typeface="Cambria"/>
              </a:rPr>
              <a:t>,piNh]C~2|*</a:t>
            </a:r>
            <a:r>
              <a:rPr dirty="0" sz="500" spc="60">
                <a:latin typeface="Cambria"/>
                <a:cs typeface="Cambria"/>
              </a:rPr>
              <a:t> </a:t>
            </a:r>
            <a:r>
              <a:rPr dirty="0" sz="500" spc="-70">
                <a:latin typeface="Cambria"/>
                <a:cs typeface="Cambria"/>
              </a:rPr>
              <a:t>J.x</a:t>
            </a:r>
            <a:r>
              <a:rPr dirty="0" sz="500" spc="-25">
                <a:latin typeface="Cambria"/>
                <a:cs typeface="Cambria"/>
              </a:rPr>
              <a:t> </a:t>
            </a:r>
            <a:r>
              <a:rPr dirty="0" sz="500" spc="-114">
                <a:latin typeface="Cambria"/>
                <a:cs typeface="Cambria"/>
              </a:rPr>
              <a:t>8</a:t>
            </a:r>
            <a:r>
              <a:rPr dirty="0" sz="500" spc="-25">
                <a:latin typeface="Cambria"/>
                <a:cs typeface="Cambria"/>
              </a:rPr>
              <a:t> </a:t>
            </a:r>
            <a:r>
              <a:rPr dirty="0" sz="500" spc="-135">
                <a:latin typeface="Cambria"/>
                <a:cs typeface="Cambria"/>
              </a:rPr>
              <a:t>~yCKhO</a:t>
            </a:r>
            <a:r>
              <a:rPr dirty="0" sz="500" spc="-25">
                <a:latin typeface="Cambria"/>
                <a:cs typeface="Cambria"/>
              </a:rPr>
              <a:t> </a:t>
            </a:r>
            <a:r>
              <a:rPr dirty="0" sz="500" spc="-285">
                <a:latin typeface="Cambria"/>
                <a:cs typeface="Cambria"/>
              </a:rPr>
              <a:t>AG</a:t>
            </a:r>
            <a:endParaRPr sz="5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36162" y="6901060"/>
            <a:ext cx="1055370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85">
                <a:latin typeface="Cambria"/>
                <a:cs typeface="Cambria"/>
              </a:rPr>
              <a:t>e:K</a:t>
            </a:r>
            <a:r>
              <a:rPr dirty="0" sz="500" spc="-35">
                <a:latin typeface="Cambria"/>
                <a:cs typeface="Cambria"/>
              </a:rPr>
              <a:t> </a:t>
            </a:r>
            <a:r>
              <a:rPr dirty="0" sz="500" spc="-75">
                <a:latin typeface="Cambria"/>
                <a:cs typeface="Cambria"/>
              </a:rPr>
              <a:t>@;+"</a:t>
            </a:r>
            <a:r>
              <a:rPr dirty="0" sz="500" spc="150">
                <a:latin typeface="Cambria"/>
                <a:cs typeface="Cambria"/>
              </a:rPr>
              <a:t> </a:t>
            </a:r>
            <a:r>
              <a:rPr dirty="0" sz="500" spc="-55">
                <a:latin typeface="Cambria"/>
                <a:cs typeface="Cambria"/>
              </a:rPr>
              <a:t>;3vA|`i}</a:t>
            </a:r>
            <a:r>
              <a:rPr dirty="0" sz="500" spc="-20">
                <a:latin typeface="Cambria"/>
                <a:cs typeface="Cambria"/>
              </a:rPr>
              <a:t> </a:t>
            </a:r>
            <a:r>
              <a:rPr dirty="0" sz="500" spc="-90">
                <a:latin typeface="Cambria"/>
                <a:cs typeface="Cambria"/>
              </a:rPr>
              <a:t>*k</a:t>
            </a:r>
            <a:r>
              <a:rPr dirty="0" sz="500" spc="-20">
                <a:latin typeface="Cambria"/>
                <a:cs typeface="Cambria"/>
              </a:rPr>
              <a:t> </a:t>
            </a:r>
            <a:r>
              <a:rPr dirty="0" sz="500" spc="-75">
                <a:latin typeface="Cambria"/>
                <a:cs typeface="Cambria"/>
              </a:rPr>
              <a:t>DBp</a:t>
            </a:r>
            <a:r>
              <a:rPr dirty="0" sz="500" spc="70">
                <a:latin typeface="Cambria"/>
                <a:cs typeface="Cambria"/>
              </a:rPr>
              <a:t> </a:t>
            </a:r>
            <a:r>
              <a:rPr dirty="0" sz="500" spc="-60">
                <a:latin typeface="Cambria"/>
                <a:cs typeface="Cambria"/>
              </a:rPr>
              <a:t>Al-</a:t>
            </a:r>
            <a:r>
              <a:rPr dirty="0" sz="500" spc="-20">
                <a:latin typeface="Cambria"/>
                <a:cs typeface="Cambria"/>
              </a:rPr>
              <a:t> </a:t>
            </a:r>
            <a:r>
              <a:rPr dirty="0" sz="500" spc="-85">
                <a:latin typeface="Cambria"/>
                <a:cs typeface="Cambria"/>
              </a:rPr>
              <a:t>Wr@*bH?</a:t>
            </a:r>
            <a:r>
              <a:rPr dirty="0" sz="500" spc="75">
                <a:latin typeface="Cambria"/>
                <a:cs typeface="Cambria"/>
              </a:rPr>
              <a:t> </a:t>
            </a:r>
            <a:r>
              <a:rPr dirty="0" sz="500" spc="-80">
                <a:latin typeface="Cambria"/>
                <a:cs typeface="Cambria"/>
              </a:rPr>
              <a:t>i</a:t>
            </a:r>
            <a:r>
              <a:rPr dirty="0" sz="500" spc="70">
                <a:latin typeface="Cambria"/>
                <a:cs typeface="Cambria"/>
              </a:rPr>
              <a:t> </a:t>
            </a:r>
            <a:r>
              <a:rPr dirty="0" sz="500" spc="-75">
                <a:latin typeface="Cambria"/>
                <a:cs typeface="Cambria"/>
              </a:rPr>
              <a:t>&lt;</a:t>
            </a:r>
            <a:r>
              <a:rPr dirty="0" sz="500" spc="-20">
                <a:latin typeface="Cambria"/>
                <a:cs typeface="Cambria"/>
              </a:rPr>
              <a:t> </a:t>
            </a:r>
            <a:r>
              <a:rPr dirty="0" sz="500" spc="-30">
                <a:latin typeface="Cambria"/>
                <a:cs typeface="Cambria"/>
              </a:rPr>
              <a:t>.</a:t>
            </a:r>
            <a:r>
              <a:rPr dirty="0" sz="500" spc="-20">
                <a:latin typeface="Cambria"/>
                <a:cs typeface="Cambria"/>
              </a:rPr>
              <a:t> </a:t>
            </a:r>
            <a:r>
              <a:rPr dirty="0" sz="500" spc="-45">
                <a:latin typeface="Cambria"/>
                <a:cs typeface="Cambria"/>
              </a:rPr>
              <a:t>n;</a:t>
            </a:r>
            <a:r>
              <a:rPr dirty="0" sz="500" spc="500">
                <a:latin typeface="Cambria"/>
                <a:cs typeface="Cambria"/>
              </a:rPr>
              <a:t> </a:t>
            </a:r>
            <a:r>
              <a:rPr dirty="0" sz="500" spc="-50">
                <a:latin typeface="Cambria"/>
                <a:cs typeface="Cambria"/>
              </a:rPr>
              <a:t>:</a:t>
            </a:r>
            <a:endParaRPr sz="5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36162" y="7037248"/>
            <a:ext cx="1055370" cy="238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05">
                <a:latin typeface="Cambria"/>
                <a:cs typeface="Cambria"/>
              </a:rPr>
              <a:t>He&amp;VFEXao_</a:t>
            </a:r>
            <a:r>
              <a:rPr dirty="0" sz="500" spc="75">
                <a:latin typeface="Cambria"/>
                <a:cs typeface="Cambria"/>
              </a:rPr>
              <a:t> </a:t>
            </a:r>
            <a:r>
              <a:rPr dirty="0" sz="500" spc="-105">
                <a:latin typeface="Cambria"/>
                <a:cs typeface="Cambria"/>
              </a:rPr>
              <a:t>1</a:t>
            </a:r>
            <a:r>
              <a:rPr dirty="0" sz="500" spc="-15">
                <a:latin typeface="Cambria"/>
                <a:cs typeface="Cambria"/>
              </a:rPr>
              <a:t> </a:t>
            </a:r>
            <a:r>
              <a:rPr dirty="0" sz="500" spc="-100">
                <a:latin typeface="Cambria"/>
                <a:cs typeface="Cambria"/>
              </a:rPr>
              <a:t>g3dc</a:t>
            </a:r>
            <a:r>
              <a:rPr dirty="0" sz="500" spc="-15">
                <a:latin typeface="Cambria"/>
                <a:cs typeface="Cambria"/>
              </a:rPr>
              <a:t> </a:t>
            </a:r>
            <a:r>
              <a:rPr dirty="0" sz="500" spc="-70">
                <a:latin typeface="Cambria"/>
                <a:cs typeface="Cambria"/>
              </a:rPr>
              <a:t>-</a:t>
            </a:r>
            <a:r>
              <a:rPr dirty="0" sz="500" spc="-65">
                <a:latin typeface="Cambria"/>
                <a:cs typeface="Cambria"/>
              </a:rPr>
              <a:t>)</a:t>
            </a:r>
            <a:r>
              <a:rPr dirty="0" sz="500" spc="80">
                <a:latin typeface="Cambria"/>
                <a:cs typeface="Cambria"/>
              </a:rPr>
              <a:t> </a:t>
            </a:r>
            <a:r>
              <a:rPr dirty="0" sz="500" spc="-105">
                <a:latin typeface="Cambria"/>
                <a:cs typeface="Cambria"/>
              </a:rPr>
              <a:t>(@r6r`m</a:t>
            </a:r>
            <a:r>
              <a:rPr dirty="0" sz="500" spc="-15">
                <a:latin typeface="Cambria"/>
                <a:cs typeface="Cambria"/>
              </a:rPr>
              <a:t> </a:t>
            </a:r>
            <a:r>
              <a:rPr dirty="0" sz="500" spc="-110">
                <a:latin typeface="Cambria"/>
                <a:cs typeface="Cambria"/>
              </a:rPr>
              <a:t>E</a:t>
            </a:r>
            <a:r>
              <a:rPr dirty="0" sz="500" spc="-15">
                <a:latin typeface="Cambria"/>
                <a:cs typeface="Cambria"/>
              </a:rPr>
              <a:t> </a:t>
            </a:r>
            <a:r>
              <a:rPr dirty="0" sz="500" spc="-114">
                <a:latin typeface="Cambria"/>
                <a:cs typeface="Cambria"/>
              </a:rPr>
              <a:t>hw2V■!l=■m&gt;@r6r`</a:t>
            </a:r>
            <a:r>
              <a:rPr dirty="0" sz="500" spc="-15">
                <a:latin typeface="Cambria"/>
                <a:cs typeface="Cambria"/>
              </a:rPr>
              <a:t> </a:t>
            </a:r>
            <a:r>
              <a:rPr dirty="0" sz="500" spc="-50">
                <a:latin typeface="Cambria"/>
                <a:cs typeface="Cambria"/>
              </a:rPr>
              <a:t>6</a:t>
            </a:r>
            <a:r>
              <a:rPr dirty="0" sz="500" spc="500">
                <a:latin typeface="Cambria"/>
                <a:cs typeface="Cambria"/>
              </a:rPr>
              <a:t> </a:t>
            </a:r>
            <a:endParaRPr sz="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500" spc="-110">
                <a:latin typeface="Cambria"/>
                <a:cs typeface="Cambria"/>
              </a:rPr>
              <a:t>y■iii■y</a:t>
            </a:r>
            <a:r>
              <a:rPr dirty="0" sz="500" spc="95">
                <a:latin typeface="Cambria"/>
                <a:cs typeface="Cambria"/>
              </a:rPr>
              <a:t> </a:t>
            </a:r>
            <a:r>
              <a:rPr dirty="0" sz="500" spc="-50">
                <a:latin typeface="Cambria"/>
                <a:cs typeface="Cambria"/>
              </a:rPr>
              <a:t>ii</a:t>
            </a:r>
            <a:r>
              <a:rPr dirty="0" sz="500" spc="-15">
                <a:latin typeface="Cambria"/>
                <a:cs typeface="Cambria"/>
              </a:rPr>
              <a:t> </a:t>
            </a:r>
            <a:r>
              <a:rPr dirty="0" sz="500" spc="-80">
                <a:latin typeface="Cambria"/>
                <a:cs typeface="Cambria"/>
              </a:rPr>
              <a:t>Y!y1aiaQ)QA</a:t>
            </a:r>
            <a:r>
              <a:rPr dirty="0" sz="500" spc="100">
                <a:latin typeface="Cambria"/>
                <a:cs typeface="Cambria"/>
              </a:rPr>
              <a:t> </a:t>
            </a:r>
            <a:r>
              <a:rPr dirty="0" sz="500" spc="-95">
                <a:latin typeface="Cambria"/>
                <a:cs typeface="Cambria"/>
              </a:rPr>
              <a:t>qa.a</a:t>
            </a:r>
            <a:r>
              <a:rPr dirty="0" sz="500" spc="-20">
                <a:latin typeface="Cambria"/>
                <a:cs typeface="Cambria"/>
              </a:rPr>
              <a:t> </a:t>
            </a:r>
            <a:r>
              <a:rPr dirty="0" sz="500" spc="-60">
                <a:latin typeface="Cambria"/>
                <a:cs typeface="Cambria"/>
              </a:rPr>
              <a:t>i</a:t>
            </a:r>
            <a:r>
              <a:rPr dirty="0" sz="500" spc="-20">
                <a:latin typeface="Cambria"/>
                <a:cs typeface="Cambria"/>
              </a:rPr>
              <a:t> </a:t>
            </a:r>
            <a:r>
              <a:rPr dirty="0" sz="500" spc="-125">
                <a:latin typeface="Cambria"/>
                <a:cs typeface="Cambria"/>
              </a:rPr>
              <a:t>■qY)■9!iy11■9y■</a:t>
            </a:r>
            <a:r>
              <a:rPr dirty="0" sz="500" spc="-25">
                <a:latin typeface="Cambria"/>
                <a:cs typeface="Cambria"/>
              </a:rPr>
              <a:t> </a:t>
            </a:r>
            <a:r>
              <a:rPr dirty="0" sz="500" spc="-130">
                <a:latin typeface="Cambria"/>
                <a:cs typeface="Cambria"/>
              </a:rPr>
              <a:t>)■A</a:t>
            </a:r>
            <a:r>
              <a:rPr dirty="0" sz="500" spc="100">
                <a:latin typeface="Cambria"/>
                <a:cs typeface="Cambria"/>
              </a:rPr>
              <a:t> </a:t>
            </a:r>
            <a:r>
              <a:rPr dirty="0" sz="500" spc="-125">
                <a:latin typeface="Cambria"/>
                <a:cs typeface="Cambria"/>
              </a:rPr>
              <a:t>A</a:t>
            </a:r>
            <a:r>
              <a:rPr dirty="0" sz="500" spc="-20">
                <a:latin typeface="Cambria"/>
                <a:cs typeface="Cambria"/>
              </a:rPr>
              <a:t> </a:t>
            </a:r>
            <a:r>
              <a:rPr dirty="0" sz="500" spc="-50">
                <a:latin typeface="Cambria"/>
                <a:cs typeface="Cambria"/>
              </a:rPr>
              <a:t>A</a:t>
            </a:r>
            <a:endParaRPr sz="5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201455" y="327204"/>
            <a:ext cx="1427480" cy="4927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>
              <a:lnSpc>
                <a:spcPts val="1440"/>
              </a:lnSpc>
              <a:spcBef>
                <a:spcPts val="100"/>
              </a:spcBef>
            </a:pPr>
            <a:r>
              <a:rPr dirty="0" sz="1200" spc="-20" b="1">
                <a:latin typeface="Trebuchet MS"/>
                <a:cs typeface="Trebuchet MS"/>
              </a:rPr>
              <a:t>Estado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30" b="1">
                <a:latin typeface="Trebuchet MS"/>
                <a:cs typeface="Trebuchet MS"/>
              </a:rPr>
              <a:t>de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Cuenta</a:t>
            </a:r>
            <a:endParaRPr sz="1200">
              <a:latin typeface="Trebuchet MS"/>
              <a:cs typeface="Trebuchet MS"/>
            </a:endParaRPr>
          </a:p>
          <a:p>
            <a:pPr algn="r" marR="23495">
              <a:lnSpc>
                <a:spcPts val="1180"/>
              </a:lnSpc>
            </a:pPr>
            <a:r>
              <a:rPr dirty="0" sz="1000">
                <a:latin typeface="Arial"/>
                <a:cs typeface="Arial"/>
              </a:rPr>
              <a:t>MAESTRA PYME </a:t>
            </a:r>
            <a:r>
              <a:rPr dirty="0" sz="1000" spc="-20">
                <a:latin typeface="Arial"/>
                <a:cs typeface="Arial"/>
              </a:rPr>
              <a:t>BBVA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ts val="1060"/>
              </a:lnSpc>
            </a:pPr>
            <a:r>
              <a:rPr dirty="0" sz="900" b="1">
                <a:latin typeface="Arial"/>
                <a:cs typeface="Arial"/>
              </a:rPr>
              <a:t>PAGINA</a:t>
            </a:r>
            <a:r>
              <a:rPr dirty="0" sz="900" spc="2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19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/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spc="-25" b="1">
                <a:latin typeface="Arial"/>
                <a:cs typeface="Arial"/>
              </a:rPr>
              <a:t>19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932999" y="9575859"/>
            <a:ext cx="697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 Narrow"/>
                <a:cs typeface="Arial Narrow"/>
              </a:rPr>
              <a:t>Régimen</a:t>
            </a:r>
            <a:r>
              <a:rPr dirty="0" sz="900" spc="-25">
                <a:latin typeface="Arial Narrow"/>
                <a:cs typeface="Arial Narrow"/>
              </a:rPr>
              <a:t> </a:t>
            </a:r>
            <a:r>
              <a:rPr dirty="0" sz="900" spc="-10">
                <a:latin typeface="Arial Narrow"/>
                <a:cs typeface="Arial Narrow"/>
              </a:rPr>
              <a:t>Fiscal:</a:t>
            </a:r>
            <a:endParaRPr sz="900">
              <a:latin typeface="Arial Narrow"/>
              <a:cs typeface="Arial Narrow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932999" y="9707076"/>
            <a:ext cx="18161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 Narrow"/>
                <a:cs typeface="Arial Narrow"/>
              </a:rPr>
              <a:t>Régimen</a:t>
            </a:r>
            <a:r>
              <a:rPr dirty="0" sz="900" spc="335">
                <a:latin typeface="Arial Narrow"/>
                <a:cs typeface="Arial Narrow"/>
              </a:rPr>
              <a:t> </a:t>
            </a:r>
            <a:r>
              <a:rPr dirty="0" sz="900">
                <a:latin typeface="Arial Narrow"/>
                <a:cs typeface="Arial Narrow"/>
              </a:rPr>
              <a:t>General</a:t>
            </a:r>
            <a:r>
              <a:rPr dirty="0" sz="900" spc="340">
                <a:latin typeface="Arial Narrow"/>
                <a:cs typeface="Arial Narrow"/>
              </a:rPr>
              <a:t> </a:t>
            </a:r>
            <a:r>
              <a:rPr dirty="0" sz="900">
                <a:latin typeface="Arial Narrow"/>
                <a:cs typeface="Arial Narrow"/>
              </a:rPr>
              <a:t>de</a:t>
            </a:r>
            <a:r>
              <a:rPr dirty="0" sz="900" spc="340">
                <a:latin typeface="Arial Narrow"/>
                <a:cs typeface="Arial Narrow"/>
              </a:rPr>
              <a:t> </a:t>
            </a:r>
            <a:r>
              <a:rPr dirty="0" sz="900">
                <a:latin typeface="Arial Narrow"/>
                <a:cs typeface="Arial Narrow"/>
              </a:rPr>
              <a:t>la</a:t>
            </a:r>
            <a:r>
              <a:rPr dirty="0" sz="900" spc="340">
                <a:latin typeface="Arial Narrow"/>
                <a:cs typeface="Arial Narrow"/>
              </a:rPr>
              <a:t> </a:t>
            </a:r>
            <a:r>
              <a:rPr dirty="0" sz="900">
                <a:latin typeface="Arial Narrow"/>
                <a:cs typeface="Arial Narrow"/>
              </a:rPr>
              <a:t>Ley</a:t>
            </a:r>
            <a:r>
              <a:rPr dirty="0" sz="900" spc="340">
                <a:latin typeface="Arial Narrow"/>
                <a:cs typeface="Arial Narrow"/>
              </a:rPr>
              <a:t> </a:t>
            </a:r>
            <a:r>
              <a:rPr dirty="0" sz="900" spc="-10">
                <a:latin typeface="Arial Narrow"/>
                <a:cs typeface="Arial Narrow"/>
              </a:rPr>
              <a:t>Personas</a:t>
            </a:r>
            <a:endParaRPr sz="900">
              <a:latin typeface="Arial Narrow"/>
              <a:cs typeface="Arial Narrow"/>
            </a:endParaRPr>
          </a:p>
        </p:txBody>
      </p:sp>
      <p:graphicFrame>
        <p:nvGraphicFramePr>
          <p:cNvPr id="27" name="object 27" descr=""/>
          <p:cNvGraphicFramePr>
            <a:graphicFrameLocks noGrp="1"/>
          </p:cNvGraphicFramePr>
          <p:nvPr/>
        </p:nvGraphicFramePr>
        <p:xfrm>
          <a:off x="4214900" y="864199"/>
          <a:ext cx="3398520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0"/>
                <a:gridCol w="1695450"/>
              </a:tblGrid>
              <a:tr h="215900">
                <a:tc row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Cuenta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Cliente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0150115967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62728510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8" name="object 28" descr=""/>
          <p:cNvSpPr txBox="1"/>
          <p:nvPr/>
        </p:nvSpPr>
        <p:spPr>
          <a:xfrm>
            <a:off x="92075" y="8536297"/>
            <a:ext cx="7379970" cy="61595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150"/>
              </a:lnSpc>
              <a:spcBef>
                <a:spcPts val="180"/>
              </a:spcBef>
            </a:pPr>
            <a:r>
              <a:rPr dirty="0" sz="1000" b="1">
                <a:latin typeface="Arial"/>
                <a:cs typeface="Arial"/>
              </a:rPr>
              <a:t>"Estimado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Cliente,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le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informamos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que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por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Disposición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Oficial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partir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del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11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enero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2018,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si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realiza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transferencias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de </a:t>
            </a:r>
            <a:r>
              <a:rPr dirty="0" sz="1000" b="1">
                <a:latin typeface="Arial"/>
                <a:cs typeface="Arial"/>
              </a:rPr>
              <a:t>fondos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nacionales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en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moneda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extranjera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y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transferencias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fondos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internacionales,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BBVA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está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obligado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compartir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spc="-25" b="1">
                <a:latin typeface="Arial"/>
                <a:cs typeface="Arial"/>
              </a:rPr>
              <a:t>con </a:t>
            </a:r>
            <a:r>
              <a:rPr dirty="0" sz="1000" b="1">
                <a:latin typeface="Arial"/>
                <a:cs typeface="Arial"/>
              </a:rPr>
              <a:t>otras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Entidades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Financieras la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información correspondiente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a esa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operación con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fines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de consulta,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por lo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que si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efectúa </a:t>
            </a:r>
            <a:r>
              <a:rPr dirty="0" sz="1000" b="1">
                <a:latin typeface="Arial"/>
                <a:cs typeface="Arial"/>
              </a:rPr>
              <a:t>dichas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operaciones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se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entenderá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que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otorga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su consentimiento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para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ello."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7534" y="362149"/>
            <a:ext cx="1351855" cy="405636"/>
          </a:xfrm>
          <a:prstGeom prst="rect">
            <a:avLst/>
          </a:prstGeom>
        </p:spPr>
      </p:pic>
      <p:sp>
        <p:nvSpPr>
          <p:cNvPr id="30" name="object 30" descr=""/>
          <p:cNvSpPr txBox="1"/>
          <p:nvPr/>
        </p:nvSpPr>
        <p:spPr>
          <a:xfrm>
            <a:off x="64194" y="9685146"/>
            <a:ext cx="46786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 Narrow"/>
                <a:cs typeface="Arial Narrow"/>
              </a:rPr>
              <a:t>BBVA MEXICO, S.A., INSTITUCION DE BANCA MULTIPLE, GRUPO FINANCIERO BBVA </a:t>
            </a:r>
            <a:r>
              <a:rPr dirty="0" sz="1000" spc="-10">
                <a:latin typeface="Arial Narrow"/>
                <a:cs typeface="Arial Narrow"/>
              </a:rPr>
              <a:t>MEXICO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8794" y="9816820"/>
            <a:ext cx="62788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BBA830831LJ2</a:t>
            </a:r>
            <a:r>
              <a:rPr dirty="0" sz="800" spc="160">
                <a:latin typeface="Arial"/>
                <a:cs typeface="Arial"/>
              </a:rPr>
              <a:t> </a:t>
            </a:r>
            <a:r>
              <a:rPr dirty="0" baseline="-9259" sz="1350" spc="-15">
                <a:latin typeface="Arial Narrow"/>
                <a:cs typeface="Arial Narrow"/>
              </a:rPr>
              <a:t>Morales</a:t>
            </a:r>
            <a:endParaRPr baseline="-9259" sz="135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73515" y="1703454"/>
          <a:ext cx="7456170" cy="7784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5"/>
                <a:gridCol w="1899920"/>
                <a:gridCol w="1909444"/>
                <a:gridCol w="927735"/>
                <a:gridCol w="645160"/>
                <a:gridCol w="922020"/>
                <a:gridCol w="737234"/>
              </a:tblGrid>
              <a:tr h="429259">
                <a:tc gridSpan="2">
                  <a:txBody>
                    <a:bodyPr/>
                    <a:lstStyle/>
                    <a:p>
                      <a:pPr marL="245110">
                        <a:lnSpc>
                          <a:spcPts val="950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FECHA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8895">
                        <a:lnSpc>
                          <a:spcPts val="1175"/>
                        </a:lnSpc>
                        <a:tabLst>
                          <a:tab pos="555625" algn="l"/>
                          <a:tab pos="864869" algn="l"/>
                        </a:tabLst>
                      </a:pPr>
                      <a:r>
                        <a:rPr dirty="0" sz="1000" spc="-20">
                          <a:latin typeface="Arial Narrow"/>
                          <a:cs typeface="Arial Narrow"/>
                        </a:rPr>
                        <a:t>OPER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LIQ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DESCRIPCIÓN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01/JUN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01/JUN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REFERENCIA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092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CARGOS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ABONOS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10489">
                        <a:lnSpc>
                          <a:spcPts val="950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SALDO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86360">
                        <a:lnSpc>
                          <a:spcPts val="1175"/>
                        </a:lnSpc>
                        <a:tabLst>
                          <a:tab pos="949325" algn="l"/>
                        </a:tabLst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OPERACIÓN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LIQUIDACIÓN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1130">
                <a:tc gridSpan="2">
                  <a:txBody>
                    <a:bodyPr/>
                    <a:lstStyle/>
                    <a:p>
                      <a:pPr algn="ctr" marR="30416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27001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9065">
                <a:tc gridSpan="2">
                  <a:txBody>
                    <a:bodyPr/>
                    <a:lstStyle/>
                    <a:p>
                      <a:pPr marL="31750">
                        <a:lnSpc>
                          <a:spcPts val="994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01/JUN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01/JUN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20">
                          <a:latin typeface="Arial Narrow"/>
                          <a:cs typeface="Arial Narrow"/>
                        </a:rPr>
                        <a:t>AT&amp;T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994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1,423.00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120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GUIA:2193994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REF:00000000002224662061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CIE:1436929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01/JUN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01/JUN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ADT PRIVATE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SECURITY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1,402.89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GUIA:2208525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REF:00000000000703516054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CIE:0845426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01/JUN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01/JUN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ADT PRIVATE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SECURITY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306.24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GUIA:2216687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REF:00000000000703516054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CIE:0845426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01/JUN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01/JUN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ADT PRIVATE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SECURITY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1,402.89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GUIA:2225663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REF:00000000000703537647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CIE:0845426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01/JUN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01/JUN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210,239.88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210,239.88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3089317927</a:t>
                      </a:r>
                      <a:r>
                        <a:rPr dirty="0" sz="950" spc="16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0475981336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CARNE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02/JUN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02/JUN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11,582.00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27007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02/JUN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02/JUN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90,500.00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27008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02/JUN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02/JUN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76,950.00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27009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02/JUN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02/JUN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204,000.00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27010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02/JUN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02/JUN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1,731.00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3169413939</a:t>
                      </a:r>
                      <a:r>
                        <a:rPr dirty="0" sz="950" spc="16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0475200210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CARNE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02/JUN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02/JUN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16,022.00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3169419959</a:t>
                      </a:r>
                      <a:r>
                        <a:rPr dirty="0" sz="950" spc="18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2885078512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CARNE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DESARROLLO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50" i="1">
                          <a:latin typeface="Arial Narrow"/>
                          <a:cs typeface="Arial Narrow"/>
                        </a:rPr>
                        <a:t>B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02/JUN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02/JUN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2,170.00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3170511458</a:t>
                      </a:r>
                      <a:r>
                        <a:rPr dirty="0" sz="950" spc="16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0465680964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COMPRA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02/JUN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02/JUN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18,239.00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3170976207</a:t>
                      </a:r>
                      <a:r>
                        <a:rPr dirty="0" sz="950" spc="16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0477425236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DEPOSITO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02/JUN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02/JUN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7,500.00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638,933.88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638,933.88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3179685112</a:t>
                      </a:r>
                      <a:r>
                        <a:rPr dirty="0" sz="950" spc="16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0477425236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DEPOSITO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118,500.00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27016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49,000.00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27017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566,974.31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0088012008</a:t>
                      </a:r>
                      <a:r>
                        <a:rPr dirty="0" sz="950" spc="17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0117329334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FACTURA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64759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VECTOR CASA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BOLSA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957,460.00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GUIA:4968360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REF:00000000088000527858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CIE:0975753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193,650.00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27020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63,000.00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27021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SPEI ENVIADO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SANTANDER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0041593181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014</a:t>
                      </a:r>
                      <a:r>
                        <a:rPr dirty="0" sz="950" spc="19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0030622TRASPASO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ENTRE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CUENTAS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PROPIAS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24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00014650605122635385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 marR="1989455">
                        <a:lnSpc>
                          <a:spcPts val="1090"/>
                        </a:lnSpc>
                        <a:spcBef>
                          <a:spcPts val="40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BNET01002206030041593181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NORMA LEDO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PARRA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4780">
                <a:tc>
                  <a:txBody>
                    <a:bodyPr/>
                    <a:lstStyle/>
                    <a:p>
                      <a:pPr algn="ctr" marR="17145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2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1,900.00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3263123587</a:t>
                      </a:r>
                      <a:r>
                        <a:rPr dirty="0" sz="950" spc="16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1175844355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PAGODECARNE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39065">
                <a:tc>
                  <a:txBody>
                    <a:bodyPr/>
                    <a:lstStyle/>
                    <a:p>
                      <a:pPr algn="ctr" marR="17145">
                        <a:lnSpc>
                          <a:spcPts val="994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994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SPEI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RECIBIDOAZTECA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994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22,633.00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214900" y="1044200"/>
          <a:ext cx="3398520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0"/>
                <a:gridCol w="1695450"/>
              </a:tblGrid>
              <a:tr h="215900">
                <a:tc row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Cuenta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Cliente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0150115967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62728510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6057455" y="435205"/>
            <a:ext cx="1427480" cy="4927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>
              <a:lnSpc>
                <a:spcPts val="1440"/>
              </a:lnSpc>
              <a:spcBef>
                <a:spcPts val="100"/>
              </a:spcBef>
            </a:pPr>
            <a:r>
              <a:rPr dirty="0" sz="1200" spc="-20" b="1">
                <a:latin typeface="Trebuchet MS"/>
                <a:cs typeface="Trebuchet MS"/>
              </a:rPr>
              <a:t>Estado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30" b="1">
                <a:latin typeface="Trebuchet MS"/>
                <a:cs typeface="Trebuchet MS"/>
              </a:rPr>
              <a:t>de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Cuenta</a:t>
            </a:r>
            <a:endParaRPr sz="1200">
              <a:latin typeface="Trebuchet MS"/>
              <a:cs typeface="Trebuchet MS"/>
            </a:endParaRPr>
          </a:p>
          <a:p>
            <a:pPr algn="r" marR="23495">
              <a:lnSpc>
                <a:spcPts val="1180"/>
              </a:lnSpc>
            </a:pPr>
            <a:r>
              <a:rPr dirty="0" sz="1000">
                <a:latin typeface="Arial"/>
                <a:cs typeface="Arial"/>
              </a:rPr>
              <a:t>MAESTRA PYME </a:t>
            </a:r>
            <a:r>
              <a:rPr dirty="0" sz="1000" spc="-20">
                <a:latin typeface="Arial"/>
                <a:cs typeface="Arial"/>
              </a:rPr>
              <a:t>BBVA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ts val="1060"/>
              </a:lnSpc>
            </a:pPr>
            <a:r>
              <a:rPr dirty="0" sz="900" b="1">
                <a:latin typeface="Arial"/>
                <a:cs typeface="Arial"/>
              </a:rPr>
              <a:t>PAGINA</a:t>
            </a:r>
            <a:r>
              <a:rPr dirty="0" sz="900" spc="2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2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/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spc="-25" b="1">
                <a:latin typeface="Arial"/>
                <a:cs typeface="Arial"/>
              </a:rPr>
              <a:t>19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534" y="362149"/>
            <a:ext cx="1351855" cy="40563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BBVA MEXICO, S.A., INSTITUCION DE BANCA MULTIPLE, GRUPO FINANCIERO BBVA </a:t>
            </a:r>
            <a:r>
              <a:rPr dirty="0" spc="-10"/>
              <a:t>MEXICO</a:t>
            </a: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BBA830831LJ2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06338" y="1662321"/>
            <a:ext cx="37846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 Narrow"/>
                <a:cs typeface="Arial Narrow"/>
              </a:rPr>
              <a:t>FECHA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426530" y="1662321"/>
            <a:ext cx="2184400" cy="323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7920">
              <a:lnSpc>
                <a:spcPts val="1175"/>
              </a:lnSpc>
              <a:spcBef>
                <a:spcPts val="100"/>
              </a:spcBef>
            </a:pPr>
            <a:r>
              <a:rPr dirty="0" sz="1000" spc="-10">
                <a:latin typeface="Arial Narrow"/>
                <a:cs typeface="Arial Narrow"/>
              </a:rPr>
              <a:t>SALDO</a:t>
            </a:r>
            <a:endParaRPr sz="1000">
              <a:latin typeface="Arial Narrow"/>
              <a:cs typeface="Arial Narrow"/>
            </a:endParaRPr>
          </a:p>
          <a:p>
            <a:pPr marL="12700">
              <a:lnSpc>
                <a:spcPts val="1175"/>
              </a:lnSpc>
              <a:tabLst>
                <a:tab pos="630555" algn="l"/>
                <a:tab pos="1493520" algn="l"/>
              </a:tabLst>
            </a:pPr>
            <a:r>
              <a:rPr dirty="0" sz="1000" spc="-10">
                <a:latin typeface="Arial Narrow"/>
                <a:cs typeface="Arial Narrow"/>
              </a:rPr>
              <a:t>ABONOS</a:t>
            </a:r>
            <a:r>
              <a:rPr dirty="0" sz="1000">
                <a:latin typeface="Arial Narrow"/>
                <a:cs typeface="Arial Narrow"/>
              </a:rPr>
              <a:t>	</a:t>
            </a:r>
            <a:r>
              <a:rPr dirty="0" sz="1000" spc="-10">
                <a:latin typeface="Arial Narrow"/>
                <a:cs typeface="Arial Narrow"/>
              </a:rPr>
              <a:t>OPERACIÓN</a:t>
            </a:r>
            <a:r>
              <a:rPr dirty="0" sz="1000">
                <a:latin typeface="Arial Narrow"/>
                <a:cs typeface="Arial Narrow"/>
              </a:rPr>
              <a:t>	</a:t>
            </a:r>
            <a:r>
              <a:rPr dirty="0" sz="1000" spc="-10">
                <a:latin typeface="Arial Narrow"/>
                <a:cs typeface="Arial Narrow"/>
              </a:rPr>
              <a:t>LIQUIDACIÓN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9921" y="1808118"/>
            <a:ext cx="3206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latin typeface="Arial Narrow"/>
                <a:cs typeface="Arial Narrow"/>
              </a:rPr>
              <a:t>OPER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732515" y="1808118"/>
            <a:ext cx="6965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 Narrow"/>
                <a:cs typeface="Arial Narrow"/>
              </a:rPr>
              <a:t>REFERENCIA</a:t>
            </a:r>
            <a:endParaRPr sz="1000">
              <a:latin typeface="Arial Narrow"/>
              <a:cs typeface="Arial Narro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16653" y="1808118"/>
            <a:ext cx="2160270" cy="744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175"/>
              </a:lnSpc>
              <a:spcBef>
                <a:spcPts val="100"/>
              </a:spcBef>
              <a:tabLst>
                <a:tab pos="321310" algn="l"/>
              </a:tabLst>
            </a:pPr>
            <a:r>
              <a:rPr dirty="0" sz="1000" spc="-25">
                <a:latin typeface="Arial Narrow"/>
                <a:cs typeface="Arial Narrow"/>
              </a:rPr>
              <a:t>LIQ</a:t>
            </a:r>
            <a:r>
              <a:rPr dirty="0" sz="1000">
                <a:latin typeface="Arial Narrow"/>
                <a:cs typeface="Arial Narrow"/>
              </a:rPr>
              <a:t>	</a:t>
            </a:r>
            <a:r>
              <a:rPr dirty="0" sz="1000" spc="-10">
                <a:latin typeface="Arial Narrow"/>
                <a:cs typeface="Arial Narrow"/>
              </a:rPr>
              <a:t>DESCRIPCIÓN</a:t>
            </a:r>
            <a:endParaRPr sz="1000">
              <a:latin typeface="Arial Narrow"/>
              <a:cs typeface="Arial Narrow"/>
            </a:endParaRPr>
          </a:p>
          <a:p>
            <a:pPr marL="321945">
              <a:lnSpc>
                <a:spcPts val="1115"/>
              </a:lnSpc>
            </a:pPr>
            <a:r>
              <a:rPr dirty="0" sz="950" i="1">
                <a:latin typeface="Arial Narrow"/>
                <a:cs typeface="Arial Narrow"/>
              </a:rPr>
              <a:t>0194702181</a:t>
            </a:r>
            <a:r>
              <a:rPr dirty="0" sz="950" spc="-20" i="1">
                <a:latin typeface="Arial Narrow"/>
                <a:cs typeface="Arial Narrow"/>
              </a:rPr>
              <a:t> </a:t>
            </a:r>
            <a:r>
              <a:rPr dirty="0" sz="950" i="1">
                <a:latin typeface="Arial Narrow"/>
                <a:cs typeface="Arial Narrow"/>
              </a:rPr>
              <a:t>127</a:t>
            </a:r>
            <a:r>
              <a:rPr dirty="0" sz="950" spc="170" i="1">
                <a:latin typeface="Arial Narrow"/>
                <a:cs typeface="Arial Narrow"/>
              </a:rPr>
              <a:t> </a:t>
            </a:r>
            <a:r>
              <a:rPr dirty="0" sz="950" spc="-10" i="1">
                <a:latin typeface="Arial Narrow"/>
                <a:cs typeface="Arial Narrow"/>
              </a:rPr>
              <a:t>1159677Carniseria</a:t>
            </a:r>
            <a:endParaRPr sz="950">
              <a:latin typeface="Arial Narrow"/>
              <a:cs typeface="Arial Narrow"/>
            </a:endParaRPr>
          </a:p>
          <a:p>
            <a:pPr marL="321945">
              <a:lnSpc>
                <a:spcPts val="1115"/>
              </a:lnSpc>
              <a:spcBef>
                <a:spcPts val="50"/>
              </a:spcBef>
            </a:pPr>
            <a:r>
              <a:rPr dirty="0" sz="950" spc="-10">
                <a:latin typeface="Arial Narrow"/>
                <a:cs typeface="Arial Narrow"/>
              </a:rPr>
              <a:t>00127273013418401707</a:t>
            </a:r>
            <a:endParaRPr sz="950">
              <a:latin typeface="Arial Narrow"/>
              <a:cs typeface="Arial Narrow"/>
            </a:endParaRPr>
          </a:p>
          <a:p>
            <a:pPr marL="321945">
              <a:lnSpc>
                <a:spcPts val="1090"/>
              </a:lnSpc>
            </a:pPr>
            <a:r>
              <a:rPr dirty="0" sz="950" spc="-10">
                <a:latin typeface="Arial Narrow"/>
                <a:cs typeface="Arial Narrow"/>
              </a:rPr>
              <a:t>220603014909110054I</a:t>
            </a:r>
            <a:endParaRPr sz="950">
              <a:latin typeface="Arial Narrow"/>
              <a:cs typeface="Arial Narrow"/>
            </a:endParaRPr>
          </a:p>
          <a:p>
            <a:pPr marL="321945">
              <a:lnSpc>
                <a:spcPts val="1115"/>
              </a:lnSpc>
            </a:pPr>
            <a:r>
              <a:rPr dirty="0" sz="950">
                <a:latin typeface="Arial Narrow"/>
                <a:cs typeface="Arial Narrow"/>
              </a:rPr>
              <a:t>JIMENEZ JIMENEZ ROBERTO </a:t>
            </a:r>
            <a:r>
              <a:rPr dirty="0" sz="950" spc="-10">
                <a:latin typeface="Arial Narrow"/>
                <a:cs typeface="Arial Narrow"/>
              </a:rPr>
              <a:t>CARLOS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696570" y="1808118"/>
            <a:ext cx="47688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 Narrow"/>
                <a:cs typeface="Arial Narrow"/>
              </a:rPr>
              <a:t>CARGOS</a:t>
            </a:r>
            <a:endParaRPr sz="1000">
              <a:latin typeface="Arial Narrow"/>
              <a:cs typeface="Arial Narrow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73516" y="2567097"/>
          <a:ext cx="7456170" cy="6915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5"/>
                <a:gridCol w="3346450"/>
                <a:gridCol w="1389380"/>
                <a:gridCol w="668020"/>
                <a:gridCol w="925195"/>
                <a:gridCol w="709295"/>
              </a:tblGrid>
              <a:tr h="434975">
                <a:tc>
                  <a:txBody>
                    <a:bodyPr/>
                    <a:lstStyle/>
                    <a:p>
                      <a:pPr marL="31750">
                        <a:lnSpc>
                          <a:spcPts val="9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04/JUN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2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3264789085</a:t>
                      </a:r>
                      <a:r>
                        <a:rPr dirty="0" sz="950" spc="16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0475981336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CARNE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565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561465">
                        <a:lnSpc>
                          <a:spcPts val="9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506220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28,950.00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9235">
                        <a:lnSpc>
                          <a:spcPts val="9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98,131.19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98,131.19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27028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226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04/JUN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27029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0223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55,200.00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226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04/JUN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27030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0223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69,800.00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226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04/JUN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27031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0223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184,000.00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226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04/JUN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27032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0223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150,000.00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226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04/JUN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27033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0223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151,650.00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226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04/JUN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27034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0223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109,000.00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226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04/JUN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27035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0223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226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04/JUN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27036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0223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27,351.00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226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04/JUN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27037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0223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3845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04/JUN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ts val="106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3343817167</a:t>
                      </a:r>
                      <a:r>
                        <a:rPr dirty="0" sz="950" spc="16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2891761137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CARNE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10223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583.00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923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1,044,665.19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98,096.39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320675">
                <a:tc>
                  <a:txBody>
                    <a:bodyPr/>
                    <a:lstStyle/>
                    <a:p>
                      <a:pPr algn="ctr" marR="171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06/JUN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SERV BANCA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INTERNET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OPS SERV BCA 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IN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9525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226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06/JUN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IVA COM SERV BCA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INTERNET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IVA COM SERV 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BC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20">
                          <a:latin typeface="Arial Narrow"/>
                          <a:cs typeface="Arial Narrow"/>
                        </a:rPr>
                        <a:t>4.80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9065">
                <a:tc>
                  <a:txBody>
                    <a:bodyPr/>
                    <a:lstStyle/>
                    <a:p>
                      <a:pPr algn="ctr" marR="17145">
                        <a:lnSpc>
                          <a:spcPts val="994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06/JUN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94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117475">
                        <a:lnSpc>
                          <a:spcPts val="994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65,107.00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3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112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27039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226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06/JUN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27040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R="22987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226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06/JUN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27041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R="22987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20,900.00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226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06/JUN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27042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R="22987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25,643.00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226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06/JUN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27043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R="22987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226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06/JUN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27044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R="28511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140,000.00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226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06/JUN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27045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R="28511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226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06/JUN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27046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R="28511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204,000.00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3845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06/JUN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ts val="106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27047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 marR="22987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26,000.00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4214900" y="1044200"/>
          <a:ext cx="3398520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0"/>
                <a:gridCol w="1695450"/>
              </a:tblGrid>
              <a:tr h="215900">
                <a:tc row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Cuenta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Cliente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0150115967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62728510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6057455" y="435205"/>
            <a:ext cx="1427480" cy="4927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>
              <a:lnSpc>
                <a:spcPts val="1440"/>
              </a:lnSpc>
              <a:spcBef>
                <a:spcPts val="100"/>
              </a:spcBef>
            </a:pPr>
            <a:r>
              <a:rPr dirty="0" sz="1200" spc="-20" b="1">
                <a:latin typeface="Trebuchet MS"/>
                <a:cs typeface="Trebuchet MS"/>
              </a:rPr>
              <a:t>Estado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30" b="1">
                <a:latin typeface="Trebuchet MS"/>
                <a:cs typeface="Trebuchet MS"/>
              </a:rPr>
              <a:t>de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Cuenta</a:t>
            </a:r>
            <a:endParaRPr sz="1200">
              <a:latin typeface="Trebuchet MS"/>
              <a:cs typeface="Trebuchet MS"/>
            </a:endParaRPr>
          </a:p>
          <a:p>
            <a:pPr algn="r" marR="23495">
              <a:lnSpc>
                <a:spcPts val="1180"/>
              </a:lnSpc>
            </a:pPr>
            <a:r>
              <a:rPr dirty="0" sz="1000">
                <a:latin typeface="Arial"/>
                <a:cs typeface="Arial"/>
              </a:rPr>
              <a:t>MAESTRA PYME </a:t>
            </a:r>
            <a:r>
              <a:rPr dirty="0" sz="1000" spc="-20">
                <a:latin typeface="Arial"/>
                <a:cs typeface="Arial"/>
              </a:rPr>
              <a:t>BBVA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ts val="1060"/>
              </a:lnSpc>
            </a:pPr>
            <a:r>
              <a:rPr dirty="0" sz="900" b="1">
                <a:latin typeface="Arial"/>
                <a:cs typeface="Arial"/>
              </a:rPr>
              <a:t>PAGINA</a:t>
            </a:r>
            <a:r>
              <a:rPr dirty="0" sz="900" spc="2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3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/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spc="-25" b="1">
                <a:latin typeface="Arial"/>
                <a:cs typeface="Arial"/>
              </a:rPr>
              <a:t>19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534" y="362149"/>
            <a:ext cx="1351855" cy="405636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BBVA MEXICO, S.A., INSTITUCION DE BANCA MULTIPLE, GRUPO FINANCIERO BBVA </a:t>
            </a:r>
            <a:r>
              <a:rPr dirty="0" spc="-10"/>
              <a:t>MEXICO</a:t>
            </a: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BBA830831LJ2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-31750" y="1703454"/>
          <a:ext cx="7661275" cy="8018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0235"/>
                <a:gridCol w="937894"/>
                <a:gridCol w="643889"/>
                <a:gridCol w="1657985"/>
              </a:tblGrid>
              <a:tr h="122555">
                <a:tc>
                  <a:txBody>
                    <a:bodyPr/>
                    <a:lstStyle/>
                    <a:p>
                      <a:pPr marL="450215">
                        <a:lnSpc>
                          <a:spcPts val="869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FECHA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10489">
                        <a:lnSpc>
                          <a:spcPts val="869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SALDO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4202430">
                <a:tc>
                  <a:txBody>
                    <a:bodyPr/>
                    <a:lstStyle/>
                    <a:p>
                      <a:pPr marL="254000">
                        <a:lnSpc>
                          <a:spcPts val="1155"/>
                        </a:lnSpc>
                        <a:tabLst>
                          <a:tab pos="760730" algn="l"/>
                          <a:tab pos="1069975" algn="l"/>
                          <a:tab pos="2776855" algn="l"/>
                        </a:tabLst>
                      </a:pPr>
                      <a:r>
                        <a:rPr dirty="0" sz="1000" spc="-20">
                          <a:latin typeface="Arial Narrow"/>
                          <a:cs typeface="Arial Narrow"/>
                        </a:rPr>
                        <a:t>OPER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LIQ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DESCRIPCIÓN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REFERENCIA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27048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27049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27050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27051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27052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27053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27054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27055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27056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SPEI ENVIADO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SANTANDER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0041940135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014</a:t>
                      </a:r>
                      <a:r>
                        <a:rPr dirty="0" sz="950" spc="19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0060622TRASPASO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ENTRE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CUENTAS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PROPIAS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ts val="1115"/>
                        </a:lnSpc>
                        <a:spcBef>
                          <a:spcPts val="50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00014650605122635385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 marR="1978025">
                        <a:lnSpc>
                          <a:spcPts val="1090"/>
                        </a:lnSpc>
                        <a:spcBef>
                          <a:spcPts val="5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BNET01002206060041940135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NORMA LEDO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PARRA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ts val="111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TELCEL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GUIA:3831091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REF:00000000707171868815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CIE:0182251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>
                        <a:lnSpc>
                          <a:spcPct val="100000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0060315023</a:t>
                      </a:r>
                      <a:r>
                        <a:rPr dirty="0" sz="950" spc="16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0114351398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pago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factura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3820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1155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CARGOS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5461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1,300,000.00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54610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14,358.00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546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11,151.00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155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ABONOS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120,000.00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14,808.00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10,932.00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51,700.00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94,770.00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70,300.00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27,154.00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123,800.00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17475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45,000.00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155"/>
                        </a:lnSpc>
                        <a:tabLst>
                          <a:tab pos="949325" algn="l"/>
                        </a:tabLst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OPERACIÓN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LIQUIDACIÓN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  <a:tabLst>
                          <a:tab pos="1048385" algn="l"/>
                        </a:tabLst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1,019,235.39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1,019,235.39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6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24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4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07/JUN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71,000.00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27060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07/JUN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190,000.00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27061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07/JUN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48,544.00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27062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07/JUN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85,000.00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27063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07/JUN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51,000.00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27064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07/JUN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27065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07/JUN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VECTOR CASA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BOLSA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783,000.00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r" marR="70167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GUIA:2413170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REF:00000000088000527858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CIE:0975753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07/JUN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SPEI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RECIBIDOSANTANDER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7955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0101943067 014</a:t>
                      </a:r>
                      <a:r>
                        <a:rPr dirty="0" sz="950" spc="2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3674630traspaso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 entre</a:t>
                      </a:r>
                      <a:r>
                        <a:rPr dirty="0" sz="950" spc="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cuentas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propias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24815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00014650605122635385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1069975" marR="1691639">
                        <a:lnSpc>
                          <a:spcPts val="1090"/>
                        </a:lnSpc>
                        <a:spcBef>
                          <a:spcPts val="40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2022060740014</a:t>
                      </a:r>
                      <a:r>
                        <a:rPr dirty="0" sz="950" spc="7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BET0000436746300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NORMA LEDO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PARRA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4780">
                <a:tc>
                  <a:txBody>
                    <a:bodyPr/>
                    <a:lstStyle/>
                    <a:p>
                      <a:pPr marL="236854">
                        <a:lnSpc>
                          <a:spcPts val="102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07/JUN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VECTOR CASA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BOLSA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783,000.00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r" marR="70167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GUIA:2484097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REF:00000000088000527858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CIE:0975753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07/JUN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DISP. T.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NEGOCIOS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106997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48798012</a:t>
                      </a:r>
                      <a:r>
                        <a:rPr dirty="0" sz="950" spc="17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CUENTA: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0150115967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BNET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0350">
                <a:tc>
                  <a:txBody>
                    <a:bodyPr/>
                    <a:lstStyle/>
                    <a:p>
                      <a:pPr marL="236854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07/JUN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07/JUN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SPEI ENVIADO </a:t>
                      </a:r>
                      <a:r>
                        <a:rPr dirty="0" sz="950" spc="-20">
                          <a:latin typeface="Arial Narrow"/>
                          <a:cs typeface="Arial Narrow"/>
                        </a:rPr>
                        <a:t>HSBC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33,640.00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214900" y="1044200"/>
          <a:ext cx="3398520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0"/>
                <a:gridCol w="1695450"/>
              </a:tblGrid>
              <a:tr h="215900">
                <a:tc row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Cuenta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Cliente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0150115967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62728510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6057455" y="435205"/>
            <a:ext cx="1427480" cy="4927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>
              <a:lnSpc>
                <a:spcPts val="1440"/>
              </a:lnSpc>
              <a:spcBef>
                <a:spcPts val="100"/>
              </a:spcBef>
            </a:pPr>
            <a:r>
              <a:rPr dirty="0" sz="1200" spc="-20" b="1">
                <a:latin typeface="Trebuchet MS"/>
                <a:cs typeface="Trebuchet MS"/>
              </a:rPr>
              <a:t>Estado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30" b="1">
                <a:latin typeface="Trebuchet MS"/>
                <a:cs typeface="Trebuchet MS"/>
              </a:rPr>
              <a:t>de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Cuenta</a:t>
            </a:r>
            <a:endParaRPr sz="1200">
              <a:latin typeface="Trebuchet MS"/>
              <a:cs typeface="Trebuchet MS"/>
            </a:endParaRPr>
          </a:p>
          <a:p>
            <a:pPr algn="r" marR="23495">
              <a:lnSpc>
                <a:spcPts val="1180"/>
              </a:lnSpc>
            </a:pPr>
            <a:r>
              <a:rPr dirty="0" sz="1000">
                <a:latin typeface="Arial"/>
                <a:cs typeface="Arial"/>
              </a:rPr>
              <a:t>MAESTRA PYME </a:t>
            </a:r>
            <a:r>
              <a:rPr dirty="0" sz="1000" spc="-20">
                <a:latin typeface="Arial"/>
                <a:cs typeface="Arial"/>
              </a:rPr>
              <a:t>BBVA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ts val="1060"/>
              </a:lnSpc>
            </a:pPr>
            <a:r>
              <a:rPr dirty="0" sz="900" b="1">
                <a:latin typeface="Arial"/>
                <a:cs typeface="Arial"/>
              </a:rPr>
              <a:t>PAGINA</a:t>
            </a:r>
            <a:r>
              <a:rPr dirty="0" sz="900" spc="2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4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/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spc="-25" b="1">
                <a:latin typeface="Arial"/>
                <a:cs typeface="Arial"/>
              </a:rPr>
              <a:t>19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534" y="362149"/>
            <a:ext cx="1351855" cy="40563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BBVA MEXICO, S.A., INSTITUCION DE BANCA MULTIPLE, GRUPO FINANCIERO BBVA </a:t>
            </a:r>
            <a:r>
              <a:rPr dirty="0" spc="-10"/>
              <a:t>MEXICO</a:t>
            </a: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BBA830831LJ2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73515" y="1703454"/>
          <a:ext cx="7456170" cy="6952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5"/>
                <a:gridCol w="1661795"/>
                <a:gridCol w="1940560"/>
                <a:gridCol w="1132839"/>
                <a:gridCol w="643889"/>
                <a:gridCol w="920750"/>
                <a:gridCol w="735965"/>
              </a:tblGrid>
              <a:tr h="272415">
                <a:tc gridSpan="2">
                  <a:txBody>
                    <a:bodyPr/>
                    <a:lstStyle/>
                    <a:p>
                      <a:pPr marL="245110">
                        <a:lnSpc>
                          <a:spcPts val="950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FECHA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8895">
                        <a:lnSpc>
                          <a:spcPts val="1100"/>
                        </a:lnSpc>
                        <a:tabLst>
                          <a:tab pos="555625" algn="l"/>
                          <a:tab pos="864869" algn="l"/>
                        </a:tabLst>
                      </a:pPr>
                      <a:r>
                        <a:rPr dirty="0" sz="1000" spc="-20">
                          <a:latin typeface="Arial Narrow"/>
                          <a:cs typeface="Arial Narrow"/>
                        </a:rPr>
                        <a:t>OPER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LIQ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DESCRIPCIÓN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91490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REFERENCIA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4984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CARGOS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 marR="78740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ABONOS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10489">
                        <a:lnSpc>
                          <a:spcPts val="950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SALDO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86360">
                        <a:lnSpc>
                          <a:spcPts val="1100"/>
                        </a:lnSpc>
                        <a:tabLst>
                          <a:tab pos="949325" algn="l"/>
                        </a:tabLst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OPERACIÓN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LIQUIDACIÓN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6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6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0042158658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021</a:t>
                      </a:r>
                      <a:r>
                        <a:rPr dirty="0" sz="950" spc="19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0070622PAGO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FACTURA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4038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SPEI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DEVUELTOHSBC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33,640.00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0042158658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021</a:t>
                      </a:r>
                      <a:r>
                        <a:rPr dirty="0" sz="950" spc="19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0070622PAGO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FACTURA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4038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34,003.00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096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74,776.39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74,776.39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0048798029</a:t>
                      </a:r>
                      <a:r>
                        <a:rPr dirty="0" sz="950" spc="17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0114351398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fact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3824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a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3826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08/JUN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VIDASEGURA </a:t>
                      </a:r>
                      <a:r>
                        <a:rPr dirty="0" sz="950" spc="-20">
                          <a:latin typeface="Arial Narrow"/>
                          <a:cs typeface="Arial Narrow"/>
                        </a:rPr>
                        <a:t>PREF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2,388.42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P013464402WK</a:t>
                      </a:r>
                      <a:r>
                        <a:rPr dirty="0" sz="950" spc="16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RECIBO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*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00296243067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4046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08/JUN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27074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08/JUN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27075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08/JUN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42,900.00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27076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08/JUN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SPEI ENVIADO </a:t>
                      </a:r>
                      <a:r>
                        <a:rPr dirty="0" sz="950" spc="-20">
                          <a:latin typeface="Arial Narrow"/>
                          <a:cs typeface="Arial Narrow"/>
                        </a:rPr>
                        <a:t>HSBC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33,640.00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0042271098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021</a:t>
                      </a:r>
                      <a:r>
                        <a:rPr dirty="0" sz="950" spc="19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0080622PAGO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FACTURA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C74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24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00021583040321563258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 marR="1316990">
                        <a:lnSpc>
                          <a:spcPts val="1090"/>
                        </a:lnSpc>
                        <a:spcBef>
                          <a:spcPts val="40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BNET01002206080042271098</a:t>
                      </a:r>
                      <a:r>
                        <a:rPr dirty="0" sz="950" spc="50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CRISTIAN PATROCINIO TAMEZ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TAMEZ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4780">
                <a:tc>
                  <a:txBody>
                    <a:bodyPr/>
                    <a:lstStyle/>
                    <a:p>
                      <a:pPr algn="ctr" marR="17145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2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08/JUN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127,164.00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27078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08/JUN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SPEI ENVIADO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BANAMEX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2,280.00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0042273555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002</a:t>
                      </a:r>
                      <a:r>
                        <a:rPr dirty="0" sz="950" spc="19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0080622PAGO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COTIZACION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070622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24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00002650081365065296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ts val="109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BNET01002206080042273555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>
                        <a:lnSpc>
                          <a:spcPts val="111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DISTRIBUIDORA DIESEL ANGELOPOLIS SA D </a:t>
                      </a:r>
                      <a:r>
                        <a:rPr dirty="0" sz="950" spc="-25">
                          <a:latin typeface="Arial Narrow"/>
                          <a:cs typeface="Arial Narrow"/>
                        </a:rPr>
                        <a:t>CV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4780">
                <a:tc>
                  <a:txBody>
                    <a:bodyPr/>
                    <a:lstStyle/>
                    <a:p>
                      <a:pPr algn="ctr" marR="17145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2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08/JUN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86,080.36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0010965042</a:t>
                      </a:r>
                      <a:r>
                        <a:rPr dirty="0" sz="950" spc="16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0117355890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pago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factura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PLA46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08/JUN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08/JUN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21,252.00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239,199.61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239,199.61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0023199012</a:t>
                      </a:r>
                      <a:r>
                        <a:rPr dirty="0" sz="950" spc="17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0114351398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fact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3831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y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3832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09/JUN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09/JUN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218,000.00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27082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09/JUN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09/JUN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124,602.00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27083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09/JUN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09/JUN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SPEI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RECIBIDOSANTANDER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250,000.00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5938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0105989457 014</a:t>
                      </a:r>
                      <a:r>
                        <a:rPr dirty="0" sz="950" spc="2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6412234traspaso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 entre</a:t>
                      </a:r>
                      <a:r>
                        <a:rPr dirty="0" sz="950" spc="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cuentas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propias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24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00014650605122635385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 marR="1497330">
                        <a:lnSpc>
                          <a:spcPts val="1090"/>
                        </a:lnSpc>
                        <a:spcBef>
                          <a:spcPts val="40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2022060940014</a:t>
                      </a:r>
                      <a:r>
                        <a:rPr dirty="0" sz="950" spc="7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BET0000464122340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NORMA LEDO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PARRA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4780">
                <a:tc>
                  <a:txBody>
                    <a:bodyPr/>
                    <a:lstStyle/>
                    <a:p>
                      <a:pPr algn="ctr" marR="17145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09/JUN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2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09/JUN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VECTOR CASA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BOLSA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802,370.00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6032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GUIA:4711971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REF:00000000088000527858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CIE:0975753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09/JUN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09/JUN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27086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09/JUN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09/JUN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94,100.00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27087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39065">
                <a:tc>
                  <a:txBody>
                    <a:bodyPr/>
                    <a:lstStyle/>
                    <a:p>
                      <a:pPr algn="ctr" marR="17145">
                        <a:lnSpc>
                          <a:spcPts val="994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09/JUN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994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09/JUN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994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150,000.00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994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373,531.61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94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373,531.61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214900" y="1044200"/>
          <a:ext cx="3398520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0"/>
                <a:gridCol w="1695450"/>
              </a:tblGrid>
              <a:tr h="215900">
                <a:tc row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Cuenta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Cliente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0150115967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62728510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6057455" y="435205"/>
            <a:ext cx="1427480" cy="4927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>
              <a:lnSpc>
                <a:spcPts val="1440"/>
              </a:lnSpc>
              <a:spcBef>
                <a:spcPts val="100"/>
              </a:spcBef>
            </a:pPr>
            <a:r>
              <a:rPr dirty="0" sz="1200" spc="-20" b="1">
                <a:latin typeface="Trebuchet MS"/>
                <a:cs typeface="Trebuchet MS"/>
              </a:rPr>
              <a:t>Estado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30" b="1">
                <a:latin typeface="Trebuchet MS"/>
                <a:cs typeface="Trebuchet MS"/>
              </a:rPr>
              <a:t>de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Cuenta</a:t>
            </a:r>
            <a:endParaRPr sz="1200">
              <a:latin typeface="Trebuchet MS"/>
              <a:cs typeface="Trebuchet MS"/>
            </a:endParaRPr>
          </a:p>
          <a:p>
            <a:pPr algn="r" marR="23495">
              <a:lnSpc>
                <a:spcPts val="1180"/>
              </a:lnSpc>
            </a:pPr>
            <a:r>
              <a:rPr dirty="0" sz="1000">
                <a:latin typeface="Arial"/>
                <a:cs typeface="Arial"/>
              </a:rPr>
              <a:t>MAESTRA PYME </a:t>
            </a:r>
            <a:r>
              <a:rPr dirty="0" sz="1000" spc="-20">
                <a:latin typeface="Arial"/>
                <a:cs typeface="Arial"/>
              </a:rPr>
              <a:t>BBVA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ts val="1060"/>
              </a:lnSpc>
            </a:pPr>
            <a:r>
              <a:rPr dirty="0" sz="900" b="1">
                <a:latin typeface="Arial"/>
                <a:cs typeface="Arial"/>
              </a:rPr>
              <a:t>PAGINA</a:t>
            </a:r>
            <a:r>
              <a:rPr dirty="0" sz="900" spc="2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5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/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spc="-25" b="1">
                <a:latin typeface="Arial"/>
                <a:cs typeface="Arial"/>
              </a:rPr>
              <a:t>19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534" y="362149"/>
            <a:ext cx="1351855" cy="405636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35670" y="8671087"/>
            <a:ext cx="1614170" cy="908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02590">
              <a:lnSpc>
                <a:spcPts val="1025"/>
              </a:lnSpc>
            </a:pPr>
            <a:r>
              <a:rPr dirty="0" sz="950" spc="-10" i="1">
                <a:latin typeface="Arial Narrow"/>
                <a:cs typeface="Arial Narrow"/>
              </a:rPr>
              <a:t>27088</a:t>
            </a:r>
            <a:endParaRPr sz="9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Arial Narrow"/>
                <a:cs typeface="Arial Narrow"/>
              </a:rPr>
              <a:t>10/JUN</a:t>
            </a:r>
            <a:r>
              <a:rPr dirty="0" sz="950" spc="254">
                <a:latin typeface="Arial Narrow"/>
                <a:cs typeface="Arial Narrow"/>
              </a:rPr>
              <a:t> </a:t>
            </a:r>
            <a:r>
              <a:rPr dirty="0" sz="950">
                <a:latin typeface="Arial Narrow"/>
                <a:cs typeface="Arial Narrow"/>
              </a:rPr>
              <a:t>DEPOSITO EN </a:t>
            </a:r>
            <a:r>
              <a:rPr dirty="0" sz="950" spc="-10">
                <a:latin typeface="Arial Narrow"/>
                <a:cs typeface="Arial Narrow"/>
              </a:rPr>
              <a:t>EFECTIVO</a:t>
            </a:r>
            <a:endParaRPr sz="950">
              <a:latin typeface="Arial Narrow"/>
              <a:cs typeface="Arial Narrow"/>
            </a:endParaRPr>
          </a:p>
          <a:p>
            <a:pPr marL="402590">
              <a:lnSpc>
                <a:spcPct val="100000"/>
              </a:lnSpc>
            </a:pPr>
            <a:r>
              <a:rPr dirty="0" sz="950" spc="-10" i="1">
                <a:latin typeface="Arial Narrow"/>
                <a:cs typeface="Arial Narrow"/>
              </a:rPr>
              <a:t>27089</a:t>
            </a:r>
            <a:endParaRPr sz="9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Arial Narrow"/>
                <a:cs typeface="Arial Narrow"/>
              </a:rPr>
              <a:t>10/JUN</a:t>
            </a:r>
            <a:r>
              <a:rPr dirty="0" sz="950" spc="254">
                <a:latin typeface="Arial Narrow"/>
                <a:cs typeface="Arial Narrow"/>
              </a:rPr>
              <a:t> </a:t>
            </a:r>
            <a:r>
              <a:rPr dirty="0" sz="950">
                <a:latin typeface="Arial Narrow"/>
                <a:cs typeface="Arial Narrow"/>
              </a:rPr>
              <a:t>DEPOSITO EN </a:t>
            </a:r>
            <a:r>
              <a:rPr dirty="0" sz="950" spc="-10">
                <a:latin typeface="Arial Narrow"/>
                <a:cs typeface="Arial Narrow"/>
              </a:rPr>
              <a:t>EFECTIVO</a:t>
            </a:r>
            <a:endParaRPr sz="950">
              <a:latin typeface="Arial Narrow"/>
              <a:cs typeface="Arial Narrow"/>
            </a:endParaRPr>
          </a:p>
          <a:p>
            <a:pPr marL="402590">
              <a:lnSpc>
                <a:spcPct val="100000"/>
              </a:lnSpc>
            </a:pPr>
            <a:r>
              <a:rPr dirty="0" sz="950" spc="-10" i="1">
                <a:latin typeface="Arial Narrow"/>
                <a:cs typeface="Arial Narrow"/>
              </a:rPr>
              <a:t>27090</a:t>
            </a:r>
            <a:endParaRPr sz="9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Arial Narrow"/>
                <a:cs typeface="Arial Narrow"/>
              </a:rPr>
              <a:t>10/JUN</a:t>
            </a:r>
            <a:r>
              <a:rPr dirty="0" sz="950" spc="254">
                <a:latin typeface="Arial Narrow"/>
                <a:cs typeface="Arial Narrow"/>
              </a:rPr>
              <a:t> </a:t>
            </a:r>
            <a:r>
              <a:rPr dirty="0" sz="950">
                <a:latin typeface="Arial Narrow"/>
                <a:cs typeface="Arial Narrow"/>
              </a:rPr>
              <a:t>DEPOSITO EN </a:t>
            </a:r>
            <a:r>
              <a:rPr dirty="0" sz="950" spc="-10">
                <a:latin typeface="Arial Narrow"/>
                <a:cs typeface="Arial Narrow"/>
              </a:rPr>
              <a:t>EFECTIVO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2565" y="8828634"/>
            <a:ext cx="355600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25"/>
              </a:lnSpc>
            </a:pPr>
            <a:r>
              <a:rPr dirty="0" sz="950" spc="-10">
                <a:latin typeface="Arial Narrow"/>
                <a:cs typeface="Arial Narrow"/>
              </a:rPr>
              <a:t>10/JUN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432041" y="8828634"/>
            <a:ext cx="466090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25"/>
              </a:lnSpc>
            </a:pPr>
            <a:r>
              <a:rPr dirty="0" sz="950" spc="-10">
                <a:latin typeface="Arial Narrow"/>
                <a:cs typeface="Arial Narrow"/>
              </a:rPr>
              <a:t>44,700.00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2565" y="9131034"/>
            <a:ext cx="355600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25"/>
              </a:lnSpc>
            </a:pPr>
            <a:r>
              <a:rPr dirty="0" sz="950" spc="-10">
                <a:latin typeface="Arial Narrow"/>
                <a:cs typeface="Arial Narrow"/>
              </a:rPr>
              <a:t>10/JUN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32041" y="9131034"/>
            <a:ext cx="466090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25"/>
              </a:lnSpc>
            </a:pPr>
            <a:r>
              <a:rPr dirty="0" sz="950" spc="-10">
                <a:latin typeface="Arial Narrow"/>
                <a:cs typeface="Arial Narrow"/>
              </a:rPr>
              <a:t>45,730.00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2565" y="9433434"/>
            <a:ext cx="355600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25"/>
              </a:lnSpc>
            </a:pPr>
            <a:r>
              <a:rPr dirty="0" sz="950" spc="-10">
                <a:latin typeface="Arial Narrow"/>
                <a:cs typeface="Arial Narrow"/>
              </a:rPr>
              <a:t>10/JUN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432041" y="9433434"/>
            <a:ext cx="466090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25"/>
              </a:lnSpc>
            </a:pPr>
            <a:r>
              <a:rPr dirty="0" sz="950" spc="-10">
                <a:latin typeface="Arial Narrow"/>
                <a:cs typeface="Arial Narrow"/>
              </a:rPr>
              <a:t>89,000.00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BBVA MEXICO, S.A., INSTITUCION DE BANCA MULTIPLE, GRUPO FINANCIERO BBVA </a:t>
            </a:r>
            <a:r>
              <a:rPr dirty="0" spc="-10"/>
              <a:t>MEXICO</a:t>
            </a: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BBA830831LJ2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73516" y="1703454"/>
          <a:ext cx="7456170" cy="7822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5"/>
                <a:gridCol w="1661795"/>
                <a:gridCol w="1940560"/>
                <a:gridCol w="1132839"/>
                <a:gridCol w="643889"/>
                <a:gridCol w="948690"/>
                <a:gridCol w="709295"/>
              </a:tblGrid>
              <a:tr h="272415">
                <a:tc gridSpan="2">
                  <a:txBody>
                    <a:bodyPr/>
                    <a:lstStyle/>
                    <a:p>
                      <a:pPr marL="245110">
                        <a:lnSpc>
                          <a:spcPts val="950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FECHA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8895">
                        <a:lnSpc>
                          <a:spcPts val="1100"/>
                        </a:lnSpc>
                        <a:tabLst>
                          <a:tab pos="555625" algn="l"/>
                          <a:tab pos="864869" algn="l"/>
                        </a:tabLst>
                      </a:pPr>
                      <a:r>
                        <a:rPr dirty="0" sz="1000" spc="-20">
                          <a:latin typeface="Arial Narrow"/>
                          <a:cs typeface="Arial Narrow"/>
                        </a:rPr>
                        <a:t>OPER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LIQ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DESCRIPCIÓN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91490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REFERENCIA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4984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CARGOS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 marR="78740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ABONOS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10489">
                        <a:lnSpc>
                          <a:spcPts val="950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SALDO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86360">
                        <a:lnSpc>
                          <a:spcPts val="1100"/>
                        </a:lnSpc>
                        <a:tabLst>
                          <a:tab pos="949325" algn="l"/>
                        </a:tabLst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OPERACIÓN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LIQUIDACIÓN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8430">
                <a:tc gridSpan="2">
                  <a:txBody>
                    <a:bodyPr/>
                    <a:lstStyle/>
                    <a:p>
                      <a:pPr algn="ctr" marR="66675">
                        <a:lnSpc>
                          <a:spcPts val="99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27091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9545">
                <a:tc>
                  <a:txBody>
                    <a:bodyPr/>
                    <a:lstStyle/>
                    <a:p>
                      <a:pPr algn="ctr" marR="171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9525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952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142,000.00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27092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611,536.93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0092429008</a:t>
                      </a:r>
                      <a:r>
                        <a:rPr dirty="0" sz="950" spc="17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0117329334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FACTURA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64980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162,143.00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27094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121,000.00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27095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139,520.00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27096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103,200.00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27097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VECTOR CASA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BOLSA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889,666.41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6032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GUIA:4169990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REF:00000000088000527858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CIE:0975753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VECTOR CASA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BOLSA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860,430.00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6032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GUIA:4181001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REF:00000000088000527858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CIE:0975753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10/JUN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EFECTIVO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PRACTIC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85,265.13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85,265.13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******5967</a:t>
                      </a:r>
                      <a:r>
                        <a:rPr dirty="0" sz="950" spc="19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JUN10</a:t>
                      </a:r>
                      <a:r>
                        <a:rPr dirty="0" sz="950" spc="-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21:02</a:t>
                      </a:r>
                      <a:r>
                        <a:rPr dirty="0" sz="950" spc="-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PRAC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4653</a:t>
                      </a:r>
                      <a:r>
                        <a:rPr dirty="0" sz="950" spc="-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FOLIO:1047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11/JUN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185,000.00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27101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11/JUN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148,723.00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27102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11/JUN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65,773.00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27103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11/JUN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27104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11/JUN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27105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11/JUN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27106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11/JUN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4,700.00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333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629,461.13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85,265.13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3954544281</a:t>
                      </a:r>
                      <a:r>
                        <a:rPr dirty="0" sz="950" spc="16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0477425236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DEPOSITO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5,400.00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4089475198</a:t>
                      </a:r>
                      <a:r>
                        <a:rPr dirty="0" sz="950" spc="17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0470204412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ALFONSO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RUIZ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17,154.00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27109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16,613.50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27110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45,943.00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27111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27112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78,000.00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27113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3,286.00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27114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16,640.00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27115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39065">
                <a:tc>
                  <a:txBody>
                    <a:bodyPr/>
                    <a:lstStyle/>
                    <a:p>
                      <a:pPr algn="ctr" marR="17145">
                        <a:lnSpc>
                          <a:spcPts val="994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994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994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6,150.00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214900" y="1044200"/>
          <a:ext cx="3398520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0"/>
                <a:gridCol w="1695450"/>
              </a:tblGrid>
              <a:tr h="215900">
                <a:tc row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Cuenta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Cliente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0150115967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62728510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6057455" y="435205"/>
            <a:ext cx="1427480" cy="4927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>
              <a:lnSpc>
                <a:spcPts val="1440"/>
              </a:lnSpc>
              <a:spcBef>
                <a:spcPts val="100"/>
              </a:spcBef>
            </a:pPr>
            <a:r>
              <a:rPr dirty="0" sz="1200" spc="-20" b="1">
                <a:latin typeface="Trebuchet MS"/>
                <a:cs typeface="Trebuchet MS"/>
              </a:rPr>
              <a:t>Estado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30" b="1">
                <a:latin typeface="Trebuchet MS"/>
                <a:cs typeface="Trebuchet MS"/>
              </a:rPr>
              <a:t>de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Cuenta</a:t>
            </a:r>
            <a:endParaRPr sz="1200">
              <a:latin typeface="Trebuchet MS"/>
              <a:cs typeface="Trebuchet MS"/>
            </a:endParaRPr>
          </a:p>
          <a:p>
            <a:pPr algn="r" marR="23495">
              <a:lnSpc>
                <a:spcPts val="1180"/>
              </a:lnSpc>
            </a:pPr>
            <a:r>
              <a:rPr dirty="0" sz="1000">
                <a:latin typeface="Arial"/>
                <a:cs typeface="Arial"/>
              </a:rPr>
              <a:t>MAESTRA PYME </a:t>
            </a:r>
            <a:r>
              <a:rPr dirty="0" sz="1000" spc="-20">
                <a:latin typeface="Arial"/>
                <a:cs typeface="Arial"/>
              </a:rPr>
              <a:t>BBVA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ts val="1060"/>
              </a:lnSpc>
            </a:pPr>
            <a:r>
              <a:rPr dirty="0" sz="900" b="1">
                <a:latin typeface="Arial"/>
                <a:cs typeface="Arial"/>
              </a:rPr>
              <a:t>PAGINA</a:t>
            </a:r>
            <a:r>
              <a:rPr dirty="0" sz="900" spc="2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6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/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spc="-25" b="1">
                <a:latin typeface="Arial"/>
                <a:cs typeface="Arial"/>
              </a:rPr>
              <a:t>19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534" y="362149"/>
            <a:ext cx="1351855" cy="40563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BBVA MEXICO, S.A., INSTITUCION DE BANCA MULTIPLE, GRUPO FINANCIERO BBVA </a:t>
            </a:r>
            <a:r>
              <a:rPr dirty="0" spc="-10"/>
              <a:t>MEXICO</a:t>
            </a: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BBA830831LJ2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73516" y="1703454"/>
          <a:ext cx="7456170" cy="7778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5"/>
                <a:gridCol w="1661795"/>
                <a:gridCol w="2134869"/>
                <a:gridCol w="937895"/>
                <a:gridCol w="643889"/>
                <a:gridCol w="879475"/>
                <a:gridCol w="777240"/>
              </a:tblGrid>
              <a:tr h="272415">
                <a:tc gridSpan="2">
                  <a:txBody>
                    <a:bodyPr/>
                    <a:lstStyle/>
                    <a:p>
                      <a:pPr marL="245110">
                        <a:lnSpc>
                          <a:spcPts val="950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FECHA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8895">
                        <a:lnSpc>
                          <a:spcPts val="1100"/>
                        </a:lnSpc>
                        <a:tabLst>
                          <a:tab pos="555625" algn="l"/>
                          <a:tab pos="864869" algn="l"/>
                        </a:tabLst>
                      </a:pPr>
                      <a:r>
                        <a:rPr dirty="0" sz="1000" spc="-20">
                          <a:latin typeface="Arial Narrow"/>
                          <a:cs typeface="Arial Narrow"/>
                        </a:rPr>
                        <a:t>OPER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LIQ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DESCRIPCIÓN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91490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REFERENCIA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20040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CARGOS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 marR="78740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ABONOS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10489">
                        <a:lnSpc>
                          <a:spcPts val="950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SALDO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86360">
                        <a:lnSpc>
                          <a:spcPts val="1100"/>
                        </a:lnSpc>
                        <a:tabLst>
                          <a:tab pos="949325" algn="l"/>
                        </a:tabLst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OPERACIÓN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LIQUIDACIÓN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8430">
                <a:tc gridSpan="2">
                  <a:txBody>
                    <a:bodyPr/>
                    <a:lstStyle/>
                    <a:p>
                      <a:pPr algn="ctr" marR="66675">
                        <a:lnSpc>
                          <a:spcPts val="99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27116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9545">
                <a:tc>
                  <a:txBody>
                    <a:bodyPr/>
                    <a:lstStyle/>
                    <a:p>
                      <a:pPr algn="ctr" marR="171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9525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952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13,673.00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27117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20">
                          <a:latin typeface="Arial Narrow"/>
                          <a:cs typeface="Arial Narrow"/>
                        </a:rPr>
                        <a:t>7.00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27118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27119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140,000.00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27120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148,000.00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27121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72,800.00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27122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42,800.00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27123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158,000.00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27124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64,000.00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27125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27126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215,000.00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27127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27128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27129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27130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5,400.00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0081262015</a:t>
                      </a:r>
                      <a:r>
                        <a:rPr dirty="0" sz="950" spc="16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0470204412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Devolucion</a:t>
                      </a:r>
                      <a:r>
                        <a:rPr dirty="0" sz="950" spc="-3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transfe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SPEI ENVIADO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SANTANDER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1,000,000.00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0043082098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014</a:t>
                      </a:r>
                      <a:r>
                        <a:rPr dirty="0" sz="950" spc="19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0130622TRASPASO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ENTRE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CUENTAS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PROPIAS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24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00014650605122635385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 marR="1978025">
                        <a:lnSpc>
                          <a:spcPts val="1090"/>
                        </a:lnSpc>
                        <a:spcBef>
                          <a:spcPts val="40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BNET01002206130043082098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NORMA LEDO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PARRA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4780">
                <a:tc>
                  <a:txBody>
                    <a:bodyPr/>
                    <a:lstStyle/>
                    <a:p>
                      <a:pPr algn="ctr" marR="17145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2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27133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1,457,527.63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1,405,809.29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27134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14/JUN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13/JUN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TARJETA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CREDITO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51,718.34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99374001125176</a:t>
                      </a:r>
                      <a:r>
                        <a:rPr dirty="0" sz="950" spc="14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DOMICILIACION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14/JUN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4183480901</a:t>
                      </a:r>
                      <a:r>
                        <a:rPr dirty="0" sz="950" spc="17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0470204412</a:t>
                      </a:r>
                      <a:r>
                        <a:rPr dirty="0" sz="950" spc="-1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ALFONSO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RUIZ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14/JUN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48,362.00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4188857611</a:t>
                      </a:r>
                      <a:r>
                        <a:rPr dirty="0" sz="950" spc="16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0477425236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DEPOSITO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14/JUN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12,940.00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4193810909</a:t>
                      </a:r>
                      <a:r>
                        <a:rPr dirty="0" sz="950" spc="16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0477425236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DEPOSITO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14/JUN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62,935.40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944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27139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214900" y="1044200"/>
          <a:ext cx="3398520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0"/>
                <a:gridCol w="1695450"/>
              </a:tblGrid>
              <a:tr h="215900">
                <a:tc row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Cuenta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Cliente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0150115967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62728510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6057455" y="435205"/>
            <a:ext cx="1427480" cy="4927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>
              <a:lnSpc>
                <a:spcPts val="1440"/>
              </a:lnSpc>
              <a:spcBef>
                <a:spcPts val="100"/>
              </a:spcBef>
            </a:pPr>
            <a:r>
              <a:rPr dirty="0" sz="1200" spc="-20" b="1">
                <a:latin typeface="Trebuchet MS"/>
                <a:cs typeface="Trebuchet MS"/>
              </a:rPr>
              <a:t>Estado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30" b="1">
                <a:latin typeface="Trebuchet MS"/>
                <a:cs typeface="Trebuchet MS"/>
              </a:rPr>
              <a:t>de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Cuenta</a:t>
            </a:r>
            <a:endParaRPr sz="1200">
              <a:latin typeface="Trebuchet MS"/>
              <a:cs typeface="Trebuchet MS"/>
            </a:endParaRPr>
          </a:p>
          <a:p>
            <a:pPr algn="r" marR="23495">
              <a:lnSpc>
                <a:spcPts val="1180"/>
              </a:lnSpc>
            </a:pPr>
            <a:r>
              <a:rPr dirty="0" sz="1000">
                <a:latin typeface="Arial"/>
                <a:cs typeface="Arial"/>
              </a:rPr>
              <a:t>MAESTRA PYME </a:t>
            </a:r>
            <a:r>
              <a:rPr dirty="0" sz="1000" spc="-20">
                <a:latin typeface="Arial"/>
                <a:cs typeface="Arial"/>
              </a:rPr>
              <a:t>BBVA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ts val="1060"/>
              </a:lnSpc>
            </a:pPr>
            <a:r>
              <a:rPr dirty="0" sz="900" b="1">
                <a:latin typeface="Arial"/>
                <a:cs typeface="Arial"/>
              </a:rPr>
              <a:t>PAGINA</a:t>
            </a:r>
            <a:r>
              <a:rPr dirty="0" sz="900" spc="2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7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/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spc="-25" b="1">
                <a:latin typeface="Arial"/>
                <a:cs typeface="Arial"/>
              </a:rPr>
              <a:t>19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534" y="362149"/>
            <a:ext cx="1351855" cy="40563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BBVA MEXICO, S.A., INSTITUCION DE BANCA MULTIPLE, GRUPO FINANCIERO BBVA </a:t>
            </a:r>
            <a:r>
              <a:rPr dirty="0" spc="-10"/>
              <a:t>MEXICO</a:t>
            </a: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BBA830831LJ2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73516" y="1703454"/>
          <a:ext cx="7456170" cy="7784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6560"/>
                <a:gridCol w="927100"/>
                <a:gridCol w="644525"/>
                <a:gridCol w="1658619"/>
              </a:tblGrid>
              <a:tr h="429259">
                <a:tc>
                  <a:txBody>
                    <a:bodyPr/>
                    <a:lstStyle/>
                    <a:p>
                      <a:pPr marL="245110">
                        <a:lnSpc>
                          <a:spcPts val="950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FECHA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8895">
                        <a:lnSpc>
                          <a:spcPts val="1175"/>
                        </a:lnSpc>
                        <a:tabLst>
                          <a:tab pos="555625" algn="l"/>
                          <a:tab pos="864869" algn="l"/>
                          <a:tab pos="2571115" algn="l"/>
                        </a:tabLst>
                      </a:pPr>
                      <a:r>
                        <a:rPr dirty="0" sz="1000" spc="-20">
                          <a:latin typeface="Arial Narrow"/>
                          <a:cs typeface="Arial Narrow"/>
                        </a:rPr>
                        <a:t>OPER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LIQ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DESCRIPCIÓN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REFERENCIA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14/JUN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14/JUN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092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CARGOS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ABONOS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102,000.00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10489">
                        <a:lnSpc>
                          <a:spcPts val="950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SALDO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86360">
                        <a:lnSpc>
                          <a:spcPts val="1175"/>
                        </a:lnSpc>
                        <a:tabLst>
                          <a:tab pos="949325" algn="l"/>
                        </a:tabLst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OPERACIÓN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LIQUIDACIÓN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27140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14/JUN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14/JUN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33,700.00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27141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14/JUN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14/JUN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36,400.00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27142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14/JUN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14/JUN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1,358.00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27143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14/JUN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14/JUN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27144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14/JUN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14/JUN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8,751.00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27145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14/JUN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14/JUN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52,000.00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27146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14/JUN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14/JUN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40,323.00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27147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14/JUN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14/JUN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VECTOR CASA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BOLSA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901,407.19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L="143510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GUIA:0315140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REF:00000000088000527858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CIE:0975753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14/JUN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14/JUN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VECTOR CASA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BOLSA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918,925.00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75"/>
                        </a:lnSpc>
                        <a:tabLst>
                          <a:tab pos="914400" algn="l"/>
                        </a:tabLst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90,246.50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90,246.50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L="143510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GUIA:0459503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REF:00000000088000527858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CIE:0975753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15/JUN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15/JUN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46,428.80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27150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15/JUN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15/JUN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20,250.00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27151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15/JUN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15/JUN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7,035.00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27152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15/JUN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15/JUN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33,000.00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27153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15/JUN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15/JUN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25,810.00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27154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15/JUN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15/JUN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22,900.00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27155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15/JUN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15/JUN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27156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15/JUN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15/JUN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140,000.00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27157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15/JUN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15/JUN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SPEI ENVIADO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SANTANDER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75"/>
                        </a:lnSpc>
                        <a:tabLst>
                          <a:tab pos="914400" algn="l"/>
                        </a:tabLst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35,670.30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35,670.30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147955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0043560385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014</a:t>
                      </a:r>
                      <a:r>
                        <a:rPr dirty="0" sz="950" spc="19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0150622TRASPASO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ENTRE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CUENTAS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PROPIAS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24815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00014650605122635385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864869" marR="1989455">
                        <a:lnSpc>
                          <a:spcPts val="1090"/>
                        </a:lnSpc>
                        <a:spcBef>
                          <a:spcPts val="40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BNET01002206150043560385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NORMA LEDO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PARRA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4780">
                <a:tc>
                  <a:txBody>
                    <a:bodyPr/>
                    <a:lstStyle/>
                    <a:p>
                      <a:pPr marL="31750">
                        <a:lnSpc>
                          <a:spcPts val="102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16/JUN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16/JUN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50,350.00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27161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16/JUN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16/JUN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36,290.50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27162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16/JUN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16/JUN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44,920.00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27163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16/JUN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16/JUN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306,500.00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864869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27164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39065">
                <a:tc>
                  <a:txBody>
                    <a:bodyPr/>
                    <a:lstStyle/>
                    <a:p>
                      <a:pPr marL="31750">
                        <a:lnSpc>
                          <a:spcPts val="994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16/JUN</a:t>
                      </a:r>
                      <a:r>
                        <a:rPr dirty="0" sz="950" spc="225">
                          <a:latin typeface="Arial Narrow"/>
                          <a:cs typeface="Arial Narrow"/>
                        </a:rPr>
                        <a:t> 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16/JUN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994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80,418.80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214900" y="1044200"/>
          <a:ext cx="3398520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0"/>
                <a:gridCol w="1695450"/>
              </a:tblGrid>
              <a:tr h="215900">
                <a:tc row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Cuenta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Cliente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0150115967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62728510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6057455" y="435205"/>
            <a:ext cx="1427480" cy="4927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>
              <a:lnSpc>
                <a:spcPts val="1440"/>
              </a:lnSpc>
              <a:spcBef>
                <a:spcPts val="100"/>
              </a:spcBef>
            </a:pPr>
            <a:r>
              <a:rPr dirty="0" sz="1200" spc="-20" b="1">
                <a:latin typeface="Trebuchet MS"/>
                <a:cs typeface="Trebuchet MS"/>
              </a:rPr>
              <a:t>Estado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30" b="1">
                <a:latin typeface="Trebuchet MS"/>
                <a:cs typeface="Trebuchet MS"/>
              </a:rPr>
              <a:t>de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Cuenta</a:t>
            </a:r>
            <a:endParaRPr sz="1200">
              <a:latin typeface="Trebuchet MS"/>
              <a:cs typeface="Trebuchet MS"/>
            </a:endParaRPr>
          </a:p>
          <a:p>
            <a:pPr algn="r" marR="23495">
              <a:lnSpc>
                <a:spcPts val="1180"/>
              </a:lnSpc>
            </a:pPr>
            <a:r>
              <a:rPr dirty="0" sz="1000">
                <a:latin typeface="Arial"/>
                <a:cs typeface="Arial"/>
              </a:rPr>
              <a:t>MAESTRA PYME </a:t>
            </a:r>
            <a:r>
              <a:rPr dirty="0" sz="1000" spc="-20">
                <a:latin typeface="Arial"/>
                <a:cs typeface="Arial"/>
              </a:rPr>
              <a:t>BBVA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ts val="1060"/>
              </a:lnSpc>
            </a:pPr>
            <a:r>
              <a:rPr dirty="0" sz="900" b="1">
                <a:latin typeface="Arial"/>
                <a:cs typeface="Arial"/>
              </a:rPr>
              <a:t>PAGINA</a:t>
            </a:r>
            <a:r>
              <a:rPr dirty="0" sz="900" spc="2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8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/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spc="-25" b="1">
                <a:latin typeface="Arial"/>
                <a:cs typeface="Arial"/>
              </a:rPr>
              <a:t>19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534" y="362149"/>
            <a:ext cx="1351855" cy="40563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BBVA MEXICO, S.A., INSTITUCION DE BANCA MULTIPLE, GRUPO FINANCIERO BBVA </a:t>
            </a:r>
            <a:r>
              <a:rPr dirty="0" spc="-10"/>
              <a:t>MEXICO</a:t>
            </a: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BBA830831LJ2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73516" y="1703454"/>
          <a:ext cx="7456170" cy="7778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5"/>
                <a:gridCol w="1661795"/>
                <a:gridCol w="2146300"/>
                <a:gridCol w="927100"/>
                <a:gridCol w="644525"/>
                <a:gridCol w="921385"/>
                <a:gridCol w="736600"/>
              </a:tblGrid>
              <a:tr h="272415">
                <a:tc gridSpan="2">
                  <a:txBody>
                    <a:bodyPr/>
                    <a:lstStyle/>
                    <a:p>
                      <a:pPr marL="245110">
                        <a:lnSpc>
                          <a:spcPts val="950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FECHA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8895">
                        <a:lnSpc>
                          <a:spcPts val="1100"/>
                        </a:lnSpc>
                        <a:tabLst>
                          <a:tab pos="555625" algn="l"/>
                          <a:tab pos="864869" algn="l"/>
                        </a:tabLst>
                      </a:pPr>
                      <a:r>
                        <a:rPr dirty="0" sz="1000" spc="-20">
                          <a:latin typeface="Arial Narrow"/>
                          <a:cs typeface="Arial Narrow"/>
                        </a:rPr>
                        <a:t>OPER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25">
                          <a:latin typeface="Arial Narrow"/>
                          <a:cs typeface="Arial Narrow"/>
                        </a:rPr>
                        <a:t>LIQ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DESCRIPCIÓN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91490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REFERENCIA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09245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CARGOS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 marR="78740">
                        <a:lnSpc>
                          <a:spcPts val="1125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ABONOS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R="110489">
                        <a:lnSpc>
                          <a:spcPts val="950"/>
                        </a:lnSpc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SALDO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86360">
                        <a:lnSpc>
                          <a:spcPts val="1100"/>
                        </a:lnSpc>
                        <a:tabLst>
                          <a:tab pos="949325" algn="l"/>
                        </a:tabLst>
                      </a:pPr>
                      <a:r>
                        <a:rPr dirty="0" sz="1000" spc="-10">
                          <a:latin typeface="Arial Narrow"/>
                          <a:cs typeface="Arial Narrow"/>
                        </a:rPr>
                        <a:t>OPERACIÓN</a:t>
                      </a:r>
                      <a:r>
                        <a:rPr dirty="0" sz="100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LIQUIDACIÓN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8430">
                <a:tc gridSpan="2">
                  <a:txBody>
                    <a:bodyPr/>
                    <a:lstStyle/>
                    <a:p>
                      <a:pPr algn="ctr" marR="66675">
                        <a:lnSpc>
                          <a:spcPts val="990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27165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9545">
                <a:tc>
                  <a:txBody>
                    <a:bodyPr/>
                    <a:lstStyle/>
                    <a:p>
                      <a:pPr algn="ctr" marR="171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16/JUN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9525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952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6,610.00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27166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16/JUN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44,743.00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27167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16/JUN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93,500.00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27168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16/JUN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27169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16/JUN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120,000.00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27170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16/JUN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27171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16/JUN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VECTOR CASA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BOLSA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918,480.00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GUIA:1201959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REF:00000000088000527858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CIE:0975753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16/JUN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16/JUN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10,329.00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210,851.60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210,851.60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4383273986</a:t>
                      </a:r>
                      <a:r>
                        <a:rPr dirty="0" sz="950" spc="16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0475981336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CARNE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111,700.00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27174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108,000.00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27175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30,100.00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27176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4,726.00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27177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42,546.00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27178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72,949.80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27179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46,000.00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27180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27181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186,000.00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27182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VECTOR CASA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BOLSA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876,955.55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GUIA:1093532</a:t>
                      </a:r>
                      <a:r>
                        <a:rPr dirty="0" sz="950" spc="254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REF:00000000088000527858</a:t>
                      </a:r>
                      <a:r>
                        <a:rPr dirty="0" sz="950" spc="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CIE:0975753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27184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DEPOSITO EN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EFECTIVO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160,000.00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 i="1">
                          <a:latin typeface="Arial Narrow"/>
                          <a:cs typeface="Arial Narrow"/>
                        </a:rPr>
                        <a:t>27185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SPEI ENVIADO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SANTANDER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200,000.00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7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0044051302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014</a:t>
                      </a:r>
                      <a:r>
                        <a:rPr dirty="0" sz="950" spc="19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0170622TRASPASO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ENTRE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CUENTAS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 PROPIAS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24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00014650605122635385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  <a:p>
                      <a:pPr marL="446405" marR="1989455">
                        <a:lnSpc>
                          <a:spcPts val="1090"/>
                        </a:lnSpc>
                        <a:spcBef>
                          <a:spcPts val="40"/>
                        </a:spcBef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BNET01002206170044051302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NORMA LEDO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PARRA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4780">
                <a:tc>
                  <a:txBody>
                    <a:bodyPr/>
                    <a:lstStyle/>
                    <a:p>
                      <a:pPr algn="ctr" marR="17145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2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PAGO CUENTA DE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TERCERO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3,000.00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1025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4474025182</a:t>
                      </a:r>
                      <a:r>
                        <a:rPr dirty="0" sz="950" spc="16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BNET</a:t>
                      </a:r>
                      <a:r>
                        <a:rPr dirty="0" sz="950" spc="-2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0477425236</a:t>
                      </a:r>
                      <a:r>
                        <a:rPr dirty="0" sz="950" spc="-2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DEPOSITO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algn="ctr" marR="17145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17/JUN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dirty="0" sz="950">
                          <a:latin typeface="Arial Narrow"/>
                          <a:cs typeface="Arial Narrow"/>
                        </a:rPr>
                        <a:t>17/JUN</a:t>
                      </a:r>
                      <a:r>
                        <a:rPr dirty="0" sz="950" spc="254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>
                          <a:latin typeface="Arial Narrow"/>
                          <a:cs typeface="Arial Narrow"/>
                        </a:rPr>
                        <a:t>SPEI </a:t>
                      </a:r>
                      <a:r>
                        <a:rPr dirty="0" sz="950" spc="-10">
                          <a:latin typeface="Arial Narrow"/>
                          <a:cs typeface="Arial Narrow"/>
                        </a:rPr>
                        <a:t>RECIBIDOSANTANDER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ts val="1075"/>
                        </a:lnSpc>
                      </a:pPr>
                      <a:r>
                        <a:rPr dirty="0" sz="950" spc="-10">
                          <a:latin typeface="Arial Narrow"/>
                          <a:cs typeface="Arial Narrow"/>
                        </a:rPr>
                        <a:t>130,000.00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6405">
                        <a:lnSpc>
                          <a:spcPts val="944"/>
                        </a:lnSpc>
                      </a:pPr>
                      <a:r>
                        <a:rPr dirty="0" sz="950" i="1">
                          <a:latin typeface="Arial Narrow"/>
                          <a:cs typeface="Arial Narrow"/>
                        </a:rPr>
                        <a:t>0126328898 014</a:t>
                      </a:r>
                      <a:r>
                        <a:rPr dirty="0" sz="950" spc="210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3286552traspaso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 entre</a:t>
                      </a:r>
                      <a:r>
                        <a:rPr dirty="0" sz="950" spc="5" i="1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950" i="1">
                          <a:latin typeface="Arial Narrow"/>
                          <a:cs typeface="Arial Narrow"/>
                        </a:rPr>
                        <a:t>cuentas </a:t>
                      </a:r>
                      <a:r>
                        <a:rPr dirty="0" sz="950" spc="-10" i="1">
                          <a:latin typeface="Arial Narrow"/>
                          <a:cs typeface="Arial Narrow"/>
                        </a:rPr>
                        <a:t>propias</a:t>
                      </a:r>
                      <a:endParaRPr sz="950">
                        <a:latin typeface="Arial Narrow"/>
                        <a:cs typeface="Arial Narro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214900" y="1044200"/>
          <a:ext cx="3398520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0"/>
                <a:gridCol w="1695450"/>
              </a:tblGrid>
              <a:tr h="215900">
                <a:tc row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Cuenta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  <a:p>
                      <a:pPr marL="4381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000" spc="-40">
                          <a:latin typeface="Arial Narrow"/>
                          <a:cs typeface="Arial Narrow"/>
                        </a:rPr>
                        <a:t>No.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40">
                          <a:latin typeface="Arial Narrow"/>
                          <a:cs typeface="Arial Narrow"/>
                        </a:rPr>
                        <a:t>de</a:t>
                      </a:r>
                      <a:r>
                        <a:rPr dirty="0" sz="1000" spc="-11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dirty="0" sz="1000" spc="-10">
                          <a:latin typeface="Arial Narrow"/>
                          <a:cs typeface="Arial Narrow"/>
                        </a:rPr>
                        <a:t>Cliente</a:t>
                      </a:r>
                      <a:endParaRPr sz="1000">
                        <a:latin typeface="Arial Narrow"/>
                        <a:cs typeface="Arial Narrow"/>
                      </a:endParaRPr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0150115967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9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62728510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6057455" y="435205"/>
            <a:ext cx="1427480" cy="4927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>
              <a:lnSpc>
                <a:spcPts val="1440"/>
              </a:lnSpc>
              <a:spcBef>
                <a:spcPts val="100"/>
              </a:spcBef>
            </a:pPr>
            <a:r>
              <a:rPr dirty="0" sz="1200" spc="-20" b="1">
                <a:latin typeface="Trebuchet MS"/>
                <a:cs typeface="Trebuchet MS"/>
              </a:rPr>
              <a:t>Estado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30" b="1">
                <a:latin typeface="Trebuchet MS"/>
                <a:cs typeface="Trebuchet MS"/>
              </a:rPr>
              <a:t>de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Cuenta</a:t>
            </a:r>
            <a:endParaRPr sz="1200">
              <a:latin typeface="Trebuchet MS"/>
              <a:cs typeface="Trebuchet MS"/>
            </a:endParaRPr>
          </a:p>
          <a:p>
            <a:pPr algn="r" marR="23495">
              <a:lnSpc>
                <a:spcPts val="1180"/>
              </a:lnSpc>
            </a:pPr>
            <a:r>
              <a:rPr dirty="0" sz="1000">
                <a:latin typeface="Arial"/>
                <a:cs typeface="Arial"/>
              </a:rPr>
              <a:t>MAESTRA PYME </a:t>
            </a:r>
            <a:r>
              <a:rPr dirty="0" sz="1000" spc="-20">
                <a:latin typeface="Arial"/>
                <a:cs typeface="Arial"/>
              </a:rPr>
              <a:t>BBVA</a:t>
            </a:r>
            <a:endParaRPr sz="1000">
              <a:latin typeface="Arial"/>
              <a:cs typeface="Arial"/>
            </a:endParaRPr>
          </a:p>
          <a:p>
            <a:pPr algn="r" marR="5080">
              <a:lnSpc>
                <a:spcPts val="1060"/>
              </a:lnSpc>
            </a:pPr>
            <a:r>
              <a:rPr dirty="0" sz="900" b="1">
                <a:latin typeface="Arial"/>
                <a:cs typeface="Arial"/>
              </a:rPr>
              <a:t>PAGINA</a:t>
            </a:r>
            <a:r>
              <a:rPr dirty="0" sz="900" spc="2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9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/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spc="-25" b="1">
                <a:latin typeface="Arial"/>
                <a:cs typeface="Arial"/>
              </a:rPr>
              <a:t>19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534" y="362149"/>
            <a:ext cx="1351855" cy="40563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BBVA MEXICO, S.A., INSTITUCION DE BANCA MULTIPLE, GRUPO FINANCIERO BBVA </a:t>
            </a:r>
            <a:r>
              <a:rPr dirty="0" spc="-10"/>
              <a:t>MEXICO</a:t>
            </a: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</a:rPr>
              <a:t>Av.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Paseo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la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Reforma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510,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Col.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Juárez,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Alcaldía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Cuauhtémoc,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C.P.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06600,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Ciudad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de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México,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México</a:t>
            </a:r>
            <a:r>
              <a:rPr dirty="0" sz="800" spc="1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R.F.C.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BBA830831LJ2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2022-08-10T17:29:23Z</dcterms:created>
  <dcterms:modified xsi:type="dcterms:W3CDTF">2022-08-10T17:29:23Z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2022-07-06T00:00:00Z</vt:filetime>
  </property>
  <property fmtid="{D5CDD505-2E9C-101B-9397-08002B2CF9AE}" pid="3" name="Creator">
    <vt:lpwstr>PDFium</vt:lpwstr>
  </property>
  <property fmtid="{D5CDD505-2E9C-101B-9397-08002B2CF9AE}" pid="4" name="LastSaved">
    <vt:filetime>2022-08-10T00:00:00Z</vt:filetime>
  </property>
</Properties>
</file>