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000000002260000019D6AA0C791.png"/>
  <manifest:file-entry manifest:media-type="image/png" manifest:full-path="Pictures/1000000000000376000000B6FAD9D37B.png"/>
  <manifest:file-entry manifest:media-type="image/png" manifest:full-path="Pictures/100000000000012F000000E8D878BF96.png"/>
  <manifest:file-entry manifest:media-type="image/png" manifest:full-path="Pictures/10000000000003440000009D7494A896.png"/>
  <manifest:file-entry manifest:media-type="image/png" manifest:full-path="Pictures/1000000000000382000001A56C99C708.png"/>
  <manifest:file-entry manifest:media-type="image/png" manifest:full-path="Pictures/100000000000037A000001AC676237A5.png"/>
  <manifest:file-entry manifest:media-type="image/png" manifest:full-path="Pictures/100000000000013000000084229D5840.png"/>
  <manifest:file-entry manifest:media-type="image/png" manifest:full-path="Pictures/10000000000002E3000000AC33ED89C2.png"/>
  <manifest:file-entry manifest:media-type="" manifest:full-path="Pictures/TablePreview1.svm"/>
  <manifest:file-entry manifest:media-type="image/png" manifest:full-path="Pictures/1000000000000239000001980E35E97C.png"/>
  <manifest:file-entry manifest:media-type="image/png" manifest:full-path="Pictures/1000000000000242000001B0DAFA5D7B.png"/>
  <manifest:file-entry manifest:media-type="image/png" manifest:full-path="Pictures/10000000000002410000019A4A631C60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true" presentation:display-page-number="true" presentation:display-date-time="true"/>
    </style:style>
    <style:style style:name="dp4" style:family="drawing-page">
      <style:drawing-page-properties presentation:visibility="hidden" presentation:background-visible="true" presentation:background-objects-visible="true" presentation:display-footer="true" presentation:display-page-number="true" presentation:display-date-time="true"/>
    </style:style>
    <style:style style:name="gr1" style:family="graphic" style:parent-style-name="standard">
      <style:graphic-properties draw:stroke="none" draw:fill="none" draw:fill-color="#ffffff" draw:auto-grow-width="true" fo:min-height="2.279cm" fo:min-width="16.94cm"/>
    </style:style>
    <style:style style:name="gr2" style:family="graphic" style:parent-style-name="standard">
      <style:graphic-properties draw:stroke="none" draw:fill="none" draw:fill-color="#ffffff" draw:auto-grow-width="true" fo:min-height="0.952cm" fo:min-width="11.877cm"/>
    </style:style>
    <style:style style:name="gr3" style:family="graphic" style:parent-style-name="standard">
      <style:graphic-properties draw:stroke="none" draw:fill="none" draw:fill-color="#ffffff" draw:auto-grow-width="true" fo:min-height="0.97cm" fo:min-width="15.759cm"/>
    </style:style>
    <style:style style:name="gr4" style:family="graphic" style:parent-style-name="standard">
      <style:graphic-properties draw:stroke="none" svg:stroke-color="#ff6600" draw:fill="none" draw:fill-color="#ffffff" draw:auto-grow-width="true" fo:min-height="0.976cm" fo:min-width="9.32cm"/>
    </style:style>
    <style:style style:name="gr5" style:family="graphic" style:parent-style-name="standard">
      <style:graphic-properties draw:stroke="none" draw:fill="none" draw:fill-color="#ffffff" draw:auto-grow-width="true" fo:min-height="0.975cm" fo:min-width="8.812cm"/>
    </style:style>
    <style:style style:name="gr6" style:family="graphic" style:parent-style-name="standard">
      <style:graphic-properties svg:stroke-color="#cccccc" draw:fill="solid" draw:fill-color="#66ffff" draw:fill-image-width="0cm" draw:fill-image-height="0cm" draw:textarea-vertical-align="middle"/>
    </style:style>
    <style:style style:name="gr7" style:family="graphic" style:parent-style-name="standard">
      <style:graphic-properties svg:stroke-color="#999999" draw:fill="solid" draw:fill-color="#00ccff" draw:fill-image-width="0cm" draw:fill-image-height="0cm" draw:textarea-horizontal-align="justify" draw:textarea-vertical-align="middle" draw:auto-grow-height="false" fo:min-height="0cm" fo:min-width="0cm"/>
    </style:style>
    <style:style style:name="gr8" style:family="graphic" style:parent-style-name="standard">
      <style:graphic-properties draw:fill="solid" draw:fill-color="#99ff66" draw:textarea-vertical-align="middle"/>
    </style:style>
    <style:style style:name="gr9" style:family="graphic" style:parent-style-name="standard">
      <style:graphic-properties draw:fill="solid" draw:fill-color="#ff8080" draw:textarea-vertical-align="middle"/>
    </style:style>
    <style:style style:name="gr10" style:family="graphic" style:parent-style-name="standard">
      <style:graphic-properties svg:stroke-color="#66ffff" draw:fill="solid" draw:fill-color="#66ffff" draw:textarea-vertical-align="middle"/>
    </style:style>
    <style:style style:name="gr11" style:family="graphic">
      <style:graphic-properties style:protect="size"/>
    </style:style>
    <style:style style:name="gr12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2.051cm"/>
    </style:style>
    <style:style style:name="gr13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0.886cm"/>
    </style:style>
    <style:style style:name="gr14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0.805cm"/>
    </style:style>
    <style:style style:name="gr15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1.02cm"/>
    </style:style>
    <style:style style:name="gr16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0.966cm"/>
    </style:style>
    <style:style style:name="gr17" style:family="graphic" style:parent-style-name="standard">
      <style:graphic-properties draw:fill="solid" draw:fill-color="#66ffff" draw:textarea-vertical-align="middle"/>
    </style:style>
    <style:style style:name="gr18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.805cm" fo:min-width="16.944cm"/>
    </style:style>
    <style:style style:name="gr19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1.274cm"/>
    </style:style>
    <style:style style:name="gr20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1.051cm"/>
    </style:style>
    <style:style style:name="gr21" style:family="graphic" style:parent-style-name="standard">
      <style:graphic-properties draw:stroke="none" draw:fill="none" fo:min-height="1.02cm"/>
    </style:style>
    <style:style style:name="gr22" style:family="graphic" style:parent-style-name="standard">
      <style:graphic-properties draw:stroke="none" svg:stroke-color="#ff9900" draw:fill="none" draw:fill-color="#ffffff" draw:fill-image-width="0cm" draw:fill-image-height="0cm" draw:auto-grow-height="true" draw:auto-grow-width="false" fo:max-height="0cm" fo:min-height="1.562cm"/>
    </style:style>
    <style:style style:name="gr23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12.889cm"/>
    </style:style>
    <style:style style:name="gr24" style:family="graphic" style:parent-style-name="standard">
      <style:graphic-properties draw:stroke="none" svg:stroke-color="#000000" draw:fill="none" draw:fill-color="#ffffff" draw:auto-grow-height="true" draw:auto-grow-width="false" fo:max-height="0cm" fo:min-height="5.321cm"/>
    </style:style>
    <style:style style:name="gr25" style:family="graphic" style:parent-style-name="standard">
      <style:graphic-properties draw:stroke="none" svg:stroke-color="#000000" draw:fill="none" draw:fill-color="#ffffff" draw:auto-grow-height="true" draw:auto-grow-width="false" fo:max-height="0cm" fo:min-height="5.545cm"/>
    </style:style>
    <style:style style:name="gr26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.966cm" fo:min-width="20.314cm"/>
    </style:style>
    <style:style style:name="gr27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11.881cm" fo:min-width="0cm"/>
    </style:style>
    <style:style style:name="gr28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4.273cm" fo:min-width="0cm"/>
    </style:style>
    <style:style style:name="gr29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.713cm" fo:min-width="6.699cm"/>
    </style:style>
    <style:style style:name="gr30" style:family="graphic" style:parent-style-name="Objet_20_sans_20_remplissage_20_ni_20_ligne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31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.793cm" fo:min-width="8.227cm"/>
    </style:style>
    <style:style style:name="gr32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.713cm" fo:min-width="8.812cm"/>
    </style:style>
    <style:style style:name="gr33" style:family="graphic" style:parent-style-name="standard">
      <style:graphic-properties draw:stroke="none" svg:stroke-color="#000000" draw:fill="none" draw:fill-color="#ffffff" draw:auto-grow-height="true" draw:auto-grow-width="false" fo:max-height="0cm" fo:min-height="0.713cm"/>
    </style:style>
    <style:style style:name="gr34" style:family="graphic" style:parent-style-name="standard">
      <style:graphic-properties draw:stroke="none" svg:stroke-color="#000000" draw:fill="none" draw:fill-color="#ffffff" draw:auto-grow-height="true" draw:auto-grow-width="false" fo:max-height="0cm" fo:min-height="0.766cm"/>
    </style:style>
    <style:style style:name="gr35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.713cm" fo:min-width="17.596cm"/>
    </style:style>
    <style:style style:name="gr36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.713cm" fo:min-width="22.718cm"/>
    </style:style>
    <style:style style:name="gr37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.713cm" fo:min-width="17.113cm"/>
    </style:style>
    <style:style style:name="gr38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1.585cm" fo:min-width="0cm"/>
    </style:style>
    <style:style style:name="gr39" style:family="graphic" style:parent-style-name="standard" style:list-style-name="L3">
      <style:graphic-properties draw:stroke="none" svg:stroke-color="#000000" draw:fill="none" draw:fill-color="#ffffff" draw:fill-image-width="0cm" draw:fill-image-height="0cm" draw:auto-grow-height="true" draw:auto-grow-width="false" fo:max-height="0cm" fo:min-height="13.923cm"/>
    </style:style>
    <style:style style:name="gr40" style:family="graphic" style:parent-style-name="standard">
      <style:graphic-properties draw:stroke="none" svg:stroke-color="#000000" draw:fill="none" draw:fill-color="#ffffff" draw:auto-grow-height="true" draw:auto-grow-width="false" fo:max-height="0cm" fo:min-height="0.793cm"/>
    </style:style>
    <style:style style:name="gr41" style:family="graphic" style:parent-style-name="standard">
      <style:graphic-properties draw:stroke="none" draw:fill="none" fo:min-height="0.714cm"/>
    </style:style>
    <style:style style:name="gr42" style:family="graphic" style:parent-style-name="standard">
      <style:graphic-properties draw:stroke="none" svg:stroke-color="#000000" draw:fill="none" draw:fill-color="#ffffff" draw:auto-grow-height="true" draw:auto-grow-width="false" fo:max-height="0cm" fo:min-height="3.969cm"/>
    </style:style>
    <style:style style:name="gr43" style:family="graphic" style:parent-style-name="standard">
      <style:graphic-properties draw:stroke="none" draw:fill="none" fo:min-height="15.607cm"/>
    </style:style>
    <style:style style:name="gr44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17.089cm"/>
    </style:style>
    <style:style style:name="gr45" style:family="graphic" style:parent-style-name="standard">
      <style:graphic-properties draw:stroke="none" svg:stroke-color="#000000" draw:fill="none" draw:fill-color="#ffffff" draw:auto-grow-height="true" draw:auto-grow-width="false" fo:max-height="0cm" fo:min-height="14.241cm"/>
    </style:style>
    <style:style style:name="gr46" style:family="graphic" style:parent-style-name="standard">
      <style:graphic-properties draw:stroke="none" svg:stroke-color="#000000" draw:fill="none" draw:fill-color="#ffffff" draw:auto-grow-height="true" draw:auto-grow-width="false" fo:max-height="0cm" fo:min-height="10.681cm"/>
    </style:style>
    <style:style style:name="gr47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12.817cm"/>
    </style:style>
    <style:style style:name="gr48" style:family="graphic" style:parent-style-name="standard">
      <style:graphic-properties draw:stroke="none" svg:stroke-color="#000000" draw:fill="none" draw:fill-color="#ffffff" draw:auto-grow-height="true" draw:auto-grow-width="false" fo:max-height="0cm" fo:min-height="3.052cm"/>
    </style:style>
    <style:style style:name="gr49" style:family="graphic" style:parent-style-name="standard">
      <style:graphic-properties draw:stroke="none" svg:stroke-color="#000000" draw:fill="none" draw:fill-color="#ffffff" draw:auto-grow-height="true" draw:auto-grow-width="false" fo:max-height="0cm" fo:min-height="1.051cm"/>
    </style:style>
    <style:style style:name="gr50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1.169cm"/>
    </style:style>
    <style:style style:name="gr51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2.29cm" fo:min-width="0cm"/>
    </style:style>
    <style:style style:name="gr52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12.105cm"/>
    </style:style>
    <style:style style:name="gr53" style:family="graphic" style:parent-style-name="standard">
      <style:graphic-properties draw:stroke="none" svg:stroke-color="#000000" draw:fill="none" draw:fill-color="#ffffff" draw:auto-grow-height="true" draw:auto-grow-width="false" fo:max-height="0cm" fo:min-height="6.409cm"/>
    </style:style>
    <style:style style:name="gr54" style:family="graphic" style:parent-style-name="standard">
      <style:graphic-properties draw:stroke="none" svg:stroke-color="#000000" draw:fill="none" draw:fill-color="#ffffff" draw:textarea-horizontal-align="left" draw:auto-grow-height="true" draw:auto-grow-width="false" fo:min-height="6.409cm" fo:min-width="0cm"/>
    </style:style>
    <style:style style:name="gr55" style:family="graphic" style:parent-style-name="standard">
      <style:graphic-properties draw:stroke="none" svg:stroke-color="#000000" draw:fill="none" draw:fill-color="#ffffff" draw:fill-image-width="0cm" draw:fill-image-height="0cm" draw:auto-grow-height="true" draw:auto-grow-width="false" fo:max-height="0cm" fo:min-height="4.753cm"/>
    </style:style>
    <style:style style:name="pr1" style:family="presentation" style:parent-style-name="Standard-title">
      <style:graphic-properties draw:auto-grow-height="true" fo:min-height="1.764cm"/>
    </style:style>
    <style:style style:name="pr2" style:family="presentation" style:parent-style-name="Standard-notes">
      <style:graphic-properties draw:fill-color="#ffffff" draw:auto-grow-height="true" fo:min-height="12.572cm"/>
    </style:style>
    <style:style style:name="pr3" style:family="presentation" style:parent-style-name="Standard-notes">
      <style:graphic-properties draw:fill-color="#ffffff" fo:min-height="12.572cm"/>
    </style:style>
    <style:style style:name="co1" style:family="table-column">
      <style:table-column-properties style:column-width="7.776cm" style:use-optimal-column-width="false"/>
    </style:style>
    <style:style style:name="co2" style:family="table-column">
      <style:table-column-properties style:column-width="17.116cm" style:use-optimal-column-width="false"/>
    </style:style>
    <style:style style:name="ro1" style:family="table-row">
      <style:table-row-properties style:row-height="0.954cm"/>
    </style:style>
    <style:style style:name="ro2" style:family="table-row">
      <style:table-row-properties style:row-height="1.157cm"/>
    </style:style>
    <style:style style:name="ce1" style:family="table-cell">
      <style:graphic-properties draw:fill="solid" draw:fill-color="#ccffff" style:repeat="repeat"/>
      <style:paragraph-properties fo:border-left="0.001cm solid #1c1c1c" fo:border-right="0.001cm solid #1c1c1c" fo:border-top="0.001cm solid #1c1c1c" fo:border-bottom="0.001cm solid #333333"/>
      <style:text-properties fo:font-size="25pt" fo:font-weight="bold" style:font-size-asian="25pt" style:font-weight-asian="bold" style:font-size-complex="25pt" style:font-weight-complex="bold"/>
    </style:style>
    <style:style style:name="ce2" style:family="table-cell">
      <style:graphic-properties draw:fill="solid" draw:fill-color="#ccffff" style:repeat="repeat"/>
      <style:paragraph-properties fo:border-left="0.001cm solid #1c1c1c" fo:border-right="0.001cm solid #1c1c1c" fo:border-top="0.001cm solid #1c1c1c" fo:border-bottom="0.001cm solid #000000"/>
      <style:text-properties fo:font-size="25pt" style:font-size-asian="25pt" style:font-size-complex="25pt"/>
    </style:style>
    <style:style style:name="ce3" style:family="table-cell">
      <style:graphic-properties style:repeat="repeat"/>
      <style:paragraph-properties fo:border-left="0.001cm solid #333333" fo:border-right="0.001cm solid #000000" fo:border-top="0.001cm solid #333333" fo:border-bottom="0.001cm solid #333333"/>
      <style:text-properties fo:font-size="22pt" fo:font-weight="bold" style:font-size-asian="22pt" style:font-weight-asian="bold" style:font-size-complex="22pt" style:font-weight-complex="bold"/>
    </style:style>
    <style:style style:name="ce4" style:family="table-cell">
      <style:graphic-properties draw:fill="solid" draw:fill-color="#3399ff" style:repeat="repeat"/>
      <style:paragraph-properties fo:border="0.001cm solid #000000"/>
      <style:text-properties fo:font-size="22pt" fo:font-weight="bold" style:font-size-asian="22pt" style:font-weight-asian="bold" style:font-size-complex="22pt" style:font-weight-complex="bold"/>
    </style:style>
    <style:style style:name="ce5" style:family="table-cell">
      <style:graphic-properties style:repeat="repeat"/>
      <style:paragraph-properties fo:border-left="0.001cm solid #1c1c1c" fo:border-right="0.001cm solid #1c1c1c" fo:border-top="0.001cm solid #333333" fo:border-bottom="0.001cm solid #1c1c1c"/>
      <style:text-properties fo:font-size="22pt" fo:font-weight="bold" style:font-size-asian="22pt" style:font-weight-asian="bold" style:font-size-complex="22pt" style:font-weight-complex="bold"/>
    </style:style>
    <style:style style:name="ce6" style:family="table-cell">
      <style:graphic-properties style:repeat="repeat"/>
      <style:paragraph-properties fo:border-left="0.001cm solid #1c1c1c" fo:border-right="0.001cm solid #1c1c1c" fo:border-top="0.001cm solid #000000" fo:border-bottom="0.001cm solid #1c1c1c"/>
      <style:text-properties fo:font-size="22pt" fo:font-weight="bold" style:font-size-asian="22pt" style:font-weight-asian="bold" style:font-size-complex="22pt" style:font-weight-complex="bold"/>
    </style:style>
    <style:style style:name="ce7" style:family="table-cell">
      <style:graphic-properties style:repeat="repeat"/>
      <style:paragraph-properties fo:border="0.001cm solid #1c1c1c"/>
      <style:text-properties fo:font-size="22pt" fo:font-weight="bold" style:font-size-asian="22pt" style:font-weight-asian="bold" style:font-size-complex="22pt" style:font-weight-complex="bold"/>
    </style:style>
    <style:style style:name="ce8" style:family="table-cell">
      <style:graphic-properties style:repeat="repeat" draw:textarea-vertical-align="bottom"/>
      <style:text-properties fo:font-size="22pt" fo:font-weight="bold" style:font-size-asian="22pt" style:font-weight-asian="bold" style:font-size-complex="22pt" style:font-weight-complex="bold"/>
    </style:style>
    <style:style style:name="ce9" style:family="table-cell">
      <style:graphic-properties style:repeat="repeat"/>
      <style:text-properties fo:font-size="22pt" fo:font-weight="bold" style:font-size-asian="22pt" style:font-weight-asian="bold" style:font-size-complex="22pt" style:font-weight-complex="bold"/>
    </style:style>
    <style:style style:name="P1" style:family="paragraph">
      <style:text-properties fo:color="#006666" fo:font-family="'Arial Black'" style:font-family-generic="swiss" style:font-pitch="variable" fo:font-size="25pt" fo:text-shadow="1pt 1pt" style:text-underline-style="solid" style:text-underline-width="bold" style:text-underline-color="font-color" fo:font-weight="bold" style:font-size-asian="25pt" style:font-weight-asian="bold" style:font-size-complex="25pt" style:font-weight-complex="bold"/>
    </style:style>
    <style:style style:name="P2" style:family="paragraph">
      <style:paragraph-properties fo:text-align="center"/>
    </style:style>
    <style:style style:name="P3" style:family="paragraph">
      <style:paragraph-properties fo:text-align="center"/>
      <style:text-properties fo:color="#ff420e" style:text-position="0% 100%" fo:font-size="22pt" fo:letter-spacing="normal" fo:font-style="normal" style:text-underline-style="solid" style:text-underline-width="bold" style:text-underline-color="font-color" fo:font-weight="bold" style:font-size-asian="22pt" style:font-weight-asian="bold" style:font-size-complex="22pt" style:font-weight-complex="bold"/>
    </style:style>
    <style:style style:name="P4" style:family="paragraph">
      <style:text-properties fo:color="#0066cc" fo:font-size="24pt" style:font-size-asian="24pt" style:font-size-complex="24pt"/>
    </style:style>
    <style:style style:name="P5" style:family="paragraph">
      <style:text-properties fo:color="#cc0000" fo:font-size="20pt" fo:font-weight="bold" style:font-size-asian="20pt" style:font-weight-asian="bold" style:font-size-complex="20pt" style:font-weight-complex="bold"/>
    </style:style>
    <style:style style:name="P6" style:family="paragraph">
      <style:text-properties fo:font-size="25pt" style:font-size-asian="25pt" style:font-size-complex="25pt"/>
    </style:style>
    <style:style style:name="P7" style:family="paragraph">
      <style:paragraph-properties fo:text-align="center"/>
      <style:text-properties fo:font-size="24pt" style:font-size-asian="24pt" style:font-size-complex="24pt"/>
    </style:style>
    <style:style style:name="P8" style:family="paragraph">
      <style:text-properties fo:color="#336666" fo:font-size="26pt" style:text-underline-style="solid" style:text-underline-width="auto" style:text-underline-color="font-color" fo:font-weight="bold" style:font-size-asian="26pt" style:font-weight-asian="bold" style:font-size-complex="26pt" style:font-weight-complex="bold"/>
    </style:style>
    <style:style style:name="P9" style:family="paragraph">
      <style:text-properties fo:color="#ff6600" fo:font-size="22pt" fo:font-weight="bold" style:font-size-asian="22pt" style:font-weight-asian="bold" style:font-size-complex="22pt" style:font-weight-complex="bold"/>
    </style:style>
    <style:style style:name="P10" style:family="paragraph">
      <style:text-properties fo:color="#0066ff" fo:font-size="20pt" fo:font-weight="bold" style:font-size-asian="20pt" style:font-weight-asian="bold" style:font-size-complex="20pt" style:font-weight-complex="bold"/>
    </style:style>
    <style:style style:name="P11" style:family="paragraph">
      <style:text-properties fo:color="#0066ff" fo:font-size="22pt" fo:font-weight="bold" style:font-size-asian="22pt" style:font-weight-asian="bold" style:font-size-complex="22pt" style:font-weight-complex="bold"/>
    </style:style>
    <style:style style:name="P12" style:family="paragraph">
      <style:text-properties fo:color="#ff6600" fo:font-size="24pt" fo:font-weight="bold" style:font-size-asian="24pt" style:font-weight-asian="bold" style:font-size-complex="24pt" style:font-weight-complex="bold"/>
    </style:style>
    <style:style style:name="P13" style:family="paragraph">
      <style:text-properties fo:color="#ff6600" fo:font-size="26pt" fo:font-style="normal" style:text-underline-style="solid" style:text-underline-width="auto" style:text-underline-color="font-color" fo:font-weight="bold" style:font-size-asian="26pt" style:font-style-asian="normal" style:font-weight-asian="bold" style:font-size-complex="26pt" style:font-style-complex="normal" style:font-weight-complex="bold"/>
    </style:style>
    <style:style style:name="P14" style:family="paragraph">
      <style:text-properties fo:color="#ff9900" fo:font-size="26pt" style:text-underline-style="solid" style:text-underline-width="auto" style:text-underline-color="font-color" fo:font-weight="bold" style:font-size-asian="26pt" style:font-weight-asian="bold" style:font-size-complex="26pt" style:font-weight-complex="bold"/>
    </style:style>
    <style:style style:name="P15" style:family="paragraph">
      <style:paragraph-properties fo:text-align="start" style:punctuation-wrap="hanging" style:writing-mode="lr-tb"/>
      <style:text-properties fo:hyphenate="false"/>
    </style:style>
    <style:style style:name="P16" style:family="paragraph">
      <style:text-properties fo:font-size="20pt" style:font-size-asian="20pt" style:font-size-complex="20pt"/>
    </style:style>
    <style:style style:name="P17" style:family="paragraph">
      <style:text-properties fo:font-size="20pt"/>
    </style:style>
    <style:style style:name="P18" style:family="paragraph">
      <style:paragraph-properties fo:text-align="start" style:punctuation-wrap="hanging" style:writing-mode="lr-tb"/>
      <style:text-properties fo:font-size="20pt" style:font-size-asian="20pt" style:font-size-complex="20pt" fo:hyphenate="false"/>
    </style:style>
    <style:style style:name="P19" style:family="paragraph">
      <style:paragraph-properties fo:text-align="center"/>
      <style:text-properties fo:color="#ff9900" fo:font-size="26pt" style:text-underline-style="solid" style:text-underline-width="auto" style:text-underline-color="font-color" fo:font-weight="bold" style:font-size-asian="26pt" style:font-weight-asian="bold" style:font-size-complex="26pt" style:font-weight-complex="bold"/>
    </style:style>
    <style:style style:name="P20" style:family="paragraph">
      <style:text-properties fo:color="#0066ff" fo:font-size="24pt" style:text-underline-style="solid" style:text-underline-width="auto" style:text-underline-color="font-color" fo:font-weight="bold" style:font-size-asian="24pt" style:font-weight-asian="bold" style:font-size-complex="24pt" style:font-weight-complex="bold"/>
    </style:style>
    <style:style style:name="P21" style:family="paragraph">
      <style:text-properties fo:color="#ff0000"/>
    </style:style>
    <style:style style:name="P22" style:family="paragraph">
      <style:text-properties fo:color="#ff0000" fo:font-size="20pt" style:font-size-asian="20pt" style:font-size-complex="20pt"/>
    </style:style>
    <style:style style:name="P23" style:family="paragraph">
      <style:paragraph-properties fo:margin-left="0cm" fo:margin-right="0cm" fo:margin-top="0.226cm" fo:margin-bottom="0.5cm" fo:line-height="100%" fo:text-indent="0cm"/>
    </style:style>
    <style:style style:name="P24" style:family="paragraph">
      <style:paragraph-properties fo:margin-left="0cm" fo:margin-right="0cm" fo:margin-top="0.226cm" fo:margin-bottom="0.5cm" fo:line-height="100%" fo:text-indent="0cm"/>
      <style:text-properties fo:font-size="20pt" style:font-size-asian="20pt" style:font-size-complex="20pt"/>
    </style:style>
    <style:style style:name="P25" style:family="paragraph">
      <style:text-properties fo:color="#0066ff" fo:font-size="22pt" style:text-underline-style="solid" style:text-underline-width="auto" style:text-underline-color="font-color" fo:font-weight="bold" style:font-size-asian="22pt" style:font-weight-asian="bold" style:font-size-complex="22pt" style:font-weight-complex="bold"/>
    </style:style>
    <style:style style:name="P26" style:family="paragraph">
      <style:text-properties fo:font-size="18pt"/>
    </style:style>
    <style:style style:name="P27" style:family="paragraph">
      <style:text-properties fo:color="#ff6600" fo:font-size="26pt" style:text-underline-style="solid" style:text-underline-width="auto" style:text-underline-color="font-color" fo:font-weight="bold" style:font-size-asian="26pt" style:font-weight-asian="bold" style:font-size-complex="26pt" style:font-weight-complex="bold"/>
    </style:style>
    <style:style style:name="P28" style:family="paragraph">
      <style:text-properties fo:color="#ff3300" fo:font-size="24pt" style:text-underline-style="solid" style:text-underline-width="auto" style:text-underline-color="font-color" fo:font-weight="bold" style:font-size-asian="24pt" style:font-weight-asian="bold" style:font-size-complex="24pt" style:font-weight-complex="bold"/>
    </style:style>
    <style:style style:name="T1" style:family="text">
      <style:text-properties fo:color="#006666" fo:font-family="'Arial Black'" style:font-family-generic="swiss" style:font-pitch="variable" fo:font-size="25pt" fo:text-shadow="1pt 1pt" style:text-underline-style="solid" style:text-underline-width="bold" style:text-underline-color="font-color" fo:font-weight="bold" style:font-size-asian="25pt" style:font-weight-asian="bold" style:font-size-complex="25pt" style:font-weight-complex="bold"/>
    </style:style>
    <style:style style:name="T2" style:family="text">
      <style:text-properties fo:color="#ff420e" style:text-position="0% 100%" fo:font-size="22pt" fo:letter-spacing="normal" fo:font-style="normal" style:text-underline-style="solid" style:text-underline-width="bold" style:text-underline-color="font-color" fo:font-weight="bold" style:font-size-asian="22pt" style:font-weight-asian="bold" style:font-size-complex="22pt" style:font-weight-complex="bold"/>
    </style:style>
    <style:style style:name="T3" style:family="text">
      <style:text-properties fo:color="#0066cc" fo:font-weight="bold" style:font-weight-asian="bold" style:font-weight-complex="bold"/>
    </style:style>
    <style:style style:name="T4" style:family="text">
      <style:text-properties fo:color="#0066cc" fo:font-size="24pt" style:text-underline-style="solid" style:text-underline-width="auto" style:text-underline-color="font-color" fo:font-weight="bold" style:font-size-asian="24pt" style:font-weight-asian="bold" style:font-size-complex="24pt" style:font-weight-complex="bold"/>
    </style:style>
    <style:style style:name="T5" style:family="text">
      <style:text-properties fo:color="#0066cc" fo:font-size="24pt" style:font-size-asian="24pt" style:font-size-complex="24pt"/>
    </style:style>
    <style:style style:name="T6" style:family="text">
      <style:text-properties fo:color="#cc0000" fo:font-size="24pt" style:font-size-asian="24pt" style:font-size-complex="24pt"/>
    </style:style>
    <style:style style:name="T7" style:family="text">
      <style:text-properties fo:color="#00cc00" fo:font-size="24pt" style:text-underline-style="solid" style:text-underline-width="auto" style:text-underline-color="font-color" fo:font-weight="bold" style:font-size-asian="24pt" style:font-weight-asian="bold" style:font-size-complex="24pt" style:font-weight-complex="bold"/>
    </style:style>
    <style:style style:name="T8" style:family="text">
      <style:text-properties fo:color="#cc0000" fo:font-size="20pt" fo:font-weight="bold" style:font-size-asian="20pt" style:font-weight-asian="bold" style:font-size-complex="20pt" style:font-weight-complex="bold"/>
    </style:style>
    <style:style style:name="T9" style:family="text">
      <style:text-properties fo:font-size="25pt" style:font-size-asian="25pt" style:font-size-complex="25pt"/>
    </style:style>
    <style:style style:name="T10" style:family="text">
      <style:text-properties fo:font-size="24pt" style:font-size-asian="24pt" style:font-size-complex="24pt"/>
    </style:style>
    <style:style style:name="T11" style:family="text">
      <style:text-properties fo:color="#336666" fo:font-size="26pt" style:text-underline-style="solid" style:text-underline-width="auto" style:text-underline-color="font-color" fo:font-weight="bold" style:font-size-asian="26pt" style:font-weight-asian="bold" style:font-size-complex="26pt" style:font-weight-complex="bold"/>
    </style:style>
    <style:style style:name="T12" style:family="text">
      <style:text-properties fo:color="#ff6600" fo:font-size="22pt" fo:font-weight="bold" style:font-size-asian="22pt" style:font-weight-asian="bold" style:font-size-complex="22pt" style:font-weight-complex="bold"/>
    </style:style>
    <style:style style:name="T13" style:family="text">
      <style:text-properties fo:color="#0066ff" fo:font-size="20pt" fo:font-weight="bold" style:font-size-asian="20pt" style:font-weight-asian="bold" style:font-size-complex="20pt" style:font-weight-complex="bold"/>
    </style:style>
    <style:style style:name="T14" style:family="text">
      <style:text-properties fo:color="#0066ff" fo:font-size="22pt" fo:font-weight="bold" style:font-size-asian="22pt" style:font-weight-asian="bold" style:font-size-complex="22pt" style:font-weight-complex="bold"/>
    </style:style>
    <style:style style:name="T15" style:family="text">
      <style:text-properties fo:color="#ff6600" fo:font-size="24pt" fo:font-weight="bold" style:font-size-asian="24pt" style:font-weight-asian="bold" style:font-size-complex="24pt" style:font-weight-complex="bold"/>
    </style:style>
    <style:style style:name="T16" style:family="text">
      <style:text-properties fo:color="#ff6600" fo:font-size="26pt" fo:font-style="normal" style:text-underline-style="solid" style:text-underline-width="auto" style:text-underline-color="font-color" fo:font-weight="bold" style:font-size-asian="26pt" style:font-style-asian="normal" style:font-weight-asian="bold" style:font-size-complex="26pt" style:font-style-complex="normal" style:font-weight-complex="bold"/>
    </style:style>
    <style:style style:name="T17" style:family="text">
      <style:text-properties fo:font-size="25pt" fo:font-weight="bold" style:font-size-asian="25pt" style:font-weight-asian="bold" style:font-size-complex="25pt" style:font-weight-complex="bold"/>
    </style:style>
    <style:style style:name="T18" style:family="text">
      <style:text-properties fo:font-size="24pt" fo:font-weight="bold" style:font-size-asian="24pt" style:font-weight-asian="bold" style:font-size-complex="24pt" style:font-weight-complex="bold"/>
    </style:style>
    <style:style style:name="T19" style:family="text">
      <style:text-properties fo:font-size="22pt" fo:font-weight="bold" style:font-size-asian="22pt" style:font-weight-asian="bold" style:font-size-complex="22pt" style:font-weight-complex="bold"/>
    </style:style>
    <style:style style:name="T20" style:family="text">
      <style:text-properties fo:color="#ff9900" fo:font-size="26pt" style:text-underline-style="solid" style:text-underline-width="auto" style:text-underline-color="font-color" fo:font-weight="bold" style:font-size-asian="26pt" style:font-weight-asian="bold" style:font-size-complex="26pt" style:font-weight-complex="bold"/>
    </style:style>
    <style:style style:name="T21" style:family="text">
      <style:text-properties fo:font-size="20pt" style:font-size-asian="20pt" style:font-size-complex="20pt"/>
    </style:style>
    <style:style style:name="T22" style:family="text">
      <style:text-properties fo:color="#ff0000" fo:font-size="20pt" style:font-size-asian="20pt" style:font-size-complex="20pt"/>
    </style:style>
    <style:style style:name="T23" style:family="text">
      <style:text-properties fo:color="#000000" fo:font-size="20pt" style:font-size-asian="20pt" style:font-size-complex="20pt"/>
    </style:style>
    <style:style style:name="T24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T25" style:family="text">
      <style:text-properties fo:color="#cc0000" fo:font-size="20pt" style:font-size-asian="20pt" style:font-size-complex="20pt"/>
    </style:style>
    <style:style style:name="T26" style:family="text">
      <style:text-properties fo:color="#0066ff" fo:font-size="24pt" style:text-underline-style="solid" style:text-underline-width="auto" style:text-underline-color="font-color" fo:font-weight="bold" style:font-size-asian="24pt" style:font-weight-asian="bold" style:font-size-complex="24pt" style:font-weight-complex="bold"/>
    </style:style>
    <style:style style:name="T27" style:family="text">
      <style:text-properties fo:color="#ff0000"/>
    </style:style>
    <style:style style:name="T28" style:family="text">
      <style:text-properties fo:color="#c5000b" fo:font-weight="bold" style:font-weight-asian="bold" style:font-weight-complex="bold"/>
    </style:style>
    <style:style style:name="T29" style:family="text">
      <style:text-properties fo:font-weight="normal" style:font-weight-asian="normal" style:font-weight-complex="normal"/>
    </style:style>
    <style:style style:name="T30" style:family="text">
      <style:text-properties fo:color="#000000" fo:font-weight="normal" style:font-weight-asian="normal" style:font-weight-complex="normal"/>
    </style:style>
    <style:style style:name="T31" style:family="text">
      <style:text-properties fo:color="#ff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T32" style:family="text">
      <style:text-properties fo:color="#000000" fo:font-size="20pt" fo:font-weight="normal" style:font-size-asian="20pt" style:font-weight-asian="normal" style:font-size-complex="20pt" style:font-weight-complex="normal"/>
    </style:style>
    <style:style style:name="T33" style:family="text">
      <style:text-properties fo:color="#0066ff" fo:font-size="22pt" style:text-underline-style="solid" style:text-underline-width="auto" style:text-underline-color="font-color" fo:font-weight="bold" style:font-size-asian="22pt" style:font-weight-asian="bold" style:font-size-complex="22pt" style:font-weight-complex="bold"/>
    </style:style>
    <style:style style:name="T34" style:family="text">
      <style:text-properties fo:font-size="18pt"/>
    </style:style>
    <style:style style:name="T35" style:family="text">
      <style:text-properties fo:color="#ff6600" fo:font-size="26pt" style:text-underline-style="solid" style:text-underline-width="auto" style:text-underline-color="font-color" fo:font-weight="bold" style:font-size-asian="26pt" style:font-weight-asian="bold" style:font-size-complex="26pt" style:font-weight-complex="bold"/>
    </style:style>
    <style:style style:name="T36" style:family="text">
      <style:text-properties fo:color="#ff3300" fo:font-size="24pt" style:text-underline-style="solid" style:text-underline-width="auto" style:text-underline-color="font-color" fo:font-weight="bold" style:font-size-asian="24pt" style:font-weight-asian="bold" style:font-size-complex="24pt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style:font-charset="x-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font-charset="x-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font-charset="x-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font-charset="x-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font-charset="x-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font-charset="x-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font-charset="x-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font-charset="x-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font-charset="x-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font-charset="x-symbol" style:use-window-font-color="true" fo:font-size="45%"/>
      </text:list-level-style-bullet>
    </text:list-style>
  </office:automatic-styles>
  <office:body>
    <office:presentation>
      <presentation:date-time-decl presentation:name="dtd1" presentation:source="fixed">Universite De Douala</presentation:date-time-decl>
      <draw:page draw:name="page1" draw:style-name="dp1" draw:master-page-name="Standard" presentation:presentation-page-layout-name="AL1T0" presentation:use-date-time-name="dtd1">
        <office:forms form:automatic-focus="false" form:apply-design-mode="false"/>
        <draw:frame presentation:style-name="pr1" draw:text-style-name="P1" draw:layer="layout" svg:width="6.351cm" svg:height="1.764cm" draw:transform="rotate (-0.0108210413635492) translate (0.781cm 1.723cm)" presentation:class="title" presentation:user-transformed="true">
          <draw:text-box>
            <text:p>
              <text:span text:style-name="T1">PROJET I :</text:span>
            </text:p>
          </draw:text-box>
        </draw:frame>
        <draw:frame draw:style-name="gr1" draw:text-style-name="P3" draw:layer="layout" svg:width="17.44cm" svg:height="2.529cm" svg:x="7.289cm" svg:y="1.728cm">
          <draw:text-box>
            <text:p text:style-name="P2">
              <text:span text:style-name="T2">
                CHATBOT 
                <text:s/>
                POUR 
                <text:s/>
                AIDER 
                <text:s/>
                LES 
                <text:s/>
                ETUDIANTS A 
              </text:span>
            </text:p>
            <text:p text:style-name="P2">
              <text:span text:style-name="T2">
                SE 
                <text:s/>
                PREINSCRIRE 
                <text:s/>
                EN 
                <text:s/>
                LIGNE
              </text:span>
            </text:p>
          </draw:text-box>
        </draw:frame>
        <draw:frame draw:style-name="gr2" draw:layer="layout" svg:width="12.377cm" svg:height="1.202cm" svg:x="13.994cm" svg:y="14.139cm">
          <draw:text-box>
            <text:p>
              <text:span text:style-name="T3">
                Enseignant : 
                <text:s text:c="2"/>
              </text:span>
              <text:s/>
              DR . JUSTIN 
              <text:s/>
              MOSKOLAI
            </text:p>
          </draw:text-box>
        </draw:frame>
        <draw:frame draw:style-name="gr3" draw:text-style-name="P4" draw:layer="layout" svg:width="16.259cm" svg:height="1.22cm" svg:x="5.362cm" svg:y="5.426cm">
          <draw:text-box>
            <text:p>
              <text:span text:style-name="T4">INF365: </text:span>
              <text:span text:style-name="T5">
                <text:s text:c="3"/>
              </text:span>
              <text:span text:style-name="T6">
                <text:s/>
              </text:span>
              <text:span text:style-name="T7">
                INGENIERIE 
                <text:s/>
                DES DONNEES
              </text:span>
            </text:p>
          </draw:text-box>
        </draw:frame>
        <draw:frame draw:style-name="gr4" draw:text-style-name="P5" draw:layer="layout" svg:width="9.82cm" svg:height="1.226cm" svg:x="7.96cm" svg:y="10.204cm">
          <draw:text-box>
            <text:p>
              <text:span text:style-name="T8">NIVEAU 3 INFORMATIQUE</text:span>
            </text:p>
          </draw:text-box>
        </draw:frame>
        <draw:frame draw:style-name="gr5" draw:text-style-name="P6" draw:layer="layout" svg:width="9.312cm" svg:height="1.225cm" svg:x="8.382cm" svg:y="7.62cm">
          <draw:text-box>
            <text:p>
              <text:span text:style-name="T9">CAHIER DE CHARGE</text:span>
            </text:p>
          </draw:text-box>
        </draw:frame>
        <draw:rect draw:style-name="gr6" draw:text-style-name="P2" draw:layer="layout" svg:width="27cm" svg:height="0.762cm" draw:transform="rotate (3.1415926535892) translate (27cm 0.762cm)">
          <text:p/>
        </draw:rect>
        <draw:custom-shape draw:style-name="gr7" draw:text-style-name="P7" draw:layer="layout" svg:width="17.78cm" svg:height="2.54cm" svg:x="4.318cm" svg:y="7.112cm">
          <text:p text:style-name="P2">
            <text:span text:style-name="T10">CAHIER DE CHARGE</text:span>
          </text:p>
          <draw:enhanced-geometry svg:viewBox="0 0 21600 21600" draw:glue-points="10800 0 0 10800 10800 21600 21600 10800" draw:text-areas="5400 5400 16200 16200" draw:type="diamond" draw:enhanced-path="M 10800 0 L 21600 10800 10800 21600 0 10800 10800 0 Z N"/>
        </draw:custom-shape>
        <draw:rect draw:style-name="gr8" draw:text-style-name="P2" draw:layer="layout" svg:width="11.43cm" svg:height="1.524cm" svg:x="1.524cm" svg:y="14.986cm">
          <text:p text:style-name="P2">ANNEE SCOLAIRE 2024 - 2025</text:p>
        </draw:rect>
        <draw:ellipse draw:style-name="gr9" draw:text-style-name="P2" draw:layer="layout" svg:width="10.922cm" svg:height="1.778cm" svg:x="0.762cm" svg:y="12.446cm">
          <text:p text:style-name="P2">Universite de Douala</text:p>
        </draw:ellipse>
        <draw:rect draw:style-name="gr10" draw:text-style-name="P2" draw:layer="layout" svg:width="27cm" svg:height="0.728cm" svg:x="0cm" svg:y="17.272cm">
          <text:p/>
        </draw:rect>
        <presentation:notes draw:style-name="dp2">
          <draw:page-thumbnail draw:style-name="gr11" draw:layer="layout" svg:width="13.968cm" svg:height="10.476cm" svg:x="3.81cm" svg:y="2.123cm" draw:page-number="1" presentation:class="page"/>
          <draw:frame presentation:style-name="pr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" draw:style-name="dp3" draw:master-page-name="Standard" presentation:use-date-time-name="dtd1">
        <office:forms form:automatic-focus="false" form:apply-design-mode="false"/>
        <draw:frame draw:style-name="gr12" draw:text-style-name="P8" draw:layer="layout" svg:width="17.272cm" svg:height="2.301cm" svg:x="5.588cm" svg:y="1.509cm">
          <draw:text-box>
            <text:p>
              <text:span text:style-name="T11">PRESENTATION DU PROJET</text:span>
            </text:p>
          </draw:text-box>
        </draw:frame>
        <draw:frame draw:style-name="gr13" draw:text-style-name="P9" draw:layer="layout" svg:width="17.78cm" svg:height="1.136cm" svg:x="1.524cm" svg:y="3.81cm">
          <draw:text-box>
            <text:p>
              <text:span text:style-name="T12">
                I- 
                <text:s/>
                INTRODUCTION Et CONTEXTE
              </text:span>
            </text:p>
          </draw:text-box>
        </draw:frame>
        <draw:frame draw:style-name="gr13" draw:text-style-name="P9" draw:layer="layout" svg:width="8.128cm" svg:height="1.136cm" svg:x="1.27cm" svg:y="5.842cm">
          <draw:text-box>
            <text:p>
              <text:span text:style-name="T12">
                II- 
                <text:s/>
                METHODOLOGIE
              </text:span>
            </text:p>
          </draw:text-box>
        </draw:frame>
        <draw:frame draw:style-name="gr14" draw:text-style-name="P10" draw:layer="layout" svg:width="19.05cm" svg:height="1.055cm" svg:x="3.048cm" svg:y="8.636cm">
          <draw:text-box>
            <text:p>
              <text:span text:style-name="T13">
                2- 
                <text:s/>
                Choix des algorithmes , tests et explication 
              </text:span>
            </text:p>
          </draw:text-box>
        </draw:frame>
        <draw:frame draw:style-name="gr15" draw:text-style-name="P10" draw:layer="layout" svg:width="20.066cm" svg:height="1.27cm" svg:x="2.794cm" svg:y="9.906cm">
          <draw:text-box>
            <text:p>
              <text:span text:style-name="T13">3- Configuration des hyperparametres</text:span>
            </text:p>
          </draw:text-box>
        </draw:frame>
        <draw:frame draw:style-name="gr13" draw:text-style-name="P11" draw:layer="layout" svg:width="12.446cm" svg:height="1.136cm" svg:x="2.794cm" svg:y="11.176cm">
          <draw:text-box>
            <text:p>
              <text:span text:style-name="T14">
                4- 
                <text:s/>
                Validation croisee
              </text:span>
            </text:p>
          </draw:text-box>
        </draw:frame>
        <draw:frame draw:style-name="gr16" draw:text-style-name="P12" draw:layer="layout" svg:width="7.874cm" svg:height="1.216cm" draw:transform="rotate (-0.00680678408396343) translate (1.532cm 12.954cm)">
          <draw:text-box>
            <text:p>
              <text:span text:style-name="T15">
                III- 
                <text:s/>
                RESULTATS
              </text:span>
            </text:p>
          </draw:text-box>
        </draw:frame>
        <draw:frame draw:style-name="gr16" draw:text-style-name="P12" draw:layer="layout" svg:width="7.366cm" svg:height="1.216cm" svg:x="1.27cm" svg:y="14.732cm">
          <draw:text-box>
            <text:p>
              <text:span text:style-name="T15">IV- DISCUSSION</text:span>
            </text:p>
          </draw:text-box>
        </draw:frame>
        <draw:rect draw:style-name="gr17" draw:text-style-name="P2" draw:layer="layout" svg:width="27cm" svg:height="0.762cm" svg:x="0cm" svg:y="0cm">
          <text:p/>
        </draw:rect>
        <draw:frame draw:style-name="gr18" draw:layer="layout" svg:width="17.444cm" svg:height="1.055cm" svg:x="2.794cm" svg:y="7.327cm">
          <draw:text-box>
            <text:p>
              <text:span text:style-name="T13">
                1- 
                <text:s/>
                Exploration , anaylse et nettoyage des données
              </text:span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2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3" draw:style-name="dp3" draw:master-page-name="Standard" presentation:use-date-time-name="dtd1">
        <office:forms form:automatic-focus="false" form:apply-design-mode="false"/>
        <draw:frame draw:style-name="gr15" draw:text-style-name="P11" draw:layer="layout" svg:width="11.938cm" svg:height="1.27cm" svg:x="2.032cm" svg:y="9.144cm">
          <draw:text-box>
            <text:p>
              <text:span text:style-name="T14">
                2- 
                <text:s/>
                Amelioration
              </text:span>
            </text:p>
          </draw:text-box>
        </draw:frame>
        <draw:frame draw:style-name="gr16" draw:text-style-name="P12" draw:layer="layout" svg:width="7.874cm" svg:height="1.216cm" svg:x="1.016cm" svg:y="10.922cm">
          <draw:text-box>
            <text:p>
              <text:span text:style-name="T15">VI- CONCLUSION</text:span>
            </text:p>
          </draw:text-box>
        </draw:frame>
        <draw:frame draw:style-name="gr19" draw:text-style-name="P12" draw:layer="layout" svg:width="23.622cm" svg:height="1.524cm" svg:x="1.016cm" svg:y="5.08cm">
          <draw:text-box>
            <text:p>
              <text:span text:style-name="T15">
                V- 
                <text:s/>
                QUELQUES QUESTIONS DE REFLECTION
              </text:span>
            </text:p>
          </draw:text-box>
        </draw:frame>
        <draw:frame draw:style-name="gr15" draw:text-style-name="P11" draw:layer="layout" svg:width="19.05cm" svg:height="1.27cm" svg:x="2.032cm" svg:y="7.366cm">
          <draw:text-box>
            <text:p>
              <text:span text:style-name="T14">1- Quelques questions de reflexion</text:span>
            </text:p>
          </draw:text-box>
        </draw:frame>
        <draw:rect draw:style-name="gr17" draw:text-style-name="P2" draw:layer="layout" svg:width="27cm" svg:height="0.762cm" svg:x="0cm" svg:y="0cm">
          <text:p/>
        </draw:rect>
        <draw:frame draw:style-name="gr13" draw:text-style-name="P11" draw:layer="layout" svg:width="15.494cm" svg:height="1.136cm" svg:x="2.032cm" svg:y="3.302cm">
          <draw:text-box>
            <text:p>
              <text:span text:style-name="T14">2-Choix du meilleur algorithme</text:span>
            </text:p>
          </draw:text-box>
        </draw:frame>
        <draw:frame draw:style-name="gr13" draw:text-style-name="P11" draw:layer="layout" svg:width="10.668cm" svg:height="1.136cm" svg:x="2.286cm" svg:y="1.658cm">
          <draw:text-box>
            <text:p>
              <text:span text:style-name="T14">
                1- 
                <text:s/>
                Comparaison 
              </text:span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3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4" draw:style-name="dp3" draw:master-page-name="Standard" presentation:use-date-time-name="dtd1">
        <office:forms form:automatic-focus="false" form:apply-design-mode="false"/>
        <draw:frame draw:style-name="gr20" draw:text-style-name="P13" draw:layer="layout" svg:width="15.24cm" svg:height="1.301cm" svg:x="6.858cm" svg:y="1.747cm">
          <draw:text-box>
            <text:p>
              <text:span text:style-name="T16">
                MEMBRES 
                <text:s/>
                DU 
                <text:s/>
                GROUPE I
              </text:span>
            </text:p>
          </draw:text-box>
        </draw:frame>
        <draw:frame draw:style-name="standard" draw:layer="layout" svg:width="24.891cm" svg:height="9.777cm" svg:x="0.963cm" svg:y="3.742cm">
          <table:table table:template-name="default" table:use-first-row-styles="true" table:use-banding-rows-styles="true">
            <table:table-column table:style-name="co1"/>
            <table:table-column table:style-name="co2"/>
            <table:table-row table:style-name="ro1">
              <table:table-cell table:style-name="ce1">
                <text:p>
                  <text:span text:style-name="T17">MATRICULE</text:span>
                </text:p>
                <text:p>
                  <text:span text:style-name="T17"/>
                </text:p>
              </table:table-cell>
              <table:table-cell table:style-name="ce2">
                <text:p>
                  <text:span text:style-name="T18">NOMS ET PRENOMS</text:span>
                </text:p>
                <text:p>
                  <text:span text:style-name="T9"/>
                </text:p>
              </table:table-cell>
            </table:table-row>
            <table:table-row table:style-name="ro1">
              <table:table-cell table:style-name="ce3">
                <text:p>
                  <text:span text:style-name="T19">22S74696</text:span>
                </text:p>
              </table:table-cell>
              <table:table-cell table:style-name="ce4">
                <text:p>
                  <text:span text:style-name="T19">
                    TUMAMO TCHUINGTE ROUSSEL FRANK 
                    <text:s text:c="2"/>
                  </text:span>
                </text:p>
                <text:p>
                  <text:span text:style-name="T19"/>
                </text:p>
              </table:table-cell>
            </table:table-row>
            <table:table-row table:style-name="ro1">
              <table:table-cell table:style-name="ce5">
                <text:p>
                  <text:span text:style-name="T19">22S73985</text:span>
                </text:p>
              </table:table-cell>
              <table:table-cell table:style-name="ce6">
                <text:p>
                  <text:span text:style-name="T19">DIMBECK ROSINE VALENCIA</text:span>
                </text:p>
                <text:p>
                  <text:span text:style-name="T19"/>
                </text:p>
              </table:table-cell>
            </table:table-row>
            <table:table-row table:style-name="ro1" table:default-cell-style-name="ce7">
              <table:table-cell>
                <text:p>
                  <text:span text:style-name="T19">22S74031</text:span>
                </text:p>
              </table:table-cell>
              <table:table-cell>
                <text:p>
                  <text:span text:style-name="T19">DJUIKEM MADELEINE IVANA</text:span>
                </text:p>
              </table:table-cell>
            </table:table-row>
            <table:table-row table:style-name="ro1" table:default-cell-style-name="ce7">
              <table:table-cell>
                <text:p>
                  <text:span text:style-name="T19">22S74387</text:span>
                </text:p>
              </table:table-cell>
              <table:table-cell>
                <text:p>
                  <text:span text:style-name="T19">NOUMBISSIE KENGNI EDMOND</text:span>
                </text:p>
              </table:table-cell>
            </table:table-row>
            <table:table-row table:style-name="ro2">
              <table:table-cell table:style-name="ce8">
                <text:p>
                  <text:span text:style-name="T19">22S74693</text:span>
                </text:p>
              </table:table-cell>
              <table:table-cell table:style-name="ce9">
                <text:p>
                  <text:span text:style-name="T19">TSOMBENG ZEKENG ANGE MILENE</text:span>
                </text:p>
              </table:table-cell>
            </table:table-row>
          </table:table>
          <draw:image xlink:href="Pictures/TablePreview1.svm" xlink:type="simple" xlink:show="embed" xlink:actuate="onLoad"/>
        </draw:frame>
        <draw:rect draw:style-name="gr17" draw:text-style-name="P2" draw:layer="layout" svg:width="27cm" svg:height="1.016cm" svg:x="0cm" svg:y="0cm">
          <text:p/>
        </draw:rect>
        <draw:frame draw:style-name="gr21" draw:layer="layout" svg:width="22.86cm" svg:height="1.27cm" svg:x="2.032cm" svg:y="14.224cm">
          <draw:text-box>
            <text:p>
              <text:span text:style-name="T19">
                chef de groupe : 
                <text:s/>
                TUMAMO TCHINGTE ROUSSEL FRANK
              </text:span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4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5" draw:style-name="dp4" draw:master-page-name="Standard" presentation:use-date-time-name="dtd1">
        <office:forms form:automatic-focus="false" form:apply-design-mode="false"/>
        <draw:frame draw:style-name="gr22" draw:text-style-name="P14" draw:layer="layout" svg:width="15.24cm" svg:height="1.812cm" svg:x="6.604cm" svg:y="1.236cm">
          <draw:text-box>
            <text:p>
              <text:span text:style-name="T20">I- INTRODUCTION ET CONTEXTE</text:span>
            </text:p>
          </draw:text-box>
        </draw:frame>
        <draw:frame draw:style-name="gr23" draw:text-style-name="P16" draw:layer="layout" svg:width="24.384cm" svg:height="13.139cm" svg:x="1.27cm" svg:y="3.048cm">
          <draw:text-box>
            <text:p>
              <text:span text:style-name="T21">
                <text:tab/>
              </text:span>
              <text:span text:style-name="T21">Le projet consiste à developper </text:span>
              <text:span text:style-name="T22">un chatbot intelligent capable de gerer les preinscriptions en ligne pour les utilisateurs </text:span>
              <text:span text:style-name="T23">grâce à un chabot intelligent et automatisé</text:span>
              <text:span text:style-name="T24">.</text:span>
              <text:span text:style-name="T21">. Le chatbot devra collecter les informations necessaires des etudiants , verifier les critères d'admissibilite , fournir des informations sur des programmes d'etudes et les procedures d'admission , et gerer les preinscriptions en temps reel.</text:span>
            </text:p>
            <text:p>
              <text:span text:style-name="T21"/>
            </text:p>
            <text:p>
              <text:span text:style-name="T21">
                <text:tab/>
              </text:span>
              <text:span text:style-name="T21">Les objectifs attendus de ce chatbot sont entre autre:</text:span>
            </text:p>
            <text:p>
              <text:span text:style-name="T21"/>
            </text:p>
            <text:list text:style-name="L3">
              <text:list-item>
                <text:p>
                  <text:span text:style-name="T21">
                    <text:s/>
                  </text:span>
                  <text:span text:style-name="T21">Ameliorer l'experience des utilisateurs en ligne</text:span>
                </text:p>
              </text:list-item>
              <text:list-item>
                <text:p>
                  <text:span text:style-name="T21">Reduire le temps de traitement des preinscriptions</text:span>
                </text:p>
              </text:list-item>
              <text:list-item>
                <text:p>
                  <text:span text:style-name="T21">Augmenter le precision des informations collectées</text:span>
                </text:p>
              </text:list-item>
            </text:list>
            <text:list text:style-name="L1">
              <text:list-item>
                <text:p text:style-name="P15">
                  <text:span text:style-name="T21">Fournir une plateforme securisee et fiable pour les etudiants</text:span>
                </text:p>
              </text:list-item>
              <text:list-item>
                <text:p text:style-name="P15">
                  <text:span text:style-name="T24">Simplifier le parcours d'inscription en guidant les utilisateurs a travers differents etapes.</text:span>
                </text:p>
                <text:p>
                  <text:span text:style-name="T21"/>
                </text:p>
              </text:list-item>
            </text:list>
          </draw:text-box>
        </draw:frame>
        <draw:rect draw:style-name="gr17" draw:text-style-name="P2" draw:layer="layout" svg:width="27cm" svg:height="1.016cm" svg:x="0cm" svg:y="0cm">
          <text:p/>
        </draw:rect>
        <presentation:notes draw:style-name="dp2">
          <draw:page-thumbnail draw:style-name="gr11" draw:layer="layout" svg:width="13.968cm" svg:height="10.476cm" svg:x="3.81cm" svg:y="2.123cm" draw:page-number="5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6" draw:style-name="dp3" draw:master-page-name="Standard" presentation:use-date-time-name="dtd1">
        <draw:frame draw:style-name="gr24" draw:text-style-name="P18" draw:layer="layout" svg:width="24.384cm" svg:height="5.571cm" svg:x="1.524cm" svg:y="2.286cm">
          <draw:text-box>
            <text:p text:style-name="P15">
              <text:span text:style-name="T21">Les fonctionnalités à implementer sont les suivantes:</text:span>
            </text:p>
            <text:p text:style-name="P15">
              <text:span text:style-name="T21"/>
            </text:p>
            <text:p text:style-name="P15">
              <text:span text:style-name="T21">
                <text:tab/>
              </text:span>
              <text:span text:style-name="T21">
                - 
                <text:s/>
                Interface utilisateur conviviale(page d'acceuil avec options claires)
              </text:span>
            </text:p>
            <text:p text:style-name="P15">
              <text:span text:style-name="T21">
                <text:tab/>
              </text:span>
              <text:span text:style-name="T21">
                - 
                <text:s/>
                Chat en direct avec reponse en temps réel
              </text:span>
            </text:p>
            <text:p text:style-name="P15">
              <text:span text:style-name="T21">
                <text:tab/>
              </text:span>
              <text:span text:style-name="T21">
                - 
                <text:s/>
                Authentification et enregistrement des informations utilisateurs
              </text:span>
            </text:p>
            <text:p text:style-name="P15">
              <text:span text:style-name="T21">
                <text:tab/>
              </text:span>
              <text:span text:style-name="T21">
                - 
                <text:s/>
                Accès multi-utilisateurs (administrateurs, utilisateurs)
              </text:span>
            </text:p>
          </draw:text-box>
        </draw:frame>
        <draw:frame draw:style-name="gr25" draw:text-style-name="P16" draw:layer="layout" svg:width="24.13cm" svg:height="5.795cm" svg:x="1.524cm" svg:y="9.144cm">
          <draw:text-box>
            <text:p>
              <text:span text:style-name="T21">
                <text:tab/>
              </text:span>
              <text:span text:style-name="T21">Pour developper ce chatbot nous allons utiliser les lanagages de programmation suivants : </text:span>
              <text:span text:style-name="T25">Python (django)</text:span>
              <text:span text:style-name="T21"> pour le backend ,</text:span>
              <text:span text:style-name="T25"> HTML / CSS (Bootstrap) / Javascript</text:span>
              <text:span text:style-name="T21"> pour le frontend , une base de donnée comme </text:span>
              <text:span text:style-name="T25">sqlite</text:span>
              <text:span text:style-name="T21"> et enfin nous allons créer notre propre</text:span>
              <text:span text:style-name="T25"> dataset</text:span>
              <text:span text:style-name="T21"> .</text:span>
            </text:p>
            <text:p>
              <text:span text:style-name="T21"/>
            </text:p>
          </draw:text-box>
        </draw:frame>
        <draw:rect draw:style-name="gr17" draw:text-style-name="P2" draw:layer="layout" svg:width="27cm" svg:height="1.016cm" svg:x="0cm" svg:y="0cm">
          <text:p/>
        </draw:rect>
        <presentation:notes draw:style-name="dp2">
          <draw:page-thumbnail draw:style-name="gr11" draw:layer="layout" svg:width="13.968cm" svg:height="10.476cm" svg:x="3.81cm" svg:y="2.123cm" draw:page-number="6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7" draw:style-name="dp4" draw:master-page-name="Standard" presentation:use-date-time-name="dtd1">
        <draw:frame draw:style-name="gr24" draw:text-style-name="P18" draw:layer="layout" svg:width="24.384cm" svg:height="5.571cm" svg:x="1.524cm" svg:y="2.286cm">
          <draw:text-box>
            <text:p text:style-name="P15">
              <text:span text:style-name="T21">Les fonctionnalités à implementer sont les suivantes:</text:span>
            </text:p>
            <text:p text:style-name="P15">
              <text:span text:style-name="T21"/>
            </text:p>
            <text:p text:style-name="P15">
              <text:span text:style-name="T21">
                <text:tab/>
              </text:span>
              <text:span text:style-name="T21">
                - 
                <text:s/>
                Interface utilisateur conviviale(page d'acceuil avec options claires)
              </text:span>
            </text:p>
            <text:p text:style-name="P15">
              <text:span text:style-name="T21">
                <text:tab/>
              </text:span>
              <text:span text:style-name="T21">
                - 
                <text:s/>
                Chat en direct avec reponse en temps réel
              </text:span>
            </text:p>
            <text:p text:style-name="P15">
              <text:span text:style-name="T21">
                <text:tab/>
              </text:span>
              <text:span text:style-name="T21">
                - 
                <text:s/>
                Authentification et enregistrement des informations utilisateurs
              </text:span>
            </text:p>
            <text:p text:style-name="P15">
              <text:span text:style-name="T21">
                <text:tab/>
              </text:span>
              <text:span text:style-name="T21">
                - 
                <text:s/>
                Accès multi-utilisateurs (administrateurs, utilisateurs)
              </text:span>
            </text:p>
          </draw:text-box>
        </draw:frame>
        <draw:frame draw:style-name="gr25" draw:text-style-name="P16" draw:layer="layout" svg:width="24.13cm" svg:height="5.795cm" svg:x="1.524cm" svg:y="9.144cm">
          <draw:text-box>
            <text:p>
              <text:span text:style-name="T21">
                <text:tab/>
              </text:span>
              <text:span text:style-name="T21">Pour developper ce chatbot nous allons utiliser les lanagages de programmation suivants : </text:span>
              <text:span text:style-name="T25">Python (django)</text:span>
              <text:span text:style-name="T21"> pour le backend ,</text:span>
              <text:span text:style-name="T25"> HTML / CSS (Bootstrap) / Javascript</text:span>
              <text:span text:style-name="T21"> pour le frontend , une base de donnée comme </text:span>
              <text:span text:style-name="T25">sqlite</text:span>
              <text:span text:style-name="T21"> et enfin nous allons créer notre propre</text:span>
              <text:span text:style-name="T25"> dataset</text:span>
              <text:span text:style-name="T21"> .</text:span>
            </text:p>
            <text:p>
              <text:span text:style-name="T21"/>
            </text:p>
          </draw:text-box>
        </draw:frame>
        <draw:rect draw:style-name="gr17" draw:text-style-name="P2" draw:layer="layout" svg:width="27cm" svg:height="1.016cm" svg:x="0cm" svg:y="0cm">
          <text:p/>
        </draw:rect>
        <draw:frame draw:style-name="gr20" draw:text-style-name="P19" draw:layer="layout" svg:width="9.398cm" svg:height="1.301cm" svg:x="7.366cm" svg:y="13.939cm">
          <draw:text-box>
            <text:p text:style-name="P2">
              <text:span text:style-name="T20">II- METHODOLOGIE</text:span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7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8" draw:style-name="dp4" draw:master-page-name="Standard" presentation:use-date-time-name="dtd1">
        <draw:rect draw:style-name="gr17" draw:text-style-name="P2" draw:layer="layout" svg:width="27cm" svg:height="1.016cm" svg:x="0cm" svg:y="0cm">
          <text:p/>
        </draw:rect>
        <draw:frame draw:style-name="gr26" draw:text-style-name="P20" draw:layer="layout" svg:width="20.814cm" svg:height="1.216cm" svg:x="1.524cm" svg:y="2.286cm">
          <draw:text-box>
            <text:p>
              <text:span text:style-name="T26">
                1- 
                <text:s/>
                Exploration , analyse et nettoyage des données
              </text:span>
            </text:p>
          </draw:text-box>
        </draw:frame>
        <draw:frame draw:style-name="gr27" draw:text-style-name="P16" draw:layer="layout" svg:width="26.238cm" svg:height="12.131cm" svg:x="0.762cm" svg:y="4.318cm">
          <draw:text-box>
            <text:p>
              <text:span text:style-name="T21">
                <text:tab/>
              </text:span>
              <text:span text:style-name="T21">Nous avons dans le fichier</text:span>
              <text:span text:style-name="T22"> chatbot_dataset.csv</text:span>
              <text:span text:style-name="T21"> des données de preinscription en ligne.</text:span>
            </text:p>
            <text:p>
              <text:span text:style-name="T21"/>
            </text:p>
            <text:p>
              <text:span text:style-name="T21">Le fichier contient les colonnes suivantes:</text:span>
            </text:p>
            <text:p>
              <text:span text:style-name="T21">
                <text:s text:c="4"/>
              </text:span>
              <text:span text:style-name="T21">* id_chat: l'identifiant attribué à la question posée par l'utilisateur</text:span>
            </text:p>
            <text:p>
              <text:span text:style-name="T21">
                <text:s text:c="4"/>
              </text:span>
              <text:span text:style-name="T21">* Username: le nom de l'utilisateur</text:span>
            </text:p>
            <text:p>
              <text:span text:style-name="T21">
                <text:s text:c="4"/>
              </text:span>
              <text:span text:style-name="T21">* Question: Les questions posées par l'utilisateur</text:span>
            </text:p>
            <text:p>
              <text:span text:style-name="T21">
                <text:s text:c="4"/>
              </text:span>
              <text:span text:style-name="T21">* Response: Les reponses aux questions de l'utilisateur </text:span>
            </text:p>
            <text:p>
              <text:span text:style-name="T21">
                <text:s text:c="4"/>
              </text:span>
              <text:span text:style-name="T21">* Date: Date d'envoie de chacun des questions posées par l'utilisateur</text:span>
            </text:p>
            <text:p>
              <text:span text:style-name="T21"/>
            </text:p>
            <text:p>
              <text:span text:style-name="T21">Nous allons analyser ces données pour répondre aux questions suivantes:</text:span>
            </text:p>
            <text:p>
              <text:span text:style-name="T21">
                <text:s text:c="4"/>
              </text:span>
              <text:span text:style-name="T21">* Quel est le ou les personnes qui ont le ou les plus utilisé (s) ce chatbot </text:span>
              <text:span text:style-name="T21">
                <text:tab/>
              </text:span>
              <text:span text:style-name="T21">
                <text:tab/>
              </text:span>
              <text:span text:style-name="T21">
                <text:s text:c="7"/>
                pendant le mois de septembre ?
              </text:span>
            </text:p>
            <text:p>
              <text:span text:style-name="T21">
                <text:s text:c="4"/>
              </text:span>
              <text:span text:style-name="T21">* A quelle heure les utilisateurs interagissent le plus avec le chabot ?</text:span>
            </text:p>
            <text:p>
              <text:span text:style-name="T21">
                <text:s text:c="4"/>
              </text:span>
              <text:span text:style-name="T21">* A quelle heure les utilisateurs interagissent le moins avec le chabot ?</text:span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8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9" draw:style-name="dp4" draw:master-page-name="Standard" presentation:use-date-time-name="dtd1">
        <draw:frame draw:style-name="gr28" draw:layer="layout" svg:width="25.146cm" svg:height="4.523cm" svg:x="1.016cm" svg:y="2.032cm">
          <draw:text-box>
            <text:p>
              <text:s text:c="4"/>
              * Quels sont les utilisateurs qui n'ont pas obtenu de reponse à leur question ?
            </text:p>
            <text:p>
              <text:s text:c="4"/>
              * Quels les utilisateus n'ayant posés aucune question ?
            </text:p>
            <text:p>
              <text:s text:c="4"/>
              * Quels sont les questions les plus posées par l'utilsateur et pourquoi ?
            </text:p>
            <text:p/>
            <text:p>Nous allons accompagner nos solutions de visualisations pertinentes afin d' améliorer l'efficacité du chatbot le mois prochain.</text:p>
          </draw:text-box>
        </draw:frame>
        <draw:rect draw:style-name="gr17" draw:text-style-name="P2" draw:layer="layout" svg:width="27cm" svg:height="1.016cm" svg:x="0cm" svg:y="0cm">
          <text:p/>
        </draw:rect>
        <draw:frame draw:style-name="gr29" draw:text-style-name="P21" draw:layer="layout" svg:width="7.199cm" svg:height="0.963cm" svg:x="1.778cm" svg:y="7.62cm">
          <draw:text-box>
            <text:p>
              <text:span text:style-name="T27">- Importer les données :</text:span>
            </text:p>
          </draw:text-box>
        </draw:frame>
        <draw:frame draw:style-name="gr30" draw:text-style-name="P2" draw:layer="layout" svg:width="24.892cm" svg:height="7.133cm" svg:x="1.27cm" svg:y="8.89cm">
          <draw:image xlink:href="Pictures/100000000000037A000001AC676237A5.png" xlink:type="simple" xlink:show="embed" xlink:actuate="onLoad">
            <text:p/>
          </draw:image>
        </draw:frame>
        <presentation:notes draw:style-name="dp2">
          <draw:page-thumbnail draw:style-name="gr11" draw:layer="layout" svg:width="13.968cm" svg:height="10.476cm" svg:x="3.81cm" svg:y="2.123cm" draw:page-number="9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0" draw:style-name="dp4" draw:master-page-name="Standard" presentation:use-date-time-name="dtd1">
        <draw:rect draw:style-name="gr17" draw:text-style-name="P2" draw:layer="layout" svg:width="27cm" svg:height="0.762cm" svg:x="0cm" svg:y="0cm">
          <text:p/>
        </draw:rect>
        <draw:frame draw:style-name="gr30" draw:text-style-name="P2" draw:layer="layout" svg:width="22.118cm" svg:height="4.153cm" svg:x="2.012cm" svg:y="3.556cm">
          <draw:image xlink:href="Pictures/10000000000003440000009D7494A896.png" xlink:type="simple" xlink:show="embed" xlink:actuate="onLoad">
            <text:p/>
          </draw:image>
        </draw:frame>
        <draw:frame draw:style-name="gr31" draw:text-style-name="P22" draw:layer="layout" svg:width="8.727cm" svg:height="1.043cm" svg:x="0.762cm" svg:y="1.751cm">
          <draw:text-box>
            <text:p>
              <text:span text:style-name="T22">- Description des données</text:span>
            </text:p>
          </draw:text-box>
        </draw:frame>
        <draw:frame draw:style-name="gr30" draw:text-style-name="P2" draw:layer="layout" svg:width="8.016cm" svg:height="6.137cm" svg:x="11.684cm" svg:y="8.89cm">
          <draw:image xlink:href="Pictures/100000000000012F000000E8D878BF96.png" xlink:type="simple" xlink:show="embed" xlink:actuate="onLoad">
            <text:p/>
          </draw:image>
        </draw:frame>
        <draw:frame draw:style-name="gr32" draw:text-style-name="P21" draw:layer="layout" svg:width="9.312cm" svg:height="0.963cm" svg:x="0.762cm" svg:y="8.382cm">
          <draw:text-box>
            <text:p>
              <text:span text:style-name="T27">- Informations sur les colonnes:</text:span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10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1" draw:style-name="dp4" draw:master-page-name="Standard" presentation:use-date-time-name="dtd1">
        <draw:rect draw:style-name="gr17" draw:text-style-name="P2" draw:layer="layout" svg:width="27cm" svg:height="0.762cm" svg:x="0cm" svg:y="0cm">
          <text:p/>
        </draw:rect>
        <draw:frame draw:style-name="gr33" draw:text-style-name="P21" draw:layer="layout" svg:width="8.128cm" svg:height="0.963cm" svg:x="0.762cm" svg:y="1.577cm">
          <draw:text-box>
            <text:p>
              <text:span text:style-name="T27">- Nettoyage de la donnees</text:span>
            </text:p>
          </draw:text-box>
        </draw:frame>
        <draw:frame draw:style-name="gr34" draw:layer="layout" svg:width="23.114cm" svg:height="1.016cm" svg:x="1.778cm" svg:y="2.794cm">
          <draw:text-box>
            <text:p>Affichons un data avec toutes les lignes qui ont au moins une valeur manquante</text:p>
          </draw:text-box>
        </draw:frame>
        <draw:frame draw:style-name="gr30" draw:text-style-name="P2" draw:layer="layout" svg:width="24.094cm" svg:height="11.176cm" svg:x="1.27cm" svg:y="4.572cm">
          <draw:image xlink:href="Pictures/1000000000000382000001A56C99C708.png" xlink:type="simple" xlink:show="embed" xlink:actuate="onLoad">
            <text:p/>
          </draw:image>
        </draw:frame>
        <presentation:notes draw:style-name="dp2">
          <draw:page-thumbnail draw:style-name="gr11" draw:layer="layout" svg:width="13.968cm" svg:height="10.476cm" svg:x="3.81cm" svg:y="2.123cm" draw:page-number="11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2" draw:style-name="dp4" draw:master-page-name="Standard" presentation:use-date-time-name="dtd1">
        <draw:rect draw:style-name="gr17" draw:text-style-name="P2" draw:layer="layout" svg:width="27cm" svg:height="0.762cm" svg:x="0cm" svg:y="0cm">
          <text:p/>
        </draw:rect>
        <draw:frame draw:style-name="gr33" draw:text-style-name="P21" draw:layer="layout" svg:width="8.128cm" svg:height="0.963cm" svg:x="0.762cm" svg:y="1.577cm">
          <draw:text-box>
            <text:p>
              <text:span text:style-name="T27">- Nettoyage de la donnees</text:span>
            </text:p>
          </draw:text-box>
        </draw:frame>
        <draw:frame draw:style-name="gr34" draw:layer="layout" svg:width="23.114cm" svg:height="1.016cm" svg:x="1.778cm" svg:y="2.794cm">
          <draw:text-box>
            <text:p>Affichons un data avec toutes les lignes qui ont au moins une valeur manquante</text:p>
          </draw:text-box>
        </draw:frame>
        <draw:frame draw:style-name="gr30" draw:text-style-name="P2" draw:layer="layout" svg:width="24.094cm" svg:height="11.176cm" svg:x="1.27cm" svg:y="4.572cm">
          <draw:image xlink:href="Pictures/1000000000000382000001A56C99C708.png" xlink:type="simple" xlink:show="embed" xlink:actuate="onLoad">
            <text:p/>
          </draw:image>
        </draw:frame>
        <presentation:notes draw:style-name="dp2">
          <draw:page-thumbnail draw:style-name="gr11" draw:layer="layout" svg:width="13.968cm" svg:height="10.476cm" svg:x="3.81cm" svg:y="2.123cm" draw:page-number="12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3" draw:style-name="dp4" draw:master-page-name="Standard" presentation:use-date-time-name="dtd1">
        <draw:rect draw:style-name="gr17" draw:text-style-name="P2" draw:layer="layout" svg:width="27cm" svg:height="0.762cm" svg:x="0cm" svg:y="0cm">
          <text:p/>
        </draw:rect>
        <draw:frame draw:style-name="gr35" draw:layer="layout" svg:width="18.096cm" svg:height="0.963cm" svg:x="0.762cm" svg:y="1.577cm">
          <draw:text-box>
            <text:p>Est-ce que toutes les lignes n'ont que des valeurs manquantes</text:p>
          </draw:text-box>
        </draw:frame>
        <draw:frame draw:style-name="gr30" draw:text-style-name="P2" draw:layer="layout" svg:width="12.888cm" svg:height="4.724cm" svg:x="4.064cm" svg:y="3.048cm">
          <draw:image xlink:href="Pictures/100000000000013000000084229D5840.png" xlink:type="simple" xlink:show="embed" xlink:actuate="onLoad">
            <text:p/>
          </draw:image>
        </draw:frame>
        <draw:frame draw:style-name="gr36" draw:layer="layout" svg:width="23.218cm" svg:height="0.963cm" svg:x="1.016cm" svg:y="8.435cm">
          <draw:text-box>
            <text:p>Resultat apres la suppression de toutes les lignes avec des valeurs manquantes:</text:p>
          </draw:text-box>
        </draw:frame>
        <draw:frame draw:style-name="gr30" draw:text-style-name="P2" draw:layer="layout" svg:width="23.441cm" svg:height="6.096cm" svg:x="1.764cm" svg:y="9.652cm">
          <draw:image xlink:href="Pictures/1000000000000376000000B6FAD9D37B.png" xlink:type="simple" xlink:show="embed" xlink:actuate="onLoad">
            <text:p/>
          </draw:image>
        </draw:frame>
        <presentation:notes draw:style-name="dp2">
          <draw:page-thumbnail draw:style-name="gr11" draw:layer="layout" svg:width="13.968cm" svg:height="10.476cm" svg:x="3.81cm" svg:y="2.123cm" draw:page-number="13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4" draw:style-name="dp3" draw:master-page-name="Standard" presentation:use-date-time-name="dtd1">
        <draw:frame draw:style-name="gr30" draw:text-style-name="P2" draw:layer="layout" svg:width="23.876cm" svg:height="6.882cm" svg:x="1.016cm" svg:y="3.81cm">
          <draw:image xlink:href="Pictures/10000000000002E3000000AC33ED89C2.png" xlink:type="simple" xlink:show="embed" xlink:actuate="onLoad">
            <text:p/>
          </draw:image>
        </draw:frame>
        <draw:frame draw:style-name="gr37" draw:layer="layout" svg:width="17.613cm" svg:height="0.963cm" svg:x="1.778cm" svg:y="2.032cm">
          <draw:text-box>
            <text:p>Suppression des données dont le type dat est egale á “date”:</text:p>
          </draw:text-box>
        </draw:frame>
        <draw:rect draw:style-name="gr17" draw:text-style-name="P2" draw:layer="layout" svg:width="27cm" svg:height="0.762cm" svg:x="0cm" svg:y="0cm">
          <text:p/>
        </draw:rect>
        <draw:frame draw:style-name="gr38" draw:text-style-name="P16" draw:layer="layout" svg:width="22.606cm" svg:height="1.835cm" svg:x="1.27cm" svg:y="11.938cm">
          <draw:text-box>
            <text:p>
              <text:span text:style-name="T21">
                - lignes et colonnes apres le nettoyage: 
                <text:s text:c="5"/>
              </text:span>
              <text:span text:style-name="T22">50 lignes et 4 colonnes</text:span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14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5" draw:style-name="dp3" draw:master-page-name="Standard" presentation:use-date-time-name="dtd1">
        <draw:frame draw:style-name="gr16" draw:text-style-name="P20" draw:layer="layout" svg:width="20.32cm" svg:height="1.216cm" svg:x="1.27cm" svg:y="2.032cm">
          <draw:text-box>
            <text:p>
              <text:span text:style-name="T26">
                2- 
                <text:s/>
                Choix des algorithmes , tests et explication
              </text:span>
            </text:p>
          </draw:text-box>
        </draw:frame>
        <draw:frame draw:style-name="gr39" draw:layer="layout" svg:width="24.384cm" svg:height="14.173cm" svg:x="1.27cm" svg:y="3.81cm">
          <draw:text-box>
            <text:list text:style-name="L3">
              <text:list-item>
                <text:list>
                  <text:list-item>
                    <text:p>
                      <text:s/>
                      <text:span text:style-name="T28">L'algorithme lineaire</text:span>
                       est un algorithme de machine learning supervisé qui prédit une valeur en fonction de variables independantes.
                    </text:p>
                    <text:p/>
                    <text:p>
                      <text:s/>
                      Dans le contexte de de la pre-inscription des etudiants en ligne,la regression lineaire peut etre representer l'equation de regression lineaire: Y= 
                      <text:span text:style-name="T29">a + bX + c</text:span>
                    </text:p>
                    <text:p>
                      <text:span text:style-name="T29">Où:</text:span>
                    </text:p>
                    <text:list>
                      <text:list-item>
                        <text:list>
                          <text:list-header>
                            <text:p>
                              <text:span text:style-name="T29">Y: variable dependante ()</text:span>
                            </text:p>
                            <text:p>
                              <text:span text:style-name="T29">
                                X: 
                                <text:s/>
                                variable independante ()
                              </text:span>
                            </text:p>
                            <text:p>
                              <text:span text:style-name="T29">a: intercepteur</text:span>
                            </text:p>
                            <text:p>
                              <text:span text:style-name="T29">b: coefficent de regression</text:span>
                            </text:p>
                            <text:p>
                              <text:span text:style-name="T29">c: Erreur residuelle</text:span>
                            </text:p>
                          </text:list-header>
                        </text:list>
                      </text:list-item>
                    </text:list>
                    <text:p>
                      <text:span text:style-name="T30"/>
                    </text:p>
                  </text:list-item>
                </text:list>
              </text:list-item>
            </text:list>
          </draw:text-box>
        </draw:frame>
        <draw:rect draw:style-name="gr17" draw:text-style-name="P2" draw:layer="layout" svg:width="27cm" svg:height="1.016cm" svg:x="0cm" svg:y="0cm">
          <text:p/>
        </draw:rect>
        <presentation:notes draw:style-name="dp2">
          <draw:page-thumbnail draw:style-name="gr11" draw:layer="layout" svg:width="13.968cm" svg:height="10.476cm" svg:x="3.81cm" svg:y="2.123cm" draw:page-number="15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6" draw:style-name="dp3" draw:master-page-name="Standard" presentation:use-date-time-name="dtd1">
        <draw:rect draw:style-name="gr17" draw:text-style-name="P2" draw:layer="layout" svg:width="27cm" svg:height="0.762cm" svg:x="0cm" svg:y="0cm">
          <text:p/>
        </draw:rect>
        <draw:frame draw:style-name="gr30" draw:text-style-name="P2" draw:layer="layout" svg:width="15.265cm" svg:height="10.847cm" svg:x="2.035cm" svg:y="1.597cm">
          <draw:image xlink:href="Pictures/10000000000002410000019A4A631C60.png" xlink:type="simple" xlink:show="embed" xlink:actuate="onLoad">
            <text:p/>
          </draw:image>
        </draw:frame>
        <draw:frame draw:style-name="gr40" draw:text-style-name="P22" draw:layer="layout" svg:width="14.986cm" svg:height="1.043cm" svg:x="1.778cm" svg:y="13.462cm">
          <draw:text-box>
            <text:p>
              <text:span text:style-name="T22">- Modele Linéaire</text:span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16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7" draw:style-name="dp3" draw:master-page-name="Standard" presentation:use-date-time-name="dtd1">
        <draw:rect draw:style-name="gr17" draw:text-style-name="P2" draw:layer="layout" svg:width="27cm" svg:height="1.016cm" svg:x="0cm" svg:y="0cm">
          <text:p/>
        </draw:rect>
        <draw:frame draw:style-name="gr30" draw:text-style-name="P2" draw:layer="layout" svg:width="14.551cm" svg:height="10.926cm" svg:x="5.007cm" svg:y="1.52cm">
          <draw:image xlink:href="Pictures/10000000000002260000019D6AA0C791.png" xlink:type="simple" xlink:show="embed" xlink:actuate="onLoad">
            <text:p/>
          </draw:image>
        </draw:frame>
        <draw:frame draw:style-name="gr41" draw:layer="layout" svg:width="6.645cm" svg:height="0.964cm" svg:x="2.753cm" svg:y="13.716cm">
          <draw:text-box>
            <text:p>Phase d'entrainement</text:p>
          </draw:text-box>
        </draw:frame>
        <presentation:notes draw:style-name="dp2">
          <draw:page-thumbnail draw:style-name="gr11" draw:layer="layout" svg:width="13.968cm" svg:height="10.476cm" svg:x="3.81cm" svg:y="2.123cm" draw:page-number="17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8" draw:style-name="dp3" draw:master-page-name="Standard" presentation:use-date-time-name="dtd1">
        <draw:rect draw:style-name="gr17" draw:text-style-name="P2" draw:layer="layout" svg:width="27cm" svg:height="0.762cm" svg:x="0cm" svg:y="0cm">
          <text:p/>
        </draw:rect>
        <draw:frame draw:style-name="gr42" draw:layer="layout" svg:width="24.384cm" svg:height="4.219cm" svg:x="1.524cm" svg:y="1.623cm">
          <draw:text-box>
            <text:p>On définit un nombre d'itérations, ainsi qu'un pas d'apprentissage </text:p>
            <text:p>, et c'est partit !</text:p>
            <text:p/>
            <text:p>Une fois le modele entrainé, on observe les resultats par rapport a notre Dataset</text:p>
          </draw:text-box>
        </draw:frame>
        <draw:frame draw:style-name="gr30" draw:text-style-name="P2" draw:layer="layout" svg:width="15.292cm" svg:height="10.414cm" svg:x="5.08cm" svg:y="5.334cm">
          <draw:image xlink:href="Pictures/1000000000000242000001B0DAFA5D7B.png" xlink:type="simple" xlink:show="embed" xlink:actuate="onLoad">
            <text:p/>
          </draw:image>
        </draw:frame>
        <presentation:notes draw:style-name="dp2">
          <draw:page-thumbnail draw:style-name="gr11" draw:layer="layout" svg:width="13.968cm" svg:height="10.476cm" svg:x="3.81cm" svg:y="2.123cm" draw:page-number="18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9" draw:style-name="dp3" draw:master-page-name="Standard" presentation:use-date-time-name="dtd1">
        <draw:frame draw:style-name="gr33" draw:text-style-name="P21" draw:layer="layout" svg:width="10.414cm" svg:height="0.963cm" svg:x="1.016cm" svg:y="2.339cm">
          <draw:text-box>
            <text:p>
              <text:span text:style-name="T27">- Courbes d'apprentissage</text:span>
            </text:p>
          </draw:text-box>
        </draw:frame>
        <draw:rect draw:style-name="gr17" draw:text-style-name="P2" draw:layer="layout" svg:width="27cm" svg:height="0.762cm" svg:x="0cm" svg:y="0cm">
          <text:p/>
        </draw:rect>
        <draw:frame draw:style-name="gr30" draw:text-style-name="P2" draw:layer="layout" svg:width="15.054cm" svg:height="10.794cm" svg:x="0cm" svg:y="3.684cm">
          <draw:image xlink:href="Pictures/1000000000000239000001980E35E97C.png" xlink:type="simple" xlink:show="embed" xlink:actuate="onLoad">
            <text:p/>
          </draw:image>
        </draw:frame>
        <presentation:notes draw:style-name="dp2">
          <draw:page-thumbnail draw:style-name="gr11" draw:layer="layout" svg:width="13.968cm" svg:height="10.476cm" svg:x="3.81cm" svg:y="2.123cm" draw:page-number="19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0" draw:style-name="dp3" draw:master-page-name="Standard" presentation:use-date-time-name="dtd1">
        <draw:frame draw:style-name="gr43" draw:text-style-name="P24" draw:layer="layout" svg:width="24.545cm" svg:height="15.857cm" svg:x="1.109cm" svg:y="1.209cm">
          <draw:text-box>
            <text:p text:style-name="P23">
              <text:span text:style-name="T31">
                Naive Bayes: 
                <text:s text:c="2"/>
              </text:span>
              <text:span text:style-name="T24">pour le traitement de texte simple et efficace pour les </text:span>
            </text:p>
            <text:p text:style-name="P23">
              <text:span text:style-name="T24">Petits ensembles de donnees</text:span>
            </text:p>
            <text:p text:style-name="P23">
              <text:span text:style-name="T31">
                .SVM: 
                <text:s text:c="2"/>
              </text:span>
              <text:span text:style-name="T24">pour des espaces caracterisques de haute dimension</text:span>
            </text:p>
            <text:p text:style-name="P23">
              <text:span text:style-name="T24">-</text:span>
              <text:span text:style-name="T31">Reseaux de neurones</text:span>
            </text:p>
            <text:p text:style-name="P23">
              <text:span text:style-name="T24">
                <text:s text:c="2"/>
              </text:span>
              <text:span text:style-name="T24">utilisation de kaggle pour rechercher des datasets afin de les modifier et les </text:span>
            </text:p>
            <text:p text:style-name="P23">
              <text:span text:style-name="T24">adaptees pour pouvoir les utiliser plainement</text:span>
            </text:p>
            <text:p text:style-name="P23">
              <text:span text:style-name="T31">- L'arbre de decision :</text:span>
            </text:p>
            <text:p>
              <text:span text:style-name="T24">Il va permettre de rendre le chatbot plus performant en fonction des questions entrées par les etudiants en vue de donner des response precises et efficace.</text:span>
            </text:p>
            <text:p>
              <text:span text:style-name="T24">
                <text:tab/>
              </text:span>
              <text:span text:style-name="T24">La structure de l'arbre de decision est la suivante :</text:span>
            </text:p>
            <text:p>
              <text:span text:style-name="T32">
                <text:tab/>
              </text:span>
              <text:span text:style-name="T32">- Racine : cariable independante la plus importante</text:span>
            </text:p>
            <text:p>
              <text:span text:style-name="T32">
                <text:tab/>
              </text:span>
              <text:span text:style-name="T32">- Noeuds internes : variables indepenedantes</text:span>
            </text:p>
            <text:p>
              <text:span text:style-name="T32">
                <text:tab/>
              </text:span>
              <text:span text:style-name="T32">- Predictions ( performance)</text:span>
            </text:p>
            <text:p text:style-name="P23">
              <text:span text:style-name="T31"/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20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1" draw:style-name="dp3" draw:master-page-name="Standard" presentation:use-date-time-name="dtd1">
        <draw:frame draw:style-name="gr13" draw:text-style-name="P25" draw:layer="layout" svg:width="15.748cm" svg:height="1.136cm" svg:x="4.572cm" svg:y="1.524cm">
          <draw:text-box>
            <text:p>
              <text:span text:style-name="T33">2- Configuration des hyperparametres</text:span>
            </text:p>
          </draw:text-box>
        </draw:frame>
        <draw:frame draw:style-name="gr44" draw:text-style-name="P26" draw:layer="layout" svg:width="21.336cm" svg:height="17.339cm" svg:x="1.27cm" svg:y="3.556cm">
          <draw:text-box>
            <text:p>
              <text:span text:style-name="T34">Les hyperparametres de l'algorithme de regression lineaire:</text:span>
            </text:p>
            <text:p>
              <text:span text:style-name="T34">
                <text:tab/>
              </text:span>
              <text:span text:style-name="T34">- Regularision : L1,L2 ou Electic pour eviter le surapprentissage</text:span>
            </text:p>
            <text:p>
              <text:span text:style-name="T34">
                <text:tab/>
              </text:span>
              <text:span text:style-name="T34">- Taux d'aprentissage (learning rate) : 0.01 – 0.1</text:span>
            </text:p>
            <text:p>
              <text:span text:style-name="T34">
                <text:tab/>
              </text:span>
              <text:span text:style-name="T34">- Nombes d'iterations : 100 - 1000</text:span>
            </text:p>
            <text:p>
              <text:span text:style-name="T34">
                <text:tab/>
              </text:span>
              <text:span text:style-name="T34">- Sueil de convergence: 0.001 – 0.01</text:span>
            </text:p>
            <text:p>
              <text:span text:style-name="T34"/>
            </text:p>
            <text:p>
              <text:span text:style-name="T34">Les parametres de selection de variables :</text:span>
            </text:p>
            <text:p>
              <text:span text:style-name="T34">
                <text:tab/>
              </text:span>
              <text:span text:style-name="T34">- Methode de selection : Forward</text:span>
            </text:p>
            <text:p>
              <text:span text:style-name="T34">
                <text:tab/>
              </text:span>
              <text:span text:style-name="T34">- Nombre de variable à selectionner : 2</text:span>
            </text:p>
            <text:p>
              <text:span text:style-name="T34">
                <text:tab/>
              </text:span>
              <text:span text:style-name="T34">- seuil de correlation : 0.7 – 0.9</text:span>
            </text:p>
            <text:p>
              <text:span text:style-name="T34"/>
            </text:p>
            <text:p>
              <text:span text:style-name="T34">Hyperparametre de validation croisée :</text:span>
            </text:p>
            <text:p>
              <text:span text:style-name="T34">
                <text:tab/>
              </text:span>
              <text:span text:style-name="T34">
                - 
                <text:s/>
                Nombre de folds : 5 – 10
              </text:span>
            </text:p>
            <text:p>
              <text:span text:style-name="T34">
                <text:tab/>
              </text:span>
              <text:span text:style-name="T34">- Taille des folds : 0.2 – 0.5</text:span>
            </text:p>
            <text:p>
              <text:span text:style-name="T34">Hyperparametre d'optimisation :</text:span>
            </text:p>
            <text:p>
              <text:span text:style-name="T34">
                <text:tab/>
              </text:span>
              <text:span text:style-name="T34">- Fonction de pente : Mean Squared Error (MSE) </text:span>
            </text:p>
            <text:p>
              <text:span text:style-name="T34">
                <text:tab/>
              </text:span>
              <text:span text:style-name="T34">- Optimiseur : Adam</text:span>
            </text:p>
            <text:p>
              <text:span text:style-name="T34"/>
            </text:p>
            <text:p>
              <text:span text:style-name="T34"/>
            </text:p>
            <text:p>
              <text:span text:style-name="T34"/>
            </text:p>
            <text:p>
              <text:span text:style-name="T34"/>
            </text:p>
            <text:p>
              <text:span text:style-name="T34"/>
            </text:p>
            <text:p>
              <text:span text:style-name="T34"/>
            </text:p>
            <text:p>
              <text:span text:style-name="T34"/>
            </text:p>
          </draw:text-box>
        </draw:frame>
        <draw:rect draw:style-name="gr17" draw:text-style-name="P2" draw:layer="layout" svg:width="27cm" svg:height="1.016cm" svg:x="0cm" svg:y="0cm">
          <text:p/>
        </draw:rect>
        <presentation:notes draw:style-name="dp2">
          <draw:page-thumbnail draw:style-name="gr11" draw:layer="layout" svg:width="13.968cm" svg:height="10.476cm" svg:x="3.81cm" svg:y="2.123cm" draw:page-number="21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2" draw:style-name="dp3" draw:master-page-name="Standard" presentation:use-date-time-name="dtd1">
        <draw:rect draw:style-name="gr17" draw:text-style-name="P2" draw:layer="layout" svg:width="27cm" svg:height="1.016cm" svg:x="0cm" svg:y="0cm">
          <text:p/>
        </draw:rect>
        <draw:frame draw:style-name="gr45" draw:text-style-name="P26" draw:layer="layout" svg:width="21.082cm" svg:height="14.491cm" svg:x="1.016cm" svg:y="1.778cm">
          <draw:text-box>
            <text:p>
              <text:span text:style-name="T34">Hyperparametres de la personnalisation :</text:span>
            </text:p>
            <text:p>
              <text:span text:style-name="T34">
                <text:tab/>
              </text:span>
              <text:span text:style-name="T34">- Npmbre de profils utilisateurs : 100 – 1000</text:span>
            </text:p>
            <text:p>
              <text:span text:style-name="T34">
                <text:tab/>
              </text:span>
              <text:span text:style-name="T34">- Nombre de caracteristiques par profil : 4 ( nom de l'utilsateur, identifiant, l'email et le mot de passe)</text:span>
            </text:p>
            <text:p>
              <text:span text:style-name="T34">
                <text:tab/>
              </text:span>
              <text:span text:style-name="T34">- Seuil de similarité : 0.7 – 0.9</text:span>
            </text:p>
            <text:p>
              <text:span text:style-name="T34"/>
            </text:p>
            <text:p>
              <text:span text:style-name="T34">
                <text:tab/>
              </text:span>
              <text:span text:style-name="T34">Ce shema represente cette configuration :</text:span>
            </text:p>
            <text:p>
              <text:span text:style-name="T34"/>
            </text:p>
            <text:p>
              <text:span text:style-name="T34">{</text:span>
            </text:p>
            <text:p>
              <text:span text:style-name="T34">
                <text:tab/>
              </text:span>
              <text:span text:style-name="T34">“</text:span>
              <text:span text:style-name="T34">algorithm”: “Regression lineaire”,</text:span>
            </text:p>
            <text:p>
              <text:span text:style-name="T34">
                <text:tab/>
              </text:span>
              <text:span text:style-name="T34">“</text:span>
              <text:span text:style-name="T34">hyperparameters”: {</text:span>
            </text:p>
            <text:p>
              <text:span text:style-name="T34">
                <text:tab/>
              </text:span>
              <text:span text:style-name="T34">“</text:span>
              <text:span text:style-name="T34">nb_iterations”:500,</text:span>
            </text:p>
            <text:p>
              <text:span text:style-name="T34">
                <text:tab/>
              </text:span>
              <text:span text:style-name="T34">“</text:span>
              <text:span text:style-name="T34">convergence_thrshold”:0.005</text:span>
            </text:p>
            <text:p>
              <text:span text:style-name="T34">
                <text:tab/>
              </text:span>
              <text:span text:style-name="T34">“</text:span>
              <text:span text:style-name="T34">regularisation”:”L2”,</text:span>
            </text:p>
            <text:p>
              <text:span text:style-name="T34">
                <text:tab/>
              </text:span>
              <text:span text:style-name="T34">“</text:span>
              <text:span text:style-name="T34">selection_method”: ”Forward”,</text:span>
            </text:p>
            <text:p>
              <text:span text:style-name="T34">
                <text:tab/>
              </text:span>
              <text:span text:style-name="T34">“</text:span>
              <text:span text:style-name="T34">nb_variables” : 7,</text:span>
            </text:p>
            <text:p>
              <text:span text:style-name="T34">
                <text:tab/>
              </text:span>
              <text:span text:style-name="T34">“</text:span>
              <text:span text:style-name="T34">fold_size” : 0.3</text:span>
            </text:p>
            <text:p>
              <text:span text:style-name="T34">
                <text:tab/>
              </text:span>
              <text:span text:style-name="T34">},</text:span>
            </text:p>
            <text:p>
              <text:span text:style-name="T34">
                <text:tab/>
              </text:span>
              <text:span text:style-name="T34">“</text:span>
              <text:span text:style-name="T34">optimisation”:{</text:span>
            </text:p>
            <text:p>
              <text:span text:style-name="T34"/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22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3" draw:style-name="dp3" draw:master-page-name="Standard" presentation:use-date-time-name="dtd1">
        <draw:rect draw:style-name="gr17" draw:text-style-name="P2" draw:layer="layout" svg:width="27cm" svg:height="1.016cm" svg:x="0cm" svg:y="0cm">
          <text:p/>
        </draw:rect>
        <draw:frame draw:style-name="gr46" draw:text-style-name="P26" draw:layer="layout" svg:width="13.462cm" svg:height="10.931cm" svg:x="2.286cm" svg:y="3.556cm">
          <draw:text-box>
            <text:p>
              <text:span text:style-name="T34">
                <text:tab/>
              </text:span>
              <text:span text:style-name="T34">“</text:span>
              <text:span text:style-name="T34">loss_function” : “MSE”,</text:span>
            </text:p>
            <text:p>
              <text:span text:style-name="T34">
                <text:tab/>
              </text:span>
              <text:span text:style-name="T34">“</text:span>
              <text:span text:style-name="T34">optimizer” : “Adam”</text:span>
            </text:p>
            <text:p>
              <text:span text:style-name="T34">
                <text:tab/>
              </text:span>
              <text:span text:style-name="T34">},</text:span>
            </text:p>
            <text:p>
              <text:span text:style-name="T34">
                <text:tab/>
              </text:span>
              <text:span text:style-name="T34">“</text:span>
              <text:span text:style-name="T34">language_model” : {</text:span>
            </text:p>
            <text:p>
              <text:span text:style-name="T34">
                <text:tab/>
              </text:span>
              <text:span text:style-name="T34">“</text:span>
              <text:span text:style-name="T34">vocab_size”: 20000,</text:span>
            </text:p>
            <text:p>
              <text:span text:style-name="T34">
                <text:tab/>
              </text:span>
              <text:span text:style-name="T34">“</text:span>
              <text:span text:style-name="T34">latent_space_dim” : 256,</text:span>
            </text:p>
            <text:p>
              <text:span text:style-name="T34">
                <text:tab/>
              </text:span>
              <text:span text:style-name="T34">“</text:span>
              <text:span text:style-name="T34">nb_layers” :3</text:span>
            </text:p>
            <text:p>
              <text:span text:style-name="T34">
                <text:tab/>
              </text:span>
              <text:span text:style-name="T34">},</text:span>
            </text:p>
            <text:p>
              <text:span text:style-name="T34">
                <text:tab/>
              </text:span>
              <text:span text:style-name="T34">“</text:span>
              <text:span text:style-name="T34">personalization”: {</text:span>
            </text:p>
            <text:p>
              <text:span text:style-name="T34">
                <text:tab/>
              </text:span>
              <text:span text:style-name="T34">“</text:span>
              <text:span text:style-name="T34">nb_user_profiles” : 500,</text:span>
            </text:p>
            <text:p>
              <text:span text:style-name="T34">
                <text:tab/>
              </text:span>
              <text:span text:style-name="T34">“</text:span>
              <text:span text:style-name="T34">nb_features_per_profile” : 8,</text:span>
            </text:p>
            <text:p>
              <text:span text:style-name="T34">
                <text:tab/>
              </text:span>
              <text:span text:style-name="T34">“</text:span>
              <text:span text:style-name="T34">similarity_threshold”: 0.85</text:span>
            </text:p>
            <text:p>
              <text:span text:style-name="T34">
                <text:tab/>
              </text:span>
              <text:span text:style-name="T34">},</text:span>
            </text:p>
            <text:p>
              <text:span text:style-name="T34"/>
            </text:p>
            <text:p>
              <text:span text:style-name="T34">}</text:span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23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4" draw:style-name="dp3" draw:master-page-name="Standard" presentation:use-date-time-name="dtd1">
        <draw:rect draw:style-name="gr17" draw:text-style-name="P2" draw:layer="layout" svg:width="27cm" svg:height="1.016cm" svg:x="0cm" svg:y="0cm">
          <text:p/>
        </draw:rect>
        <draw:frame draw:style-name="gr16" draw:text-style-name="P20" draw:layer="layout" svg:width="13.716cm" svg:height="1.216cm" svg:x="3.81cm" svg:y="2.085cm">
          <draw:text-box>
            <text:p>
              <text:span text:style-name="T26">
                3- 
                <text:s/>
                Validation croisée
              </text:span>
            </text:p>
          </draw:text-box>
        </draw:frame>
        <draw:frame draw:style-name="gr47" draw:text-style-name="P26" draw:layer="layout" svg:width="24.892cm" svg:height="13.067cm" svg:x="1.524cm" svg:y="3.81cm">
          <draw:text-box>
            <text:p>
              <text:span text:style-name="T34">
                <text:tab/>
              </text:span>
              <text:span text:style-name="T34">
                La validation croisee (ou cross-validation en anglais) est une technique utilisee en machine learning pour evaluer la performance d'un modele sur un jeu de donnees. 
                <text:s/>
                Elle consiste 
                <text:s/>
                à diviser le jeu de données en sous ensembles , puis a utiliser certains de ces sous-ensembles poue entrainer le modèle et d'autres pour evaluer la performance.
              </text:span>
            </text:p>
            <text:p>
              <text:span text:style-name="T34">
                <text:tab/>
              </text:span>
              <text:span text:style-name="T34">
                Supposons que nous avons un jeu de données de 
                <text:s/>
                100 etudiants avec les caracteristiques suivantes :
              </text:span>
            </text:p>
            <text:p>
              <text:span text:style-name="T34">
                <text:tab/>
              </text:span>
              <text:span text:style-name="T34">- Nom</text:span>
            </text:p>
            <text:p>
              <text:span text:style-name="T34">
                <text:tab/>
              </text:span>
              <text:span text:style-name="T34">- Email </text:span>
            </text:p>
            <text:p>
              <text:span text:style-name="T34">
                <text:tab/>
              </text:span>
              <text:span text:style-name="T34">- Mot de passe</text:span>
            </text:p>
            <text:p>
              <text:span text:style-name="T34"/>
            </text:p>
            <text:p>
              <text:span text:style-name="T34">
                <text:tab/>
              </text:span>
              <text:span text:style-name="T34">Nous avons évaluer la performance du modèle de preinscription qui predit la probabilite de reussite d'un etudiant dans le cours</text:span>
            </text:p>
            <text:p>
              <text:span text:style-name="T34">
                <text:tab/>
              </text:span>
            </text:p>
            <text:p>
              <text:span text:style-name="T34">
                <text:tab/>
              </text:span>
              <text:span text:style-name="T34">Etapes de validation croisée :</text:span>
            </text:p>
            <text:p>
              <text:span text:style-name="T34">
                <text:tab/>
              </text:span>
              <text:span text:style-name="T34">- Diviser le jeu de données en 5 sous ensembles (k=5)</text:span>
            </text:p>
            <text:p>
              <text:span text:style-name="T34">
                <text:tab/>
              </text:span>
              <text:span text:style-name="T34">- Entrainer le modele sur 4 sous ensembles (k-1 = 4)</text:span>
            </text:p>
            <text:p>
              <text:span text:style-name="T34"/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24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5" draw:style-name="dp3" draw:master-page-name="Standard" presentation:use-date-time-name="dtd1">
        <draw:frame draw:style-name="gr48" draw:text-style-name="P26" draw:layer="layout" svg:width="24.384cm" svg:height="3.302cm" svg:x="1.27cm" svg:y="1.27cm">
          <draw:text-box>
            <text:p>
              <text:span text:style-name="T34">Evaluer le performance du modèle sur le 5ieme sous-ensemble</text:span>
            </text:p>
            <text:p>
              <text:span text:style-name="T34">- Repeter les etapes 2-3 pour les 5 sous ensembles</text:span>
            </text:p>
            <text:p>
              <text:span text:style-name="T34">
                - 
                <text:s/>
                Calculer la moyenne des performances pour les 5 sous ensembles.
              </text:span>
            </text:p>
            <text:p>
              <text:span text:style-name="T34"/>
            </text:p>
          </draw:text-box>
        </draw:frame>
        <draw:frame draw:style-name="gr49" draw:text-style-name="P27" draw:layer="layout" svg:width="8.636cm" svg:height="1.301cm" svg:x="7.874cm" svg:y="5.303cm">
          <draw:text-box>
            <text:p>
              <text:span text:style-name="T35">IV- DISCUSSION</text:span>
            </text:p>
          </draw:text-box>
        </draw:frame>
        <draw:frame draw:style-name="gr50" draw:text-style-name="P20" draw:layer="layout" svg:width="18.034cm" svg:height="1.419cm" svg:x="1.524cm" svg:y="7.874cm">
          <draw:text-box>
            <text:p>
              <text:span text:style-name="T26">
                1- 
                <text:s/>
                Choix du meilleur algorithme
              </text:span>
            </text:p>
          </draw:text-box>
        </draw:frame>
        <draw:frame draw:style-name="gr51" draw:layer="layout" svg:width="24.13cm" svg:height="2.54cm" svg:x="2.286cm" svg:y="10.668cm">
          <draw:text-box>
            <text:p>L'algorithme le mieux adapte pour ce projet est l'arbre de decision. Car il est un outil de machine learning qui permet de constri=uire un modele predictif sous la forme d'un arbre de decision. </text:p>
          </draw:text-box>
        </draw:frame>
        <presentation:notes draw:style-name="dp2">
          <draw:page-thumbnail draw:style-name="gr11" draw:layer="layout" svg:width="13.968cm" svg:height="10.476cm" svg:x="3.81cm" svg:y="2.123cm" draw:page-number="25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6" draw:style-name="dp3" draw:master-page-name="Standard" presentation:use-date-time-name="dtd1">
        <draw:frame draw:style-name="gr20" draw:text-style-name="P14" draw:layer="layout" svg:width="18.034cm" svg:height="1.301cm" svg:x="5.08cm" svg:y="1.524cm">
          <draw:text-box>
            <text:p>
              <text:span text:style-name="T20">V- QUESTIONS DE REFLEXION</text:span>
            </text:p>
          </draw:text-box>
        </draw:frame>
        <draw:frame draw:style-name="gr16" draw:text-style-name="P28" draw:layer="layout" svg:width="19.812cm" svg:height="1.216cm" svg:x="2.794cm" svg:y="3.302cm">
          <draw:text-box>
            <text:p>
              <text:span text:style-name="T36">1- Quelques questions de reflexion</text:span>
            </text:p>
          </draw:text-box>
        </draw:frame>
        <draw:frame draw:style-name="gr52" draw:layer="layout" svg:width="24.638cm" svg:height="12.355cm" svg:x="1.27cm" svg:y="5.121cm">
          <draw:text-box>
            <text:p>De ce projet en decoule plusieus questions de reflexion:</text:p>
            <text:p/>
            <text:p>
              <text:tab/>
              Comment le chatbot peut-il fournir des informations claires et precises aux utilisateurs ?
            </text:p>
            <text:p/>
            <text:p>
              <text:tab/>
              Comment mesurer la satisfraction des utilisateurs utilisant ce chatbot ?
            </text:p>
            <text:p/>
            <text:p>
              <text:tab/>
              Comment integer le chatbot avec les systemes d'informations du site de preinscription en ligne ?
            </text:p>
            <text:p/>
            <text:p>
              <text:tab/>
              Quels sont les protocoles de securité a mettre en place pour proteger les données des utilisateurts ?
            </text:p>
            <text:p/>
            <text:p>
              <text:tab/>
              Comment le chatbot peut il apprendre des interactions avec les utilisateurs pour ameliorer ses reponses. ?
            </text:p>
            <text:p>
              <text:tab/>
            </text:p>
            <text:p>
              <text:tab/>
            </text:p>
          </draw:text-box>
        </draw:frame>
        <draw:rect draw:style-name="gr17" draw:text-style-name="P2" draw:layer="layout" svg:width="27cm" svg:height="1.016cm" svg:x="0cm" svg:y="0cm">
          <text:p/>
        </draw:rect>
        <presentation:notes draw:style-name="dp2">
          <draw:page-thumbnail draw:style-name="gr11" draw:layer="layout" svg:width="13.968cm" svg:height="10.476cm" svg:x="3.81cm" svg:y="2.123cm" draw:page-number="26" presentation:class="page"/>
          <draw:frame presentation:style-name="pr3" draw:text-style-name="P17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7" draw:style-name="dp3" draw:master-page-name="Standard" presentation:use-date-time-name="dtd1">
        <draw:frame draw:style-name="gr15" draw:text-style-name="P20" draw:layer="layout" svg:width="15.494cm" svg:height="1.27cm" svg:x="4.064cm" svg:y="8.691cm">
          <draw:text-box>
            <text:p>
              <text:span text:style-name="T26">2- Amelioration</text:span>
            </text:p>
          </draw:text-box>
        </draw:frame>
        <draw:rect draw:style-name="gr17" draw:text-style-name="P2" draw:layer="layout" svg:width="27cm" svg:height="1.016cm" svg:x="0cm" svg:y="0cm">
          <text:p/>
        </draw:rect>
        <draw:frame draw:style-name="gr53" draw:layer="layout" svg:width="25.4cm" svg:height="6.659cm" svg:x="1.016cm" svg:y="2.032cm">
          <draw:text-box>
            <text:p>
              <text:tab/>
              Comment garantir la confidentialité et la securité des donnees des utilisateurs ?
            </text:p>
            <text:p/>
            <text:p>
              <text:tab/>
              Ques sont les obligations legales liées à la collecte et au traitement des données des utilisateurs ?
            </text:p>
            <text:p/>
            <text:p>
              <text:tab/>
              Comment gerer les situations de harcelement ou de discrimination dans le chatbot ?
            </text:p>
            <text:p/>
            <text:p>
              <text:tab/>
              Comment planifier les mises à jour et les ameliorations du chatbot ?
            </text:p>
          </draw:text-box>
        </draw:frame>
        <draw:frame draw:style-name="gr54" draw:layer="layout" svg:width="24.892cm" svg:height="6.659cm" svg:x="1.016cm" svg:y="10.513cm">
          <draw:text-box>
            <text:p>Quelques ameliorations que l'on pouraient proposer:</text:p>
            <text:p>
              <text:tab/>
            </text:p>
            <text:p>
              <text:tab/>
              - 
              <text:s/>
              Ajouter une page permettant à l'utilisateur de donner son point de vue par rapport aux reponses proposées par le chat.
            </text:p>
            <text:p>
              <text:tab/>
              - 
              <text:s/>
              Recuperer les informations telles que : le ville, le pays pour augmenter notre dataset 
              <text:s/>
              et permettre ainsi une plus meilleure analyse
            </text:p>
            <text:p>
              <text:tab/>
              - 
              <text:s/>
              Faire des publicités du chatbot dans les medias pour augmenter le nombre d'utilisateurs ainsi les données stockées.
            </text:p>
            <text:p>
              <text:tab/>
            </text:p>
          </draw:text-box>
        </draw:frame>
        <presentation:notes draw:style-name="dp2">
          <draw:page-thumbnail draw:style-name="gr11" draw:layer="layout" svg:width="13.968cm" svg:height="10.476cm" svg:x="3.81cm" svg:y="2.123cm" draw:page-number="27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8" draw:style-name="dp3" draw:master-page-name="Standard" presentation:use-date-time-name="dtd1">
        <draw:frame draw:style-name="gr55" draw:text-style-name="P16" draw:layer="layout" svg:width="24.892cm" svg:height="5.003cm" svg:x="1.016cm" svg:y="4.572cm">
          <draw:text-box>
            <text:p>
              <text:span text:style-name="T21">
                <text:tab/>
              </text:span>
              <text:span text:style-name="T21">
                En conclusion , ce chatbot de pre-inscription en ligne peut ameliorer l'experience utilisateur, reduire les erreurs et gagner du temps. Cependant , il est important de prendre en compte les limitations techniques , la securite des données et les coûts de developpement . Avec une planification et une mise en oeuvre soigneuse 
                <text:s/>
                , ce chatbot de preinscription peut devenir un outil precieux pour les universites et les etudiants.
              </text:span>
            </text:p>
          </draw:text-box>
        </draw:frame>
        <draw:frame draw:style-name="gr20" draw:text-style-name="P27" draw:layer="layout" svg:width="14.224cm" svg:height="1.301cm" svg:x="7.112cm" svg:y="2.032cm">
          <draw:text-box>
            <text:p>
              <text:span text:style-name="T35">
                VI- 
                <text:s/>
                CONCLUSION
              </text:span>
            </text:p>
          </draw:text-box>
        </draw:frame>
        <draw:rect draw:style-name="gr17" draw:text-style-name="P2" draw:layer="layout" svg:width="27cm" svg:height="1.016cm" svg:x="0cm" svg:y="0cm">
          <text:p/>
        </draw:rect>
        <presentation:notes draw:style-name="dp2">
          <draw:page-thumbnail draw:style-name="gr11" draw:layer="layout" svg:width="13.968cm" svg:height="10.476cm" svg:x="3.81cm" svg:y="2.123cm" draw:page-number="28" presentation:class="page"/>
          <draw:frame presentation:style-name="pr3" draw:layer="layout" svg:width="17.271cm" svg:height="12.572cm" svg:x="2.159cm" svg:y="13.271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meta:initial-creator>Frank </meta:initial-creator>
    <meta:creation-date>2024-10-18T20:25:01.31</meta:creation-date>
    <meta:editing-duration>PT13H9M9S</meta:editing-duration>
    <meta:editing-cycles>38</meta:editing-cycles>
    <dc:date>2024-10-26T06:37:07.20</dc:date>
    <dc:creator>Frank </dc:creator>
    <meta:generator>OpenOffice/4.1.15$Win32 OpenOffice.org_project/4115m2$Build-9813</meta:generator>
    <meta:document-statistic meta:object-count="189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1688</config:config-item>
      <config:config-item config:name="VisibleAreaLeft" config:type="int">-12727</config:config-item>
      <config:config-item config:name="VisibleAreaWidth" config:type="int">37042</config:config-item>
      <config:config-item config:name="VisibleAreaHeight" config:type="int">16605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true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3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1688</config:config-item>
          <config:config-item config:name="VisibleAreaLeft" config:type="int">-12727</config:config-item>
          <config:config-item config:name="VisibleAreaWidth" config:type="int">37043</config:config-item>
          <config:config-item config:name="VisibleAreaHeight" config:type="int">16606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1270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en" fo:country="US" style:font-family-asian="'Lucida Sans Unicode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t_20_sans_20_remplissage_20_ni_20_ligne" style:display-name="Objet sans remplissage ni lig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default" style:family="table-cell">
      <style:graphic-properties draw:fill="solid" draw:fill-color="#ccccff" draw:textarea-horizontal-align="left" draw:textarea-vertical-align="top" fo:padding-top="0.13cm" fo:padding-bottom="0.13cm" fo:padding-left="0.25cm" fo:padding-right="0.25cm"/>
      <style:paragraph-properties fo:margin-left="0cm" fo:margin-right="0cm" fo:margin-top="0cm" fo:margin-bottom="0cm" fo:line-height="100%" fo:text-indent="0cm" fo:border="0.001cm solid #ffffff"/>
      <style:text-properties style:use-window-font-color="true" fo:font-family="Arial" style:font-family-generic="roman" style:font-pitch="variable" fo:font-size="18pt" style:letter-kerning="true" style:font-family-asian="'Microsoft YaHei'" style:font-family-generic-asian="system" style:font-pitch-asian="variable" style:font-size-asian="18pt" style:font-family-complex="Arial" style:font-family-generic-complex="system" style:font-pitch-complex="variable" style:font-size-complex="18pt"/>
    </style:style>
    <style:style style:name="blue1" style:family="table-cell" style:parent-style-name="default">
      <style:graphic-properties draw:fill="solid" draw:fill-color="#99ccff"/>
    </style:style>
    <style:style style:name="blue2" style:family="table-cell" style:parent-style-name="default">
      <style:graphic-properties draw:fill="solid" draw:fill-color="#0099ff"/>
    </style:style>
    <style:style style:name="blue3" style:family="table-cell" style:parent-style-name="default">
      <style:graphic-properties draw:fill="solid" draw:fill-color="#0066cc"/>
    </style:style>
    <table:table-template text:style-name="default">
      <table:first-row text:style-name="blue3"/>
      <table:last-row text:style-name="blue3"/>
      <table:first-column text:style-name="blue3"/>
      <table:last-column text:style-name="blue3"/>
      <table:odd-rows text:style-name="blue2"/>
      <table:odd-columns text:style-name="blue2"/>
      <table:body text:style-name="blue1"/>
    </table:table-template>
    <style:style style:name="Standard-background" style:family="presentation">
      <style:graphic-properties draw:stroke="none" draw:fill="none"/>
      <style:text-properties style:letter-kerning="true"/>
    </style:style>
    <style:style style:name="Standard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tandard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tandard-outline1" style:family="presentation">
      <style:graphic-properties draw:stroke="none" draw:fill="none">
        <text:list-style style:name="Standard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28cm" fo:text-indent="0cm"/>
      <style:text-properties style:use-window-font-color="true" style:text-outline="false" style:text-line-through-style="none" fo:font-family="Arial" style:font-family-generic="roman" style:font-pitch="variable" fo:font-size="27.3999996185303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tandard-outline2" style:family="presentation" style:parent-style-name="Standard-outline1">
      <style:paragraph-properties fo:margin-left="0cm" fo:margin-right="0cm" fo:margin-top="0cm" fo:margin-bottom="0.342cm" fo:text-indent="0cm"/>
      <style:text-properties fo:font-size="24pt" style:font-size-asian="28pt" style:font-size-complex="28pt"/>
    </style:style>
    <style:style style:name="Standard-outline3" style:family="presentation" style:parent-style-name="Standard-outline2">
      <style:paragraph-properties fo:margin-left="0cm" fo:margin-right="0cm" fo:margin-top="0cm" fo:margin-bottom="0.257cm" fo:text-indent="0cm"/>
      <style:text-properties fo:font-size="20.6000003814697pt" style:font-size-asian="24pt" style:font-size-complex="24pt"/>
    </style:style>
    <style:style style:name="Standard-outline4" style:family="presentation" style:parent-style-name="Standard-outline3">
      <style:paragraph-properties fo:margin-left="0cm" fo:margin-right="0cm" fo:margin-top="0cm" fo:margin-bottom="0.171cm" fo:text-indent="0cm"/>
      <style:text-properties fo:font-size="17.1000003814697pt" style:font-size-asian="20pt" style:font-size-complex="20pt"/>
    </style:style>
    <style:style style:name="Standard-outline5" style:family="presentation" style:parent-style-name="Standard-outline4">
      <style:paragraph-properties fo:margin-left="0cm" fo:margin-right="0cm" fo:margin-top="0cm" fo:margin-bottom="0.085cm" fo:text-indent="0cm"/>
      <style:text-properties fo:font-size="17.1000003814697pt" style:font-size-asian="20pt" style:font-size-complex="20pt"/>
    </style:style>
    <style:style style:name="Standard-outline6" style:family="presentation" style:parent-style-name="Standard-outline5">
      <style:paragraph-properties fo:margin-left="0cm" fo:margin-right="0cm" fo:margin-top="0cm" fo:margin-bottom="0.085cm" fo:text-indent="0cm"/>
      <style:text-properties fo:font-size="17.1000003814697pt" style:font-size-asian="20pt" style:font-size-complex="20pt"/>
    </style:style>
    <style:style style:name="Standard-outline7" style:family="presentation" style:parent-style-name="Standard-outline6">
      <style:paragraph-properties fo:margin-left="0cm" fo:margin-right="0cm" fo:margin-top="0cm" fo:margin-bottom="0.085cm" fo:text-indent="0cm"/>
      <style:text-properties fo:font-size="17.1000003814697pt" style:font-size-asian="20pt" style:font-size-complex="20pt"/>
    </style:style>
    <style:style style:name="Standard-outline8" style:family="presentation" style:parent-style-name="Standard-outline7">
      <style:paragraph-properties fo:margin-left="0cm" fo:margin-right="0cm" fo:margin-top="0cm" fo:margin-bottom="0.085cm" fo:text-indent="0cm"/>
      <style:text-properties fo:font-size="17.1000003814697pt" style:font-size-asian="20pt" style:font-size-complex="20pt"/>
    </style:style>
    <style:style style:name="Standard-outline9" style:family="presentation" style:parent-style-name="Standard-outline8">
      <style:paragraph-properties fo:margin-left="0cm" fo:margin-right="0cm" fo:margin-top="0cm" fo:margin-bottom="0.085cm" fo:text-indent="0cm"/>
      <style:text-properties fo:font-size="17.1000003814697pt" style:font-size-asian="20pt" style:font-size-complex="20pt"/>
    </style:style>
    <style:style style:name="Standard-subtitle" style:family="presentation">
      <style:graphic-properties draw:stroke="none" draw:fill="none" draw:textarea-vertical-align="middle">
        <text:list-style style:name="Standard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tandard-title" style:family="presentation">
      <style:graphic-properties draw:stroke="none" draw:fill="none" draw:textarea-vertical-align="middle">
        <text:list-style style:name="Standard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fo:font-family="Arial" style:font-family-generic="roman" style:font-pitch="variable" fo:font-size="37.7000007629395pt" fo:font-style="normal" fo:text-shadow="none" style:text-underline-style="none" fo:font-weight="normal" style:letter-kerning="true" style:font-family-asian="'Microsoft YaHei'" style:font-family-generic-asian="system" style:font-pitch-asian="variable" style:font-size-asian="44pt" style:font-style-asian="normal" style:font-weight-asian="normal" style:font-family-complex="Ari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cm" fo:margin-bottom="0cm" fo:margin-left="0cm" fo:margin-right="0cm" fo:page-width="27cm" fo:page-height="18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397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</style:style>
    <style:style style:name="Mpr1" style:family="presentation" style:parent-style-name="Standard-backgroundobjects">
      <style:graphic-properties draw:stroke="none" draw:fill="none" draw:fill-color="#ffffff" draw:auto-grow-height="false" fo:min-height="1.449cm"/>
    </style:style>
    <style:style style:name="Mpr2" style:family="presentation" style:parent-style-name="Standard-backgroundobjects">
      <style:graphic-properties draw:stroke="none" draw:fill="none" draw:fill-color="#ffffff" draw:auto-grow-height="false" fo:min-height="1.397cm"/>
    </style:style>
    <style:style style:name="Mpr3" style:family="presentation" style:parent-style-name="Standard-backgroundobjects">
      <style:graphic-properties draw:stroke="none" draw:fill="none" draw:fill-color="#ffffff" draw:textarea-vertical-align="bottom" draw:auto-grow-height="false" fo:min-height="1.397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center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1" draw:layer="backgroundobjects" svg:width="9.369cm" svg:height="1.396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369cm" svg:height="1.396cm" svg:x="12.22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369cm" svg:height="1.396cm" svg:x="0cm" svg:y="26.543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369cm" svg:height="1.396cm" svg:x="12.22cm" svg:y="26.543cm" presentation:class="page-number">
        <draw:text-box>
          <text:p text:style-name="MP2">
            <text:span text:style-name="MT1">
              <text:page-number>&lt;numéro&gt;</text:page-number>
            </text:span>
          </text:p>
        </draw:text-box>
      </draw:frame>
      <draw:page-thumbnail draw:layer="backgroundobjects" svg:width="9.294cm" svg:height="6.195cm" svg:x="1cm" svg:y="2.823cm"/>
      <draw:page-thumbnail draw:layer="backgroundobjects" svg:width="9.294cm" svg:height="6.195cm" svg:x="1cm" svg:y="10.871cm"/>
      <draw:page-thumbnail draw:layer="backgroundobjects" svg:width="9.294cm" svg:height="6.195cm" svg:x="1cm" svg:y="18.919cm"/>
      <draw:page-thumbnail draw:layer="backgroundobjects" svg:width="9.294cm" svg:height="6.195cm" svg:x="11.295cm" svg:y="2.823cm"/>
      <draw:page-thumbnail draw:layer="backgroundobjects" svg:width="9.294cm" svg:height="6.195cm" svg:x="11.295cm" svg:y="10.871cm"/>
      <draw:page-thumbnail draw:layer="backgroundobjects" svg:width="9.294cm" svg:height="6.195cm" svg:x="11.295cm" svg:y="18.919cm"/>
    </style:handout-master>
    <style:master-page style:name="Standard" style:page-layout-name="PM1" draw:style-name="Mdp1">
      <office:forms form:automatic-focus="false" form:apply-design-mode="false"/>
      <draw:frame presentation:style-name="Standard-title" draw:layer="backgroundobjects" svg:width="24.299cm" svg:height="3.005cm" svg:x="1.35cm" svg:y="0.717cm" presentation:class="title" presentation:placeholder="true">
        <draw:text-box/>
      </draw:frame>
      <draw:frame presentation:style-name="Standard-outline1" draw:layer="backgroundobjects" svg:width="24.299cm" svg:height="11.879cm" svg:x="1.35cm" svg:y="4.212cm" presentation:class="outline" presentation:placeholder="true">
        <draw:text-box/>
      </draw:frame>
      <draw:frame presentation:style-name="Mpr1" draw:text-style-name="MP1" draw:layer="backgroundobjects" svg:width="6.29cm" svg:height="1.241cm" svg:x="1.35cm" svg:y="16.39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3" draw:layer="backgroundobjects" svg:width="8.558cm" svg:height="1.241cm" svg:x="9.234cm" svg:y="16.398cm" presentation:class="footer">
        <draw:text-box>
          <text:p text:style-name="MP3">
            <text:span text:style-name="MT1">
              <presentation:footer/>
            </text:span>
          </text:p>
        </draw:text-box>
      </draw:frame>
      <draw:frame presentation:style-name="Mpr1" draw:text-style-name="MP2" draw:layer="backgroundobjects" svg:width="6.29cm" svg:height="1.241cm" svg:x="19.359cm" svg:y="16.398cm" presentation:class="page-number">
        <draw:text-box>
          <text:p text:style-name="MP2">
            <text:span text:style-name="MT1">
              <text:page-number>&lt;numéro&gt;</text:page-number>
            </text:span>
          </text:p>
        </draw:text-box>
      </draw:frame>
      <presentation:notes style:page-layout-name="PM0">
        <draw:page-thumbnail presentation:style-name="Standard-title" draw:layer="backgroundobjects" svg:width="13.968cm" svg:height="10.476cm" svg:x="3.81cm" svg:y="2.123cm" presentation:class="page"/>
        <draw:frame presentation:style-name="Standard-notes" draw:layer="backgroundobjects" svg:width="17.271cm" svg:height="12.572cm" svg:x="2.159cm" svg:y="13.271cm" presentation:class="notes" presentation:placeholder="true">
          <draw:text-box/>
        </draw:frame>
        <draw:frame presentation:style-name="Mpr2" draw:text-style-name="MP1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2" draw:layer="backgroundobjects" svg:width="9.369cm" svg:height="1.396cm" svg:x="12.22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3" draw:text-style-name="MP1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2" draw:layer="backgroundobjects" svg:width="9.369cm" svg:height="1.396cm" svg:x="12.22cm" svg:y="26.543cm" presentation:class="page-number">
          <draw:text-box>
            <text:p text:style-name="MP2">
              <text:span text:style-name="MT1">
                <text:page-number>&lt;numéro&gt;</text:page-number>
              </text:span>
            </text:p>
          </draw:text-box>
        </draw:frame>
      </presentation:notes>
    </style:master-page>
  </office:master-styles>
</office:document-styles>
</file>