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Raleway"/>
      <p:regular r:id="rId17"/>
      <p:bold r:id="rId18"/>
      <p:italic r:id="rId19"/>
      <p:boldItalic r:id="rId20"/>
    </p:embeddedFont>
    <p:embeddedFont>
      <p:font typeface="Nunito"/>
      <p:regular r:id="rId21"/>
      <p:bold r:id="rId22"/>
      <p:italic r:id="rId23"/>
      <p:boldItalic r:id="rId24"/>
    </p:embeddedFont>
    <p:embeddedFont>
      <p:font typeface="La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boldItalic.fntdata"/><Relationship Id="rId22" Type="http://schemas.openxmlformats.org/officeDocument/2006/relationships/font" Target="fonts/Nunito-bold.fntdata"/><Relationship Id="rId21" Type="http://schemas.openxmlformats.org/officeDocument/2006/relationships/font" Target="fonts/Nunito-regular.fntdata"/><Relationship Id="rId24" Type="http://schemas.openxmlformats.org/officeDocument/2006/relationships/font" Target="fonts/Nunito-boldItalic.fntdata"/><Relationship Id="rId23"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Lato-bold.fntdata"/><Relationship Id="rId25" Type="http://schemas.openxmlformats.org/officeDocument/2006/relationships/font" Target="fonts/Lato-regular.fntdata"/><Relationship Id="rId28" Type="http://schemas.openxmlformats.org/officeDocument/2006/relationships/font" Target="fonts/Lato-boldItalic.fntdata"/><Relationship Id="rId27" Type="http://schemas.openxmlformats.org/officeDocument/2006/relationships/font" Target="fonts/La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Raleway-regular.fntdata"/><Relationship Id="rId16" Type="http://schemas.openxmlformats.org/officeDocument/2006/relationships/slide" Target="slides/slide11.xml"/><Relationship Id="rId19" Type="http://schemas.openxmlformats.org/officeDocument/2006/relationships/font" Target="fonts/Raleway-italic.fntdata"/><Relationship Id="rId18" Type="http://schemas.openxmlformats.org/officeDocument/2006/relationships/font" Target="fonts/Ralew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220d886bc4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220d886bc4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220d886bc4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220d886bc4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220d886bc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220d886bc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220d886bc4_0_3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220d886bc4_0_3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220d886bc4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220d886bc4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220d886bc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220d886bc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220d886bc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220d886bc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220d886bc4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220d886bc4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220d886bc4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220d886bc4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220d886bc4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220d886bc4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How to handle bugs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Master Class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t>
            </a:r>
            <a:endParaRPr/>
          </a:p>
        </p:txBody>
      </p:sp>
      <p:sp>
        <p:nvSpPr>
          <p:cNvPr id="142" name="Google Shape;142;p2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Test Coverage - Measures the percentage of the application that is covered by test cases.</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43" name="Google Shape;143;p22"/>
          <p:cNvPicPr preferRelativeResize="0"/>
          <p:nvPr/>
        </p:nvPicPr>
        <p:blipFill>
          <a:blip r:embed="rId3">
            <a:alphaModFix/>
          </a:blip>
          <a:stretch>
            <a:fillRect/>
          </a:stretch>
        </p:blipFill>
        <p:spPr>
          <a:xfrm>
            <a:off x="702700" y="1882150"/>
            <a:ext cx="8441299" cy="13792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t>
            </a:r>
            <a:endParaRPr/>
          </a:p>
        </p:txBody>
      </p:sp>
      <p:sp>
        <p:nvSpPr>
          <p:cNvPr id="149" name="Google Shape;149;p2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arenR"/>
            </a:pPr>
            <a:r>
              <a:rPr lang="en-GB"/>
              <a:t>Defect density- Number of defects identified per requirement</a:t>
            </a:r>
            <a:endParaRPr/>
          </a:p>
          <a:p>
            <a:pPr indent="0" lvl="0" marL="0" rtl="0" algn="l">
              <a:spcBef>
                <a:spcPts val="1200"/>
              </a:spcBef>
              <a:spcAft>
                <a:spcPts val="0"/>
              </a:spcAft>
              <a:buNone/>
            </a:pPr>
            <a:r>
              <a:rPr lang="en-GB"/>
              <a:t>No of defects found/Number of requirements</a:t>
            </a:r>
            <a:endParaRPr/>
          </a:p>
          <a:p>
            <a:pPr indent="0" lvl="0" marL="0" rtl="0" algn="l">
              <a:spcBef>
                <a:spcPts val="1200"/>
              </a:spcBef>
              <a:spcAft>
                <a:spcPts val="0"/>
              </a:spcAft>
              <a:buNone/>
            </a:pPr>
            <a:r>
              <a:t/>
            </a:r>
            <a:endParaRPr/>
          </a:p>
          <a:p>
            <a:pPr indent="-311150" lvl="0" marL="457200" rtl="0" algn="l">
              <a:spcBef>
                <a:spcPts val="1200"/>
              </a:spcBef>
              <a:spcAft>
                <a:spcPts val="0"/>
              </a:spcAft>
              <a:buSzPts val="1300"/>
              <a:buAutoNum type="arabicParenR"/>
            </a:pPr>
            <a:r>
              <a:rPr lang="en-GB"/>
              <a:t>Defect Leakage - (No of defects found in UAT/No of defects found in Testing)*100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3" name="Google Shape;93;p1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4" name="Google Shape;94;p14"/>
          <p:cNvPicPr preferRelativeResize="0"/>
          <p:nvPr/>
        </p:nvPicPr>
        <p:blipFill>
          <a:blip r:embed="rId3">
            <a:alphaModFix/>
          </a:blip>
          <a:stretch>
            <a:fillRect/>
          </a:stretch>
        </p:blipFill>
        <p:spPr>
          <a:xfrm>
            <a:off x="220877" y="0"/>
            <a:ext cx="8702246" cy="5143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Developer can also mark status as-</a:t>
            </a:r>
            <a:endParaRPr/>
          </a:p>
        </p:txBody>
      </p:sp>
      <p:sp>
        <p:nvSpPr>
          <p:cNvPr id="100" name="Google Shape;100;p1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Duplicate</a:t>
            </a:r>
            <a:endParaRPr/>
          </a:p>
          <a:p>
            <a:pPr indent="0" lvl="0" marL="0" rtl="0" algn="l">
              <a:spcBef>
                <a:spcPts val="1200"/>
              </a:spcBef>
              <a:spcAft>
                <a:spcPts val="0"/>
              </a:spcAft>
              <a:buNone/>
            </a:pPr>
            <a:r>
              <a:rPr lang="en-GB"/>
              <a:t>Deferred/Postpone</a:t>
            </a:r>
            <a:endParaRPr/>
          </a:p>
          <a:p>
            <a:pPr indent="0" lvl="0" marL="0" rtl="0" algn="l">
              <a:spcBef>
                <a:spcPts val="1200"/>
              </a:spcBef>
              <a:spcAft>
                <a:spcPts val="0"/>
              </a:spcAft>
              <a:buNone/>
            </a:pPr>
            <a:r>
              <a:rPr lang="en-GB"/>
              <a:t>Cannot reproduced</a:t>
            </a:r>
            <a:endParaRPr/>
          </a:p>
          <a:p>
            <a:pPr indent="0" lvl="0" marL="0" rtl="0" algn="l">
              <a:spcBef>
                <a:spcPts val="1200"/>
              </a:spcBef>
              <a:spcAft>
                <a:spcPts val="0"/>
              </a:spcAft>
              <a:buNone/>
            </a:pPr>
            <a:r>
              <a:rPr lang="en-GB"/>
              <a:t>Cant be fixed</a:t>
            </a:r>
            <a:endParaRPr/>
          </a:p>
          <a:p>
            <a:pPr indent="0" lvl="0" marL="0" rtl="0" algn="l">
              <a:spcBef>
                <a:spcPts val="1200"/>
              </a:spcBef>
              <a:spcAft>
                <a:spcPts val="0"/>
              </a:spcAft>
              <a:buNone/>
            </a:pPr>
            <a:r>
              <a:rPr lang="en-GB"/>
              <a:t>Invalid/Reject</a:t>
            </a:r>
            <a:endParaRPr/>
          </a:p>
          <a:p>
            <a:pPr indent="0" lvl="0" marL="0" rtl="0" algn="l">
              <a:spcBef>
                <a:spcPts val="1200"/>
              </a:spcBef>
              <a:spcAft>
                <a:spcPts val="1200"/>
              </a:spcAft>
              <a:buNone/>
            </a:pPr>
            <a:r>
              <a:rPr lang="en-GB"/>
              <a:t>RFE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Test Metrics</a:t>
            </a:r>
            <a:endParaRPr/>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1600">
                <a:solidFill>
                  <a:schemeClr val="dk1"/>
                </a:solidFill>
              </a:rPr>
              <a:t>Test Metrics</a:t>
            </a:r>
            <a:r>
              <a:rPr lang="en-GB" sz="1600">
                <a:solidFill>
                  <a:schemeClr val="dk1"/>
                </a:solidFill>
              </a:rPr>
              <a:t> are numbers that show how well testing is going. They help measure things like how many tests passed, how many bugs were found, and how much testing is left to do.</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Important</a:t>
            </a:r>
            <a:endParaRPr/>
          </a:p>
        </p:txBody>
      </p:sp>
      <p:sp>
        <p:nvSpPr>
          <p:cNvPr id="112" name="Google Shape;112;p1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GB" sz="1350">
                <a:solidFill>
                  <a:srgbClr val="273239"/>
                </a:solidFill>
                <a:highlight>
                  <a:srgbClr val="FFFFFF"/>
                </a:highlight>
                <a:latin typeface="Nunito"/>
                <a:ea typeface="Nunito"/>
                <a:cs typeface="Nunito"/>
                <a:sym typeface="Nunito"/>
              </a:rPr>
              <a:t> Passed Test Cases Percentage: </a:t>
            </a:r>
            <a:r>
              <a:rPr lang="en-GB" sz="1350">
                <a:solidFill>
                  <a:srgbClr val="273239"/>
                </a:solidFill>
                <a:highlight>
                  <a:srgbClr val="FFFFFF"/>
                </a:highlight>
                <a:latin typeface="Nunito"/>
                <a:ea typeface="Nunito"/>
                <a:cs typeface="Nunito"/>
                <a:sym typeface="Nunito"/>
              </a:rPr>
              <a:t>Test Cases that Passed Coverage is a metric that indicates the percentage of test cases that pass.</a:t>
            </a:r>
            <a:endParaRPr sz="1350">
              <a:solidFill>
                <a:srgbClr val="273239"/>
              </a:solidFill>
              <a:highlight>
                <a:srgbClr val="FFFFFF"/>
              </a:highlight>
              <a:latin typeface="Nunito"/>
              <a:ea typeface="Nunito"/>
              <a:cs typeface="Nunito"/>
              <a:sym typeface="Nunito"/>
            </a:endParaRPr>
          </a:p>
          <a:p>
            <a:pPr indent="0" lvl="0" marL="0" rtl="0" algn="l">
              <a:spcBef>
                <a:spcPts val="1400"/>
              </a:spcBef>
              <a:spcAft>
                <a:spcPts val="0"/>
              </a:spcAft>
              <a:buNone/>
            </a:pPr>
            <a:r>
              <a:t/>
            </a:r>
            <a:endParaRPr i="1" sz="1350">
              <a:solidFill>
                <a:srgbClr val="273239"/>
              </a:solidFill>
              <a:latin typeface="Nunito"/>
              <a:ea typeface="Nunito"/>
              <a:cs typeface="Nunito"/>
              <a:sym typeface="Nunito"/>
            </a:endParaRPr>
          </a:p>
          <a:p>
            <a:pPr indent="0" lvl="0" marL="228600" marR="228600" rtl="0" algn="l">
              <a:lnSpc>
                <a:spcPct val="120000"/>
              </a:lnSpc>
              <a:spcBef>
                <a:spcPts val="800"/>
              </a:spcBef>
              <a:spcAft>
                <a:spcPts val="0"/>
              </a:spcAft>
              <a:buNone/>
            </a:pPr>
            <a:r>
              <a:t/>
            </a:r>
            <a:endParaRPr i="1" sz="1350">
              <a:solidFill>
                <a:srgbClr val="273239"/>
              </a:solidFill>
              <a:latin typeface="Nunito"/>
              <a:ea typeface="Nunito"/>
              <a:cs typeface="Nunito"/>
              <a:sym typeface="Nunito"/>
            </a:endParaRPr>
          </a:p>
          <a:p>
            <a:pPr indent="0" lvl="0" marL="228600" marR="228600" rtl="0" algn="l">
              <a:lnSpc>
                <a:spcPct val="120000"/>
              </a:lnSpc>
              <a:spcBef>
                <a:spcPts val="1800"/>
              </a:spcBef>
              <a:spcAft>
                <a:spcPts val="0"/>
              </a:spcAft>
              <a:buNone/>
            </a:pPr>
            <a:r>
              <a:rPr b="1" i="1" lang="en-GB" sz="1350">
                <a:solidFill>
                  <a:srgbClr val="273239"/>
                </a:solidFill>
                <a:latin typeface="Nunito"/>
                <a:ea typeface="Nunito"/>
                <a:cs typeface="Nunito"/>
                <a:sym typeface="Nunito"/>
              </a:rPr>
              <a:t>Passed Test Cases Percentage = (Total number of passed test cases / Total number of  test cases executed) x 100</a:t>
            </a:r>
            <a:endParaRPr b="1" i="1" sz="1350">
              <a:solidFill>
                <a:srgbClr val="273239"/>
              </a:solidFill>
              <a:latin typeface="Nunito"/>
              <a:ea typeface="Nunito"/>
              <a:cs typeface="Nunito"/>
              <a:sym typeface="Nunito"/>
            </a:endParaRPr>
          </a:p>
          <a:p>
            <a:pPr indent="0" lvl="0" marL="0" rtl="0" algn="l">
              <a:spcBef>
                <a:spcPts val="2600"/>
              </a:spcBef>
              <a:spcAft>
                <a:spcPts val="400"/>
              </a:spcAft>
              <a:buNone/>
            </a:pPr>
            <a:r>
              <a:t/>
            </a:r>
            <a:endParaRPr b="1" sz="13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t>
            </a:r>
            <a:endParaRPr/>
          </a:p>
        </p:txBody>
      </p:sp>
      <p:sp>
        <p:nvSpPr>
          <p:cNvPr id="118" name="Google Shape;118;p1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Clr>
                <a:schemeClr val="dk1"/>
              </a:buClr>
              <a:buSzPts val="1100"/>
              <a:buFont typeface="Arial"/>
              <a:buNone/>
            </a:pPr>
            <a:r>
              <a:rPr b="1" lang="en-GB" sz="1350">
                <a:solidFill>
                  <a:srgbClr val="273239"/>
                </a:solidFill>
                <a:highlight>
                  <a:srgbClr val="FFFFFF"/>
                </a:highlight>
                <a:latin typeface="Nunito"/>
                <a:ea typeface="Nunito"/>
                <a:cs typeface="Nunito"/>
                <a:sym typeface="Nunito"/>
              </a:rPr>
              <a:t>Failed Test Cases Percentage: </a:t>
            </a:r>
            <a:r>
              <a:rPr lang="en-GB" sz="1350">
                <a:solidFill>
                  <a:srgbClr val="273239"/>
                </a:solidFill>
                <a:highlight>
                  <a:srgbClr val="FFFFFF"/>
                </a:highlight>
                <a:latin typeface="Nunito"/>
                <a:ea typeface="Nunito"/>
                <a:cs typeface="Nunito"/>
                <a:sym typeface="Nunito"/>
              </a:rPr>
              <a:t>This metric measures the proportion of all failed test cases.</a:t>
            </a:r>
            <a:endParaRPr sz="135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t/>
            </a:r>
            <a:endParaRPr i="1" sz="1350">
              <a:solidFill>
                <a:srgbClr val="273239"/>
              </a:solidFill>
              <a:latin typeface="Nunito"/>
              <a:ea typeface="Nunito"/>
              <a:cs typeface="Nunito"/>
              <a:sym typeface="Nunito"/>
            </a:endParaRPr>
          </a:p>
          <a:p>
            <a:pPr indent="0" lvl="0" marL="228600" marR="228600" rtl="0" algn="l">
              <a:lnSpc>
                <a:spcPct val="120000"/>
              </a:lnSpc>
              <a:spcBef>
                <a:spcPts val="1200"/>
              </a:spcBef>
              <a:spcAft>
                <a:spcPts val="0"/>
              </a:spcAft>
              <a:buClr>
                <a:schemeClr val="dk1"/>
              </a:buClr>
              <a:buSzPts val="1100"/>
              <a:buFont typeface="Arial"/>
              <a:buNone/>
            </a:pPr>
            <a:r>
              <a:t/>
            </a:r>
            <a:endParaRPr i="1" sz="1350">
              <a:solidFill>
                <a:srgbClr val="273239"/>
              </a:solidFill>
              <a:latin typeface="Nunito"/>
              <a:ea typeface="Nunito"/>
              <a:cs typeface="Nunito"/>
              <a:sym typeface="Nunito"/>
            </a:endParaRPr>
          </a:p>
          <a:p>
            <a:pPr indent="0" lvl="0" marL="228600" marR="228600" rtl="0" algn="l">
              <a:lnSpc>
                <a:spcPct val="120000"/>
              </a:lnSpc>
              <a:spcBef>
                <a:spcPts val="1800"/>
              </a:spcBef>
              <a:spcAft>
                <a:spcPts val="0"/>
              </a:spcAft>
              <a:buClr>
                <a:schemeClr val="dk1"/>
              </a:buClr>
              <a:buSzPts val="1100"/>
              <a:buFont typeface="Arial"/>
              <a:buNone/>
            </a:pPr>
            <a:r>
              <a:rPr b="1" i="1" lang="en-GB" sz="1350">
                <a:solidFill>
                  <a:srgbClr val="273239"/>
                </a:solidFill>
                <a:latin typeface="Nunito"/>
                <a:ea typeface="Nunito"/>
                <a:cs typeface="Nunito"/>
                <a:sym typeface="Nunito"/>
              </a:rPr>
              <a:t>Failed Test Cases Percentage = (Total number of failed test cases / Total number of  tests executed) x 100</a:t>
            </a:r>
            <a:endParaRPr b="1" i="1" sz="1350">
              <a:solidFill>
                <a:srgbClr val="273239"/>
              </a:solidFill>
              <a:latin typeface="Nunito"/>
              <a:ea typeface="Nunito"/>
              <a:cs typeface="Nunito"/>
              <a:sym typeface="Nunito"/>
            </a:endParaRPr>
          </a:p>
          <a:p>
            <a:pPr indent="0" lvl="0" marL="0" rtl="0" algn="l">
              <a:spcBef>
                <a:spcPts val="26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1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t>
            </a:r>
            <a:endParaRPr/>
          </a:p>
        </p:txBody>
      </p:sp>
      <p:sp>
        <p:nvSpPr>
          <p:cNvPr id="124" name="Google Shape;124;p1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81481"/>
              <a:buFont typeface="Arial"/>
              <a:buNone/>
            </a:pPr>
            <a:r>
              <a:rPr b="1" lang="en-GB" sz="1350">
                <a:solidFill>
                  <a:srgbClr val="273239"/>
                </a:solidFill>
                <a:highlight>
                  <a:srgbClr val="FFFFFF"/>
                </a:highlight>
                <a:latin typeface="Nunito"/>
                <a:ea typeface="Nunito"/>
                <a:cs typeface="Nunito"/>
                <a:sym typeface="Nunito"/>
              </a:rPr>
              <a:t>Blocked Test Cases Percentage: </a:t>
            </a:r>
            <a:r>
              <a:rPr lang="en-GB" sz="1350">
                <a:solidFill>
                  <a:srgbClr val="273239"/>
                </a:solidFill>
                <a:highlight>
                  <a:srgbClr val="FFFFFF"/>
                </a:highlight>
                <a:latin typeface="Nunito"/>
                <a:ea typeface="Nunito"/>
                <a:cs typeface="Nunito"/>
                <a:sym typeface="Nunito"/>
              </a:rPr>
              <a:t>During the software testing process, this parameter determines the percentage of test cases that are blocked.</a:t>
            </a:r>
            <a:endParaRPr sz="135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t/>
            </a:r>
            <a:endParaRPr i="1" sz="1350">
              <a:solidFill>
                <a:srgbClr val="273239"/>
              </a:solidFill>
              <a:latin typeface="Nunito"/>
              <a:ea typeface="Nunito"/>
              <a:cs typeface="Nunito"/>
              <a:sym typeface="Nunito"/>
            </a:endParaRPr>
          </a:p>
          <a:p>
            <a:pPr indent="0" lvl="0" marL="228600" marR="228600" rtl="0" algn="l">
              <a:lnSpc>
                <a:spcPct val="120000"/>
              </a:lnSpc>
              <a:spcBef>
                <a:spcPts val="1200"/>
              </a:spcBef>
              <a:spcAft>
                <a:spcPts val="0"/>
              </a:spcAft>
              <a:buClr>
                <a:schemeClr val="dk1"/>
              </a:buClr>
              <a:buSzPct val="81481"/>
              <a:buFont typeface="Arial"/>
              <a:buNone/>
            </a:pPr>
            <a:r>
              <a:t/>
            </a:r>
            <a:endParaRPr i="1" sz="1350">
              <a:solidFill>
                <a:srgbClr val="273239"/>
              </a:solidFill>
              <a:latin typeface="Nunito"/>
              <a:ea typeface="Nunito"/>
              <a:cs typeface="Nunito"/>
              <a:sym typeface="Nunito"/>
            </a:endParaRPr>
          </a:p>
          <a:p>
            <a:pPr indent="0" lvl="0" marL="228600" marR="228600" rtl="0" algn="l">
              <a:lnSpc>
                <a:spcPct val="120000"/>
              </a:lnSpc>
              <a:spcBef>
                <a:spcPts val="1800"/>
              </a:spcBef>
              <a:spcAft>
                <a:spcPts val="0"/>
              </a:spcAft>
              <a:buClr>
                <a:schemeClr val="dk1"/>
              </a:buClr>
              <a:buSzPct val="81481"/>
              <a:buFont typeface="Arial"/>
              <a:buNone/>
            </a:pPr>
            <a:r>
              <a:rPr b="1" i="1" lang="en-GB" sz="1350">
                <a:solidFill>
                  <a:srgbClr val="273239"/>
                </a:solidFill>
                <a:latin typeface="Nunito"/>
                <a:ea typeface="Nunito"/>
                <a:cs typeface="Nunito"/>
                <a:sym typeface="Nunito"/>
              </a:rPr>
              <a:t>Blocked Test Cases Percentage = (Total number of blocked tests / Total number of  tests executed) x 100</a:t>
            </a:r>
            <a:endParaRPr b="1" i="1" sz="1350">
              <a:solidFill>
                <a:srgbClr val="273239"/>
              </a:solidFill>
              <a:latin typeface="Nunito"/>
              <a:ea typeface="Nunito"/>
              <a:cs typeface="Nunito"/>
              <a:sym typeface="Nunito"/>
            </a:endParaRPr>
          </a:p>
          <a:p>
            <a:pPr indent="0" lvl="0" marL="0" rtl="0" algn="l">
              <a:spcBef>
                <a:spcPts val="26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t>
            </a:r>
            <a:endParaRPr/>
          </a:p>
        </p:txBody>
      </p:sp>
      <p:sp>
        <p:nvSpPr>
          <p:cNvPr id="130" name="Google Shape;130;p2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Clr>
                <a:schemeClr val="dk1"/>
              </a:buClr>
              <a:buSzPct val="81481"/>
              <a:buFont typeface="Arial"/>
              <a:buNone/>
            </a:pPr>
            <a:r>
              <a:rPr b="1" lang="en-GB" sz="1350">
                <a:solidFill>
                  <a:srgbClr val="273239"/>
                </a:solidFill>
                <a:highlight>
                  <a:srgbClr val="FFFFFF"/>
                </a:highlight>
                <a:latin typeface="Nunito"/>
                <a:ea typeface="Nunito"/>
                <a:cs typeface="Nunito"/>
                <a:sym typeface="Nunito"/>
              </a:rPr>
              <a:t>Fixed Defects Percentage: </a:t>
            </a:r>
            <a:r>
              <a:rPr lang="en-GB" sz="1350">
                <a:solidFill>
                  <a:srgbClr val="273239"/>
                </a:solidFill>
                <a:highlight>
                  <a:srgbClr val="FFFFFF"/>
                </a:highlight>
                <a:latin typeface="Nunito"/>
                <a:ea typeface="Nunito"/>
                <a:cs typeface="Nunito"/>
                <a:sym typeface="Nunito"/>
              </a:rPr>
              <a:t>Using this measure, the team may determine the percentage of defects that have been fixed.</a:t>
            </a:r>
            <a:endParaRPr sz="135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t/>
            </a:r>
            <a:endParaRPr i="1" sz="1350">
              <a:solidFill>
                <a:srgbClr val="273239"/>
              </a:solidFill>
              <a:latin typeface="Nunito"/>
              <a:ea typeface="Nunito"/>
              <a:cs typeface="Nunito"/>
              <a:sym typeface="Nunito"/>
            </a:endParaRPr>
          </a:p>
          <a:p>
            <a:pPr indent="0" lvl="0" marL="228600" marR="228600" rtl="0" algn="l">
              <a:lnSpc>
                <a:spcPct val="120000"/>
              </a:lnSpc>
              <a:spcBef>
                <a:spcPts val="1200"/>
              </a:spcBef>
              <a:spcAft>
                <a:spcPts val="0"/>
              </a:spcAft>
              <a:buClr>
                <a:schemeClr val="dk1"/>
              </a:buClr>
              <a:buSzPct val="81481"/>
              <a:buFont typeface="Arial"/>
              <a:buNone/>
            </a:pPr>
            <a:r>
              <a:t/>
            </a:r>
            <a:endParaRPr i="1" sz="1350">
              <a:solidFill>
                <a:srgbClr val="273239"/>
              </a:solidFill>
              <a:latin typeface="Nunito"/>
              <a:ea typeface="Nunito"/>
              <a:cs typeface="Nunito"/>
              <a:sym typeface="Nunito"/>
            </a:endParaRPr>
          </a:p>
          <a:p>
            <a:pPr indent="0" lvl="0" marL="228600" marR="228600" rtl="0" algn="l">
              <a:lnSpc>
                <a:spcPct val="120000"/>
              </a:lnSpc>
              <a:spcBef>
                <a:spcPts val="1800"/>
              </a:spcBef>
              <a:spcAft>
                <a:spcPts val="0"/>
              </a:spcAft>
              <a:buClr>
                <a:schemeClr val="dk1"/>
              </a:buClr>
              <a:buSzPct val="81481"/>
              <a:buFont typeface="Arial"/>
              <a:buNone/>
            </a:pPr>
            <a:r>
              <a:rPr b="1" i="1" lang="en-GB" sz="1350">
                <a:solidFill>
                  <a:srgbClr val="273239"/>
                </a:solidFill>
                <a:latin typeface="Nunito"/>
                <a:ea typeface="Nunito"/>
                <a:cs typeface="Nunito"/>
                <a:sym typeface="Nunito"/>
              </a:rPr>
              <a:t>Fixed Defects Percentage = (Total number of flaws fixed / Number of defects reported) x 100</a:t>
            </a:r>
            <a:endParaRPr b="1" i="1" sz="1350">
              <a:solidFill>
                <a:srgbClr val="273239"/>
              </a:solidFill>
              <a:latin typeface="Nunito"/>
              <a:ea typeface="Nunito"/>
              <a:cs typeface="Nunito"/>
              <a:sym typeface="Nunito"/>
            </a:endParaRPr>
          </a:p>
          <a:p>
            <a:pPr indent="0" lvl="0" marL="0" rtl="0" algn="l">
              <a:spcBef>
                <a:spcPts val="26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t>
            </a:r>
            <a:endParaRPr/>
          </a:p>
        </p:txBody>
      </p:sp>
      <p:sp>
        <p:nvSpPr>
          <p:cNvPr id="136" name="Google Shape;136;p2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Clr>
                <a:schemeClr val="dk1"/>
              </a:buClr>
              <a:buSzPct val="81481"/>
              <a:buFont typeface="Arial"/>
              <a:buNone/>
            </a:pPr>
            <a:r>
              <a:rPr b="1" lang="en-GB" sz="1350">
                <a:solidFill>
                  <a:srgbClr val="273239"/>
                </a:solidFill>
                <a:highlight>
                  <a:srgbClr val="FFFFFF"/>
                </a:highlight>
                <a:latin typeface="Nunito"/>
                <a:ea typeface="Nunito"/>
                <a:cs typeface="Nunito"/>
                <a:sym typeface="Nunito"/>
              </a:rPr>
              <a:t>Defects Deferred Percentage: </a:t>
            </a:r>
            <a:r>
              <a:rPr lang="en-GB" sz="1350">
                <a:solidFill>
                  <a:srgbClr val="273239"/>
                </a:solidFill>
                <a:highlight>
                  <a:srgbClr val="FFFFFF"/>
                </a:highlight>
                <a:latin typeface="Nunito"/>
                <a:ea typeface="Nunito"/>
                <a:cs typeface="Nunito"/>
                <a:sym typeface="Nunito"/>
              </a:rPr>
              <a:t>This measures the percentage of the defects that are deferred for future release.</a:t>
            </a:r>
            <a:endParaRPr sz="1350">
              <a:solidFill>
                <a:srgbClr val="273239"/>
              </a:solidFill>
              <a:highlight>
                <a:srgbClr val="FFFFFF"/>
              </a:highlight>
              <a:latin typeface="Nunito"/>
              <a:ea typeface="Nunito"/>
              <a:cs typeface="Nunito"/>
              <a:sym typeface="Nunito"/>
            </a:endParaRPr>
          </a:p>
          <a:p>
            <a:pPr indent="0" lvl="0" marL="0" rtl="0" algn="l">
              <a:spcBef>
                <a:spcPts val="800"/>
              </a:spcBef>
              <a:spcAft>
                <a:spcPts val="0"/>
              </a:spcAft>
              <a:buNone/>
            </a:pPr>
            <a:r>
              <a:t/>
            </a:r>
            <a:endParaRPr i="1" sz="1350">
              <a:solidFill>
                <a:srgbClr val="273239"/>
              </a:solidFill>
              <a:latin typeface="Nunito"/>
              <a:ea typeface="Nunito"/>
              <a:cs typeface="Nunito"/>
              <a:sym typeface="Nunito"/>
            </a:endParaRPr>
          </a:p>
          <a:p>
            <a:pPr indent="0" lvl="0" marL="228600" marR="228600" rtl="0" algn="l">
              <a:lnSpc>
                <a:spcPct val="120000"/>
              </a:lnSpc>
              <a:spcBef>
                <a:spcPts val="1200"/>
              </a:spcBef>
              <a:spcAft>
                <a:spcPts val="0"/>
              </a:spcAft>
              <a:buClr>
                <a:schemeClr val="dk1"/>
              </a:buClr>
              <a:buSzPct val="81481"/>
              <a:buFont typeface="Arial"/>
              <a:buNone/>
            </a:pPr>
            <a:r>
              <a:t/>
            </a:r>
            <a:endParaRPr i="1" sz="1350">
              <a:solidFill>
                <a:srgbClr val="273239"/>
              </a:solidFill>
              <a:latin typeface="Nunito"/>
              <a:ea typeface="Nunito"/>
              <a:cs typeface="Nunito"/>
              <a:sym typeface="Nunito"/>
            </a:endParaRPr>
          </a:p>
          <a:p>
            <a:pPr indent="0" lvl="0" marL="228600" marR="228600" rtl="0" algn="l">
              <a:lnSpc>
                <a:spcPct val="120000"/>
              </a:lnSpc>
              <a:spcBef>
                <a:spcPts val="1800"/>
              </a:spcBef>
              <a:spcAft>
                <a:spcPts val="0"/>
              </a:spcAft>
              <a:buClr>
                <a:schemeClr val="dk1"/>
              </a:buClr>
              <a:buSzPct val="81481"/>
              <a:buFont typeface="Arial"/>
              <a:buNone/>
            </a:pPr>
            <a:r>
              <a:rPr b="1" i="1" lang="en-GB" sz="1350">
                <a:solidFill>
                  <a:srgbClr val="273239"/>
                </a:solidFill>
                <a:latin typeface="Nunito"/>
                <a:ea typeface="Nunito"/>
                <a:cs typeface="Nunito"/>
                <a:sym typeface="Nunito"/>
              </a:rPr>
              <a:t>Defects Deferred Percentage = (Defects deferred for future releases / Total Defects Reported) x 100</a:t>
            </a:r>
            <a:endParaRPr b="1" i="1" sz="1350">
              <a:solidFill>
                <a:srgbClr val="273239"/>
              </a:solidFill>
              <a:latin typeface="Nunito"/>
              <a:ea typeface="Nunito"/>
              <a:cs typeface="Nunito"/>
              <a:sym typeface="Nunito"/>
            </a:endParaRPr>
          </a:p>
          <a:p>
            <a:pPr indent="0" lvl="0" marL="0" rtl="0" algn="l">
              <a:spcBef>
                <a:spcPts val="26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