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92" r:id="rId3"/>
    <p:sldId id="359" r:id="rId4"/>
    <p:sldId id="360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6" r:id="rId15"/>
    <p:sldId id="377" r:id="rId16"/>
    <p:sldId id="378" r:id="rId17"/>
    <p:sldId id="379" r:id="rId18"/>
    <p:sldId id="382" r:id="rId19"/>
    <p:sldId id="383" r:id="rId20"/>
    <p:sldId id="328" r:id="rId21"/>
    <p:sldId id="380" r:id="rId22"/>
    <p:sldId id="381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Routhleck" initials="HR" lastIdx="1" clrIdx="0">
    <p:extLst>
      <p:ext uri="{19B8F6BF-5375-455C-9EA6-DF929625EA0E}">
        <p15:presenceInfo xmlns:p15="http://schemas.microsoft.com/office/powerpoint/2012/main" userId="31abde42ae91c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858" autoAdjust="0"/>
  </p:normalViewPr>
  <p:slideViewPr>
    <p:cSldViewPr snapToGrid="0">
      <p:cViewPr varScale="1">
        <p:scale>
          <a:sx n="95" d="100"/>
          <a:sy n="95" d="100"/>
        </p:scale>
        <p:origin x="9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09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52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14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38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2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92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16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25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48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32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12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7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21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0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437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88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47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39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2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AFF47-D517-4933-850B-1D9D6789DF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2023/5/22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2023/5/22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2023/5/22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0" y="1298565"/>
            <a:ext cx="9144000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第一次大作业</a:t>
            </a:r>
            <a:endParaRPr lang="en-US" altLang="zh-CN" sz="5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endParaRPr lang="en-US" altLang="zh-CN" sz="5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endParaRPr lang="en-US" altLang="zh-CN" sz="54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412E95-D700-8767-1A26-D1DAC30483F1}"/>
              </a:ext>
            </a:extLst>
          </p:cNvPr>
          <p:cNvSpPr txBox="1"/>
          <p:nvPr/>
        </p:nvSpPr>
        <p:spPr>
          <a:xfrm>
            <a:off x="3657600" y="3742475"/>
            <a:ext cx="4572000" cy="221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贺思超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20301037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陈杰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20301033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陈增耀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20301034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韩熔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20301036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江桀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20301042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李绵博</a:t>
            </a:r>
            <a:r>
              <a:rPr lang="en-US" altLang="zh-CN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20301045</a:t>
            </a: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7BAC5-073E-7BB7-4D4E-6515C2BD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2" y="810157"/>
            <a:ext cx="7932797" cy="434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52891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F46898-93D5-9514-36DA-12CF81E35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8" y="929402"/>
            <a:ext cx="7414432" cy="25514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D2BF258-12D9-2AD7-1BD6-C99A59F9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8" y="3480876"/>
            <a:ext cx="7889260" cy="22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05028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C5582-DA82-3D4F-C4B7-4AC47CC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006" y="777353"/>
            <a:ext cx="6130411" cy="59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788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00158B-1EE2-D1C8-9327-0A4AAB27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05" y="797550"/>
            <a:ext cx="5891137" cy="59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27190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ED3BA6-1AF4-C20C-EB0B-4ED12C6A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3" y="1117741"/>
            <a:ext cx="8097080" cy="10307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EAF56E-5709-7F37-AA63-2DE5A2662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3" y="2148536"/>
            <a:ext cx="6114534" cy="504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0571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649EAC-597B-D2A5-91B9-41E6FE2B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5" y="912067"/>
            <a:ext cx="6831862" cy="552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5886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EB68F-A4EE-C220-4F0A-7B7F11DE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998" y="777353"/>
            <a:ext cx="5379931" cy="58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17618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45042-788D-A6B1-E6B3-697B8940D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9" y="879684"/>
            <a:ext cx="7952381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3975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F66D4E-C3A9-13EF-435F-6D4941AA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3" y="976308"/>
            <a:ext cx="7895238" cy="16095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09511E7-FA80-8FA4-208F-1D296F775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33" y="2585832"/>
            <a:ext cx="7885714" cy="1019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A1150E-F8BB-4C60-B514-7987A5DE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817" y="3693655"/>
            <a:ext cx="6417481" cy="30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833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额外的尝试 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862F33-550E-9470-49DC-485B8E756462}"/>
              </a:ext>
            </a:extLst>
          </p:cNvPr>
          <p:cNvSpPr txBox="1"/>
          <p:nvPr/>
        </p:nvSpPr>
        <p:spPr>
          <a:xfrm>
            <a:off x="333758" y="986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852A4"/>
                </a:solidFill>
                <a:effectLst/>
              </a:rPr>
              <a:t>绘制两个彼此相连的三角形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5E18AE1-4762-3537-D5E4-23B5B7FD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918" y="1545147"/>
            <a:ext cx="3496163" cy="28102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27CFB30-F0A3-626D-5907-ED3BAB851528}"/>
              </a:ext>
            </a:extLst>
          </p:cNvPr>
          <p:cNvSpPr txBox="1"/>
          <p:nvPr/>
        </p:nvSpPr>
        <p:spPr>
          <a:xfrm>
            <a:off x="619508" y="5040965"/>
            <a:ext cx="84311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第一个三角形的顶点位置是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(-0.9f, -0.5f, 0.0f), (-0.0f, -0.5f, 0.0f), (-0.45f, 0.5f, 0.0f)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第二个三角形的顶点位置是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(0.0f, -0.5f, 0.0f), (0.9f, -0.5f, 0.0f), (0.45f, 0.5f, 0.0f)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</a:p>
          <a:p>
            <a:pPr lvl="1"/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A102CB-462B-45CF-7739-7666E3076201}"/>
              </a:ext>
            </a:extLst>
          </p:cNvPr>
          <p:cNvSpPr txBox="1"/>
          <p:nvPr/>
        </p:nvSpPr>
        <p:spPr>
          <a:xfrm>
            <a:off x="1500121" y="4432297"/>
            <a:ext cx="58115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CN" altLang="en-US" sz="1600" i="1" dirty="0">
                <a:solidFill>
                  <a:srgbClr val="374151"/>
                </a:solidFill>
                <a:latin typeface="Söhne"/>
              </a:rPr>
              <a:t>调用了</a:t>
            </a:r>
            <a:r>
              <a:rPr lang="en-US" altLang="zh-CN" sz="1600" i="1" dirty="0" err="1">
                <a:solidFill>
                  <a:srgbClr val="374151"/>
                </a:solidFill>
                <a:latin typeface="Söhne"/>
              </a:rPr>
              <a:t>glDrawArrays</a:t>
            </a:r>
            <a:r>
              <a:rPr lang="en-US" altLang="zh-CN" sz="1600" i="1" dirty="0">
                <a:solidFill>
                  <a:srgbClr val="374151"/>
                </a:solidFill>
                <a:latin typeface="Söhne"/>
              </a:rPr>
              <a:t>(GL_TRIANGLES, 0, 6)</a:t>
            </a:r>
            <a:r>
              <a:rPr lang="zh-CN" altLang="en-US" sz="1600" i="1" dirty="0">
                <a:solidFill>
                  <a:srgbClr val="374151"/>
                </a:solidFill>
                <a:latin typeface="Söhne"/>
              </a:rPr>
              <a:t>来绘制这</a:t>
            </a:r>
            <a:r>
              <a:rPr lang="en-US" altLang="zh-CN" sz="1600" i="1" dirty="0">
                <a:solidFill>
                  <a:srgbClr val="374151"/>
                </a:solidFill>
                <a:latin typeface="Söhne"/>
              </a:rPr>
              <a:t>6</a:t>
            </a:r>
            <a:r>
              <a:rPr lang="zh-CN" altLang="en-US" sz="1600" i="1" dirty="0">
                <a:solidFill>
                  <a:srgbClr val="374151"/>
                </a:solidFill>
                <a:latin typeface="Söhne"/>
              </a:rPr>
              <a:t>个顶点</a:t>
            </a:r>
            <a:endParaRPr lang="en-US" altLang="zh-CN" sz="1600" i="1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1BD64-2A5E-7A19-E231-762B02C3574E}"/>
              </a:ext>
            </a:extLst>
          </p:cNvPr>
          <p:cNvSpPr txBox="1"/>
          <p:nvPr/>
        </p:nvSpPr>
        <p:spPr>
          <a:xfrm>
            <a:off x="248208" y="1382286"/>
            <a:ext cx="8431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>
                <a:effectLst/>
              </a:rPr>
              <a:t>下载安装</a:t>
            </a:r>
            <a:r>
              <a:rPr lang="en-US" altLang="zh-CN" sz="2800" dirty="0">
                <a:effectLst/>
              </a:rPr>
              <a:t>Visual Studio</a:t>
            </a:r>
          </a:p>
          <a:p>
            <a:pPr marL="457200" indent="-457200">
              <a:buAutoNum type="arabicPeriod"/>
            </a:pPr>
            <a:r>
              <a:rPr lang="zh-CN" altLang="en-US" sz="2800" dirty="0"/>
              <a:t>编译</a:t>
            </a:r>
            <a:r>
              <a:rPr lang="en-US" altLang="zh-CN" sz="2800" dirty="0"/>
              <a:t>GLFW</a:t>
            </a:r>
          </a:p>
          <a:p>
            <a:pPr marL="457200" indent="-457200">
              <a:buAutoNum type="arabicPeriod"/>
            </a:pPr>
            <a:r>
              <a:rPr lang="en-US" altLang="zh-CN" sz="2800" dirty="0">
                <a:effectLst/>
              </a:rPr>
              <a:t>Visual Studio</a:t>
            </a:r>
            <a:r>
              <a:rPr lang="zh-CN" altLang="en-US" sz="2800" dirty="0">
                <a:effectLst/>
              </a:rPr>
              <a:t>链接编译的</a:t>
            </a:r>
            <a:r>
              <a:rPr lang="en-US" altLang="zh-CN" sz="2800" dirty="0">
                <a:effectLst/>
              </a:rPr>
              <a:t>GLFW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>
                <a:effectLst/>
              </a:rPr>
              <a:t>配置</a:t>
            </a:r>
            <a:r>
              <a:rPr lang="en-US" altLang="zh-CN" sz="2800" dirty="0">
                <a:effectLst/>
              </a:rPr>
              <a:t>GLAD</a:t>
            </a:r>
            <a:r>
              <a:rPr lang="zh-CN" altLang="en-US" sz="2800" dirty="0">
                <a:effectLst/>
              </a:rPr>
              <a:t>并链接</a:t>
            </a:r>
            <a:endParaRPr lang="en-US" altLang="zh-CN" sz="2800" dirty="0">
              <a:effectLst/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</a:rPr>
              <a:t>你好，窗口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effectLst/>
              </a:rPr>
              <a:t>你好，三角形</a:t>
            </a:r>
          </a:p>
        </p:txBody>
      </p:sp>
    </p:spTree>
    <p:extLst>
      <p:ext uri="{BB962C8B-B14F-4D97-AF65-F5344CB8AC3E}">
        <p14:creationId xmlns:p14="http://schemas.microsoft.com/office/powerpoint/2010/main" val="956264846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额外的尝试 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862F33-550E-9470-49DC-485B8E756462}"/>
              </a:ext>
            </a:extLst>
          </p:cNvPr>
          <p:cNvSpPr txBox="1"/>
          <p:nvPr/>
        </p:nvSpPr>
        <p:spPr>
          <a:xfrm>
            <a:off x="333758" y="986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852A4"/>
                </a:solidFill>
                <a:effectLst/>
              </a:rPr>
              <a:t>让其中一个输出为黄色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7CFB30-F0A3-626D-5907-ED3BAB851528}"/>
              </a:ext>
            </a:extLst>
          </p:cNvPr>
          <p:cNvSpPr txBox="1"/>
          <p:nvPr/>
        </p:nvSpPr>
        <p:spPr>
          <a:xfrm>
            <a:off x="1601209" y="5015250"/>
            <a:ext cx="8431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使用了两个着色器程序和两个独立的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VAO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来绘制两个三角形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每个三角形使用不同的着色器程序和顶点数据。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CB4BEC-ADAE-DEC8-38DF-962CB795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29" y="1307738"/>
            <a:ext cx="3705742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6494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额外的尝试 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862F33-550E-9470-49DC-485B8E756462}"/>
              </a:ext>
            </a:extLst>
          </p:cNvPr>
          <p:cNvSpPr txBox="1"/>
          <p:nvPr/>
        </p:nvSpPr>
        <p:spPr>
          <a:xfrm>
            <a:off x="333758" y="986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solidFill>
                  <a:srgbClr val="0852A4"/>
                </a:solidFill>
                <a:effectLst/>
              </a:rPr>
              <a:t>绘制圆形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7CFB30-F0A3-626D-5907-ED3BAB851528}"/>
              </a:ext>
            </a:extLst>
          </p:cNvPr>
          <p:cNvSpPr txBox="1"/>
          <p:nvPr/>
        </p:nvSpPr>
        <p:spPr>
          <a:xfrm>
            <a:off x="619508" y="4575384"/>
            <a:ext cx="84311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使用了三角扇形（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GL_TRIANGLE_FAN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）绘制方法。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通过计算生成了一个圆形的顶点数据数组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circleVertices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，该数组包含了圆形边界上的顶点坐标。然后将该数组通过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glBufferData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函数传递给顶点缓冲对象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(VBO)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使用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glDrawArrays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(GL_TRIANGLE_FAN, 0,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numSegments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来绘制圆形，其中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numSegments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表示圆形的边界上的顶点数量。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CN" altLang="en-US" sz="2000" b="0" i="0" dirty="0"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65E48-4C09-1DE0-0149-089F91BB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10" y="1171594"/>
            <a:ext cx="3022683" cy="326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2302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F01539C-4540-4EB6-1693-AE41B3407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7" y="922847"/>
            <a:ext cx="8345510" cy="161317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ED9F27-6411-826A-1276-0F9E44C1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7" y="2600096"/>
            <a:ext cx="8345510" cy="30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26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B4DCF0-E7FB-52CB-0BC2-E5182B3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8" y="982701"/>
            <a:ext cx="7199290" cy="25743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C3428D-EB3E-21B5-1782-725038B1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8" y="3557031"/>
            <a:ext cx="6913540" cy="18128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95392E-04FB-65B5-CF13-04C94BBDB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48" y="5407027"/>
            <a:ext cx="7096259" cy="12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0563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6F79C8-C27E-7DCF-AD74-63E13A8B3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8" y="748409"/>
            <a:ext cx="8371268" cy="22713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DC6DAE-9F6B-0757-DEBF-4F47422C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8" y="3116802"/>
            <a:ext cx="7791718" cy="23422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601CDC-7B64-86D8-BE0C-E8BF14C39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8" y="5412187"/>
            <a:ext cx="7625386" cy="13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3143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081AFD-C403-7745-809B-2BC4586E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8" y="795783"/>
            <a:ext cx="7131097" cy="594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0823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B9DCDA-85A2-AB29-EFED-65AE8FA4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75" y="806936"/>
            <a:ext cx="8473549" cy="57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268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你好，窗口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DEAA0-2D8E-8D91-2EDB-33198E613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9" y="770062"/>
            <a:ext cx="7595241" cy="60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1711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699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你好，三角形</a:t>
            </a:r>
            <a:endParaRPr lang="en-US" altLang="zh-CN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6643F1-6A2D-7730-81E4-88E371A7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37" y="806937"/>
            <a:ext cx="7991476" cy="30901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0B0E01C-0D65-45ED-6977-B59895173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50" y="3956412"/>
            <a:ext cx="7884653" cy="26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9854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438</Words>
  <Application>Microsoft Office PowerPoint</Application>
  <PresentationFormat>全屏显示(4:3)</PresentationFormat>
  <Paragraphs>90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微软雅黑</vt:lpstr>
      <vt:lpstr>Calibri Light</vt:lpstr>
      <vt:lpstr>Söhne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Routhleck</dc:creator>
  <cp:lastModifiedBy>Routhleck He</cp:lastModifiedBy>
  <cp:revision>220</cp:revision>
  <dcterms:created xsi:type="dcterms:W3CDTF">2018-05-23T18:36:56Z</dcterms:created>
  <dcterms:modified xsi:type="dcterms:W3CDTF">2023-05-22T07:45:58Z</dcterms:modified>
</cp:coreProperties>
</file>