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74" r:id="rId6"/>
    <p:sldId id="275" r:id="rId7"/>
    <p:sldId id="276" r:id="rId8"/>
    <p:sldId id="277" r:id="rId9"/>
    <p:sldId id="282" r:id="rId10"/>
    <p:sldId id="283" r:id="rId11"/>
    <p:sldId id="259" r:id="rId12"/>
    <p:sldId id="264" r:id="rId13"/>
    <p:sldId id="269" r:id="rId14"/>
    <p:sldId id="278" r:id="rId15"/>
    <p:sldId id="279" r:id="rId16"/>
    <p:sldId id="280" r:id="rId17"/>
    <p:sldId id="266" r:id="rId18"/>
    <p:sldId id="281" r:id="rId19"/>
    <p:sldId id="273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456" y="110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39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29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7808C2C-12D8-49E5-A767-E2D2FD52F0C8}"/>
              </a:ext>
            </a:extLst>
          </p:cNvPr>
          <p:cNvCxnSpPr>
            <a:cxnSpLocks/>
          </p:cNvCxnSpPr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2A1F05D5-6AF2-485F-90D3-0D200AD3D2C8}"/>
              </a:ext>
            </a:extLst>
          </p:cNvPr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67B22CB-8808-414D-A143-BD5ED12B2D12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A7779CB-C061-4F57-9C73-4B712E01C6D3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>
                <a:extLst>
                  <a:ext uri="{FF2B5EF4-FFF2-40B4-BE49-F238E27FC236}">
                    <a16:creationId xmlns:a16="http://schemas.microsoft.com/office/drawing/2014/main" id="{A4EBCCF3-1011-4C4E-AC09-1FD95085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1" name="AutoShape 44">
                <a:extLst>
                  <a:ext uri="{FF2B5EF4-FFF2-40B4-BE49-F238E27FC236}">
                    <a16:creationId xmlns:a16="http://schemas.microsoft.com/office/drawing/2014/main" id="{5DEEC6ED-5F8A-497E-87B3-5EC42B6EF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2" name="AutoShape 45">
                <a:extLst>
                  <a:ext uri="{FF2B5EF4-FFF2-40B4-BE49-F238E27FC236}">
                    <a16:creationId xmlns:a16="http://schemas.microsoft.com/office/drawing/2014/main" id="{EBCBDC78-519F-4DCF-9701-737C2E299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234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FF940-8976-4FD3-B6C0-C5119E122C3C}"/>
              </a:ext>
            </a:extLst>
          </p:cNvPr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7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0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6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BF%AD%E4%BB%A3%E6%A8%A1%E5%9E%8B" TargetMode="External"/><Relationship Id="rId3" Type="http://schemas.openxmlformats.org/officeDocument/2006/relationships/hyperlink" Target="https://baike.baidu.com/item/%E9%9C%80%E6%B1%82%E5%88%86%E6%9E%90" TargetMode="External"/><Relationship Id="rId7" Type="http://schemas.openxmlformats.org/officeDocument/2006/relationships/image" Target="../media/image10.GIF"/><Relationship Id="rId2" Type="http://schemas.openxmlformats.org/officeDocument/2006/relationships/hyperlink" Target="https://baike.baidu.com/item/%E8%BD%AF%E4%BB%B6%E7%94%9F%E5%91%BD%E5%91%A8%E6%9C%9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pic/&#231;&#128;&#145;&#229;&#184;&#131;&#230;&#168;&#161;&#229;&#158;&#139;/9817778/0/cf5a8316baec9c15f3de32ff?fr=lemma%26ct=single" TargetMode="External"/><Relationship Id="rId5" Type="http://schemas.openxmlformats.org/officeDocument/2006/relationships/hyperlink" Target="https://baike.baidu.com/item/%E8%BD%AF%E4%BB%B6%E6%B5%8B%E8%AF%95" TargetMode="External"/><Relationship Id="rId4" Type="http://schemas.openxmlformats.org/officeDocument/2006/relationships/hyperlink" Target="https://baike.baidu.com/item/%E8%BD%AF%E4%BB%B6%E8%AE%BE%E8%AE%A1" TargetMode="External"/><Relationship Id="rId9" Type="http://schemas.openxmlformats.org/officeDocument/2006/relationships/hyperlink" Target="https://baike.baidu.com/item/%E9%9B%86%E6%88%90%E6%B5%8B%E8%AF%9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A4%9A%E7%BA%BF%E7%A8%8B/1190404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baike.baidu.com/item/C%2B%2B" TargetMode="External"/><Relationship Id="rId7" Type="http://schemas.openxmlformats.org/officeDocument/2006/relationships/hyperlink" Target="https://baike.baidu.com/item/%E5%AE%89%E5%85%A8%E6%80%A7/7664678" TargetMode="External"/><Relationship Id="rId12" Type="http://schemas.openxmlformats.org/officeDocument/2006/relationships/hyperlink" Target="https://so.csdn.net/so/search?q=%E5%88%86%E5%B8%83%E5%BC%8F&amp;spm=1001.2101.3001.7020" TargetMode="External"/><Relationship Id="rId2" Type="http://schemas.openxmlformats.org/officeDocument/2006/relationships/hyperlink" Target="https://baike.baidu.com/item/%E9%9D%A2%E5%90%91%E5%AF%B9%E8%B1%A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5%81%A5%E5%A3%AE%E6%80%A7/4430133" TargetMode="External"/><Relationship Id="rId11" Type="http://schemas.openxmlformats.org/officeDocument/2006/relationships/hyperlink" Target="https://baike.baidu.com/item/%E5%B5%8C%E5%85%A5%E5%BC%8F%E7%B3%BB%E7%BB%9F/186978" TargetMode="External"/><Relationship Id="rId5" Type="http://schemas.openxmlformats.org/officeDocument/2006/relationships/hyperlink" Target="https://baike.baidu.com/item/%E5%88%86%E5%B8%83%E5%BC%8F/19276232" TargetMode="External"/><Relationship Id="rId10" Type="http://schemas.openxmlformats.org/officeDocument/2006/relationships/hyperlink" Target="https://baike.baidu.com/item/%E5%88%86%E5%B8%83%E5%BC%8F%E7%B3%BB%E7%BB%9F/4905336" TargetMode="External"/><Relationship Id="rId4" Type="http://schemas.openxmlformats.org/officeDocument/2006/relationships/hyperlink" Target="https://baike.baidu.com/item/%E6%8C%87%E9%92%88/2878304" TargetMode="External"/><Relationship Id="rId9" Type="http://schemas.openxmlformats.org/officeDocument/2006/relationships/hyperlink" Target="https://baike.baidu.com/item/%E6%A1%8C%E9%9D%A2%E5%BA%94%E7%94%A8%E7%A8%8B%E5%BA%8F/233197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461235" y="458166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008154" y="2312451"/>
            <a:ext cx="5194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微商城</a:t>
            </a:r>
            <a:endParaRPr lang="en-US" altLang="zh-CN" sz="4000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4000" dirty="0">
                <a:solidFill>
                  <a:schemeClr val="accent1"/>
                </a:solidFill>
              </a:rPr>
              <a:t>基于数据库的</a:t>
            </a:r>
            <a:r>
              <a:rPr lang="en-US" altLang="zh-CN" sz="4000" dirty="0">
                <a:solidFill>
                  <a:schemeClr val="accent1"/>
                </a:solidFill>
              </a:rPr>
              <a:t>MIS</a:t>
            </a:r>
            <a:r>
              <a:rPr lang="zh-CN" altLang="en-US" sz="4000" dirty="0">
                <a:solidFill>
                  <a:schemeClr val="accent1"/>
                </a:solidFill>
              </a:rPr>
              <a:t>系统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013354" y="3988214"/>
            <a:ext cx="3315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汇报人：贺思超    汇报时间：</a:t>
            </a:r>
            <a:r>
              <a:rPr lang="en-US" altLang="zh-CN" sz="1400" dirty="0">
                <a:solidFill>
                  <a:schemeClr val="accent1"/>
                </a:solidFill>
              </a:rPr>
              <a:t>2022</a:t>
            </a:r>
            <a:r>
              <a:rPr lang="zh-CN" altLang="en-US" sz="1400" dirty="0">
                <a:solidFill>
                  <a:schemeClr val="accent1"/>
                </a:solidFill>
              </a:rPr>
              <a:t>年</a:t>
            </a:r>
            <a:r>
              <a:rPr lang="en-US" altLang="zh-CN" sz="1400" dirty="0">
                <a:solidFill>
                  <a:schemeClr val="accent1"/>
                </a:solidFill>
              </a:rPr>
              <a:t>5</a:t>
            </a:r>
            <a:r>
              <a:rPr lang="zh-CN" altLang="en-US" sz="1400" dirty="0">
                <a:solidFill>
                  <a:schemeClr val="accent1"/>
                </a:solidFill>
              </a:rPr>
              <a:t>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96472" y="361248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软件学院</a:t>
            </a:r>
            <a:r>
              <a:rPr lang="en-US" altLang="zh-CN" sz="1400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软件工程实训项目</a:t>
            </a:r>
          </a:p>
        </p:txBody>
      </p:sp>
    </p:spTree>
    <p:extLst>
      <p:ext uri="{BB962C8B-B14F-4D97-AF65-F5344CB8AC3E}">
        <p14:creationId xmlns:p14="http://schemas.microsoft.com/office/powerpoint/2010/main" val="17063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总体技术方案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40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General Technical plan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35A17-BE57-6EE9-C0A9-F56B209284C7}"/>
              </a:ext>
            </a:extLst>
          </p:cNvPr>
          <p:cNvSpPr txBox="1"/>
          <p:nvPr/>
        </p:nvSpPr>
        <p:spPr>
          <a:xfrm>
            <a:off x="270588" y="1460311"/>
            <a:ext cx="430141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是一个关系型数据库管理系统，由瑞典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AB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公司开发，属于    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Oracle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旗下产品。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是最流行的关系型数据库管理系统之一，在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 用方面，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是最好的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RDBMS  (Relational Database Management System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 关系数据库管理系统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) 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应用软件之一。</a:t>
            </a:r>
            <a:endParaRPr lang="en-US" altLang="zh-CN" sz="1600" kern="100" spc="-25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266700" algn="just">
              <a:lnSpc>
                <a:spcPts val="1800"/>
              </a:lnSpc>
            </a:pPr>
            <a:r>
              <a:rPr lang="en-US" altLang="zh-CN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 </a:t>
            </a:r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是一种关系型数据库管理系统，关系数据库将数据保存在不同的表中， 而不是将所有数据放在一个大仓库内，这样就增加了速度并提高了灵活性。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10B81-DDF7-7CD2-447D-C82928B1B8CF}"/>
              </a:ext>
            </a:extLst>
          </p:cNvPr>
          <p:cNvSpPr txBox="1"/>
          <p:nvPr/>
        </p:nvSpPr>
        <p:spPr>
          <a:xfrm>
            <a:off x="0" y="104576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1170" algn="just">
              <a:lnSpc>
                <a:spcPct val="90000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本项目采用</a:t>
            </a:r>
            <a:r>
              <a:rPr lang="en-US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MySQL</a:t>
            </a: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提供数据存储。</a:t>
            </a:r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E29EF0-5EF1-43C1-4CA1-E9055B60B448}"/>
              </a:ext>
            </a:extLst>
          </p:cNvPr>
          <p:cNvSpPr txBox="1"/>
          <p:nvPr/>
        </p:nvSpPr>
        <p:spPr>
          <a:xfrm>
            <a:off x="4124130" y="1216579"/>
            <a:ext cx="4572000" cy="1268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0" algn="just">
              <a:lnSpc>
                <a:spcPct val="91000"/>
              </a:lnSpc>
              <a:spcBef>
                <a:spcPts val="5"/>
              </a:spcBef>
              <a:spcAft>
                <a:spcPts val="0"/>
              </a:spcAft>
            </a:pP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MySQL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所使用的 </a:t>
            </a: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语言是用于访问数据库的最常用标准化语言。 </a:t>
            </a: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软件 采用了双授权政策，分为社区版和商业版，由于其体积小、速度快、总体拥有 成本低，尤其是开放源码这一特点，一般中小型网站的开发都选择 </a:t>
            </a: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MySQL </a:t>
            </a:r>
            <a:r>
              <a:rPr lang="zh-CN" altLang="en-US" sz="1400" kern="100" spc="-25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作为 网站数据库。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841C59-552C-B58B-0A3D-7B3215B0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07" y="2656204"/>
            <a:ext cx="3396342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64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927802" y="522351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3833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2.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已完成工作介绍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511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Job description has been completed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31740" y="3084851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02853" y="3022961"/>
            <a:ext cx="2255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kern="100" dirty="0">
                <a:solidFill>
                  <a:srgbClr val="222B3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zh-CN" sz="1800" b="1" kern="100" dirty="0">
                <a:solidFill>
                  <a:srgbClr val="222B3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数据库创建代码</a:t>
            </a:r>
            <a:endParaRPr lang="zh-CN" altLang="zh-CN" dirty="0">
              <a:effectLst/>
            </a:endParaRPr>
          </a:p>
        </p:txBody>
      </p:sp>
      <p:grpSp>
        <p:nvGrpSpPr>
          <p:cNvPr id="18" name="Group 69">
            <a:extLst>
              <a:ext uri="{FF2B5EF4-FFF2-40B4-BE49-F238E27FC236}">
                <a16:creationId xmlns:a16="http://schemas.microsoft.com/office/drawing/2014/main" id="{0C0D9A6B-42F3-4578-ABEA-AEFCCC2C6BF2}"/>
              </a:ext>
            </a:extLst>
          </p:cNvPr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808B1BF4-E407-4CF4-9389-8625003A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70">
              <a:extLst>
                <a:ext uri="{FF2B5EF4-FFF2-40B4-BE49-F238E27FC236}">
                  <a16:creationId xmlns:a16="http://schemas.microsoft.com/office/drawing/2014/main" id="{37E1F46E-AE97-4B1A-A7EE-33CFD9277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71">
              <a:extLst>
                <a:ext uri="{FF2B5EF4-FFF2-40B4-BE49-F238E27FC236}">
                  <a16:creationId xmlns:a16="http://schemas.microsoft.com/office/drawing/2014/main" id="{E4714992-6D51-4BE9-AD0D-211B5E99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2" name="AutoShape 72">
              <a:extLst>
                <a:ext uri="{FF2B5EF4-FFF2-40B4-BE49-F238E27FC236}">
                  <a16:creationId xmlns:a16="http://schemas.microsoft.com/office/drawing/2014/main" id="{8CB74BEB-A976-4CD8-8061-4946EBFD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4" name="AutoShape 73">
              <a:extLst>
                <a:ext uri="{FF2B5EF4-FFF2-40B4-BE49-F238E27FC236}">
                  <a16:creationId xmlns:a16="http://schemas.microsoft.com/office/drawing/2014/main" id="{F4C9D249-032C-475A-8DD4-7133757C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5" name="AutoShape 74">
              <a:extLst>
                <a:ext uri="{FF2B5EF4-FFF2-40B4-BE49-F238E27FC236}">
                  <a16:creationId xmlns:a16="http://schemas.microsoft.com/office/drawing/2014/main" id="{FD06EE78-DB9C-4147-A792-1A1651C5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6" name="AutoShape 75">
              <a:extLst>
                <a:ext uri="{FF2B5EF4-FFF2-40B4-BE49-F238E27FC236}">
                  <a16:creationId xmlns:a16="http://schemas.microsoft.com/office/drawing/2014/main" id="{215CB5EA-D210-42AC-9249-48C0507C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7" name="AutoShape 76">
              <a:extLst>
                <a:ext uri="{FF2B5EF4-FFF2-40B4-BE49-F238E27FC236}">
                  <a16:creationId xmlns:a16="http://schemas.microsoft.com/office/drawing/2014/main" id="{2CBFB27D-BCA6-4B68-AE6C-561D9E126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8" name="AutoShape 77">
              <a:extLst>
                <a:ext uri="{FF2B5EF4-FFF2-40B4-BE49-F238E27FC236}">
                  <a16:creationId xmlns:a16="http://schemas.microsoft.com/office/drawing/2014/main" id="{86B979D6-CB09-4658-9DE3-B08511D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99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484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SQL</a:t>
            </a: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数据库创建代码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123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SQL database creation code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F4E65B-BDEB-16A7-0B9F-DAAA962F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84" y="1177186"/>
            <a:ext cx="3276465" cy="35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1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710005" y="46490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3371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3.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项目管理过程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4190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management process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代码管理平台</a:t>
            </a: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10477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5575098" y="301542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团队协同管理平台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CB2E6AC-6FF4-4346-BF16-1B8A8397BE74}"/>
              </a:ext>
            </a:extLst>
          </p:cNvPr>
          <p:cNvGrpSpPr/>
          <p:nvPr/>
        </p:nvGrpSpPr>
        <p:grpSpPr>
          <a:xfrm>
            <a:off x="1548407" y="2075842"/>
            <a:ext cx="817965" cy="821648"/>
            <a:chOff x="5478463" y="2630488"/>
            <a:chExt cx="352425" cy="354012"/>
          </a:xfrm>
        </p:grpSpPr>
        <p:sp>
          <p:nvSpPr>
            <p:cNvPr id="16" name="AutoShape 37">
              <a:extLst>
                <a:ext uri="{FF2B5EF4-FFF2-40B4-BE49-F238E27FC236}">
                  <a16:creationId xmlns:a16="http://schemas.microsoft.com/office/drawing/2014/main" id="{BEF2943C-F723-43ED-953B-E9EA2D3D9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2663825"/>
              <a:ext cx="320675" cy="320675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38">
              <a:extLst>
                <a:ext uri="{FF2B5EF4-FFF2-40B4-BE49-F238E27FC236}">
                  <a16:creationId xmlns:a16="http://schemas.microsoft.com/office/drawing/2014/main" id="{B140BC38-64A4-40FE-ABDB-5A79EE08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2450" y="2808288"/>
              <a:ext cx="53975" cy="539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5FAA2FD2-DA69-4B62-87A3-7F4E881A3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325" y="2630488"/>
              <a:ext cx="55563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2C527C80-D330-45B8-83F5-C20387E95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2797175"/>
              <a:ext cx="44450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0" name="AutoShape 41">
              <a:extLst>
                <a:ext uri="{FF2B5EF4-FFF2-40B4-BE49-F238E27FC236}">
                  <a16:creationId xmlns:a16="http://schemas.microsoft.com/office/drawing/2014/main" id="{4BAD4E87-877A-445E-9151-0AE7681E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0225" y="28733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21" name="AutoShape 42">
              <a:extLst>
                <a:ext uri="{FF2B5EF4-FFF2-40B4-BE49-F238E27FC236}">
                  <a16:creationId xmlns:a16="http://schemas.microsoft.com/office/drawing/2014/main" id="{D69DBD67-18A2-4608-9A3E-E9F2B913A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708275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5CEEDADA-25A2-A496-3B16-9E56DC7DC3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451440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BE3A469-5331-CFE8-4CD3-D710BA929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1D1ECBD-BD38-83D5-9EB5-1BEE5073D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23E2AE8-6A1C-5315-20A5-0EA1E7A83A12}"/>
              </a:ext>
            </a:extLst>
          </p:cNvPr>
          <p:cNvSpPr/>
          <p:nvPr/>
        </p:nvSpPr>
        <p:spPr>
          <a:xfrm>
            <a:off x="3384529" y="338937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项目模型</a:t>
            </a:r>
          </a:p>
        </p:txBody>
      </p:sp>
    </p:spTree>
    <p:extLst>
      <p:ext uri="{BB962C8B-B14F-4D97-AF65-F5344CB8AC3E}">
        <p14:creationId xmlns:p14="http://schemas.microsoft.com/office/powerpoint/2010/main" val="130183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代码管理平台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085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Code management platform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34BF10-7BB7-F28F-7D70-66E6BAEF81CC}"/>
              </a:ext>
            </a:extLst>
          </p:cNvPr>
          <p:cNvSpPr txBox="1"/>
          <p:nvPr/>
        </p:nvSpPr>
        <p:spPr>
          <a:xfrm>
            <a:off x="426146" y="2007156"/>
            <a:ext cx="3231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采用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GitHub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作为项目版本管理平台，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Git 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作为项目版本管理工具。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BB0408-6A89-9437-628A-CA659F7D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1" y="976539"/>
            <a:ext cx="4617085" cy="286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501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团队协同管理平台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972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Team coordination management platform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BD94BE-7FAA-70D2-680B-F4193715A016}"/>
              </a:ext>
            </a:extLst>
          </p:cNvPr>
          <p:cNvSpPr txBox="1"/>
          <p:nvPr/>
        </p:nvSpPr>
        <p:spPr>
          <a:xfrm>
            <a:off x="437304" y="2095795"/>
            <a:ext cx="3215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zh-CN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采用飞书作为团队任务管理，团队的任务将在上面发布。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B0EEA1-E94D-B9A2-4A7C-FEE4E71F2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69"/>
          <a:stretch/>
        </p:blipFill>
        <p:spPr>
          <a:xfrm>
            <a:off x="3412701" y="1132549"/>
            <a:ext cx="5293995" cy="2809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6DAC38-53FC-E456-A55E-A45EAAF2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602" y="1132549"/>
            <a:ext cx="3024589" cy="2918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8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项目模型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122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Project model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E0C17A-D2A8-320E-81F9-51830B6AA724}"/>
              </a:ext>
            </a:extLst>
          </p:cNvPr>
          <p:cNvSpPr txBox="1"/>
          <p:nvPr/>
        </p:nvSpPr>
        <p:spPr>
          <a:xfrm>
            <a:off x="354564" y="1142928"/>
            <a:ext cx="37788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使用瀑布模型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核心思想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瀑布模型核心思想是按工序将问题化简，将功能的实现与设计分开，便于分工协作，即采用结构化的分析与设计方法将逻辑实现与物理实现分开。将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软件生命周期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划分为制定计划、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需求分析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软件设计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、程序编写、</a:t>
            </a:r>
            <a:r>
              <a:rPr lang="en-US" altLang="zh-CN" sz="1800" u="none" strike="noStrike" kern="100" dirty="0" err="1">
                <a:solidFill>
                  <a:srgbClr val="0563C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软件测试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和运行维护等六个基本活动，并且规定了它们自上而下、相互衔接的固定次序，如同瀑布流水，逐级下落。</a:t>
            </a:r>
          </a:p>
        </p:txBody>
      </p:sp>
      <p:pic>
        <p:nvPicPr>
          <p:cNvPr id="12" name="图片 11" descr="瀑布模型">
            <a:hlinkClick r:id="rId6" tooltip="&quot;瀑布模型&quot;"/>
            <a:extLst>
              <a:ext uri="{FF2B5EF4-FFF2-40B4-BE49-F238E27FC236}">
                <a16:creationId xmlns:a16="http://schemas.microsoft.com/office/drawing/2014/main" id="{1FCDC57D-AFD5-5DB3-1C66-BB1C203D8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9758" y="3144410"/>
            <a:ext cx="2098675" cy="13646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C8182E4-81A3-6217-1CDE-1CC1C66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kumimoji="0" lang="zh-CN" altLang="zh-CN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9E03653-D1B9-4733-43E2-8B7306AF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694" y="1113085"/>
            <a:ext cx="4100804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）为项目提供了按阶段划分的检查点。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）当前一阶段完成后，您只需要去关注后续阶段。</a:t>
            </a:r>
            <a:endParaRPr kumimoji="0" lang="zh-CN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）可在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8"/>
              </a:rPr>
              <a:t>迭代模型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中应用瀑布模型。</a:t>
            </a:r>
            <a:endParaRPr kumimoji="0" lang="zh-CN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增量迭代应用于瀑布模型。迭代解决最大的问题。每次迭代产生一个可运行的版本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同时增加更多的功能。每次迭代必须经过质量和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hlinkClick r:id="rId9"/>
              </a:rPr>
              <a:t>集成测试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）它提供了一个模板，这个模板使得分析、设计、编码、测试和支持的方法可以在该模板下有一个共同的指导。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47CF6F-3C47-BB54-438B-794E35C0F151}"/>
              </a:ext>
            </a:extLst>
          </p:cNvPr>
          <p:cNvSpPr txBox="1"/>
          <p:nvPr/>
        </p:nvSpPr>
        <p:spPr>
          <a:xfrm>
            <a:off x="4436349" y="7701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0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144264" y="2110758"/>
            <a:ext cx="4817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4.</a:t>
            </a:r>
            <a:r>
              <a:rPr lang="zh-CN" altLang="en-US" sz="28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各小组成员个人贡献百分比</a:t>
            </a:r>
          </a:p>
          <a:p>
            <a:pPr>
              <a:spcAft>
                <a:spcPts val="0"/>
              </a:spcAft>
            </a:pPr>
            <a:endParaRPr lang="zh-CN" altLang="en-US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144264" y="2595753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Individual contribution percentage</a:t>
            </a: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65296ADF-6826-4E74-AAC1-75AE73C7BE4D}"/>
              </a:ext>
            </a:extLst>
          </p:cNvPr>
          <p:cNvSpPr>
            <a:spLocks/>
          </p:cNvSpPr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6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76F4035-B07A-1DD3-9C6E-534F4458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5" y="1147593"/>
            <a:ext cx="5812964" cy="35885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各小组成员个人贡献百分比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24753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Individual contribution percentage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84076F-AE20-6CDC-4DA1-46137AA00793}"/>
              </a:ext>
            </a:extLst>
          </p:cNvPr>
          <p:cNvSpPr txBox="1"/>
          <p:nvPr/>
        </p:nvSpPr>
        <p:spPr>
          <a:xfrm>
            <a:off x="4427376" y="3490442"/>
            <a:ext cx="2696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业务流程分析、</a:t>
            </a:r>
            <a:endParaRPr lang="en-US" altLang="zh-CN" sz="2000" b="1" kern="100" spc="35" dirty="0">
              <a:solidFill>
                <a:schemeClr val="bg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zh-CN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A6F81-F9A7-8DD2-CD14-0209BC396E02}"/>
              </a:ext>
            </a:extLst>
          </p:cNvPr>
          <p:cNvSpPr txBox="1"/>
          <p:nvPr/>
        </p:nvSpPr>
        <p:spPr>
          <a:xfrm>
            <a:off x="1515908" y="1617643"/>
            <a:ext cx="2696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PPT </a:t>
            </a:r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与立项答辩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881E05-942C-8785-0EC8-C1AC9708D516}"/>
              </a:ext>
            </a:extLst>
          </p:cNvPr>
          <p:cNvSpPr txBox="1"/>
          <p:nvPr/>
        </p:nvSpPr>
        <p:spPr>
          <a:xfrm>
            <a:off x="4427376" y="1617642"/>
            <a:ext cx="2696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项目管理平台的选择、项目开发模型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ED320D-AF10-14D2-C326-C798CBD65039}"/>
              </a:ext>
            </a:extLst>
          </p:cNvPr>
          <p:cNvSpPr txBox="1"/>
          <p:nvPr/>
        </p:nvSpPr>
        <p:spPr>
          <a:xfrm>
            <a:off x="1515908" y="3490441"/>
            <a:ext cx="2696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功能点描述、</a:t>
            </a:r>
            <a:endParaRPr lang="en-US" altLang="zh-CN" sz="2000" b="1" kern="100" spc="35" dirty="0">
              <a:solidFill>
                <a:schemeClr val="bg1"/>
              </a:solidFill>
              <a:effectLst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b="1" kern="100" spc="35" dirty="0">
                <a:solidFill>
                  <a:schemeClr val="bg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总体技术方案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8687F-5083-4900-B884-1ED108CE6C82}"/>
              </a:ext>
            </a:extLst>
          </p:cNvPr>
          <p:cNvSpPr txBox="1"/>
          <p:nvPr/>
        </p:nvSpPr>
        <p:spPr>
          <a:xfrm>
            <a:off x="2297195" y="239669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4000" dirty="0">
                <a:solidFill>
                  <a:srgbClr val="222B34"/>
                </a:solidFill>
              </a:rPr>
              <a:t>感谢老师批评指正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3A8B31-6E44-4C33-990E-9C86ACE33E11}"/>
              </a:ext>
            </a:extLst>
          </p:cNvPr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952E80-526F-44CB-8C16-C6E50D239736}"/>
              </a:ext>
            </a:extLst>
          </p:cNvPr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4E5A175-3149-405F-9145-7535715A381B}"/>
                </a:ext>
              </a:extLst>
            </p:cNvPr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E5B9E45-F93C-4A06-BA66-41DF7365FA50}"/>
                </a:ext>
              </a:extLst>
            </p:cNvPr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>
                <a:extLst>
                  <a:ext uri="{FF2B5EF4-FFF2-40B4-BE49-F238E27FC236}">
                    <a16:creationId xmlns:a16="http://schemas.microsoft.com/office/drawing/2014/main" id="{96F486C0-B983-41F9-81CB-6C1B1A8DC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8" name="AutoShape 44">
                <a:extLst>
                  <a:ext uri="{FF2B5EF4-FFF2-40B4-BE49-F238E27FC236}">
                    <a16:creationId xmlns:a16="http://schemas.microsoft.com/office/drawing/2014/main" id="{BF50BDB9-1337-4389-911A-562AACE0F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  <p:sp>
            <p:nvSpPr>
              <p:cNvPr id="19" name="AutoShape 45">
                <a:extLst>
                  <a:ext uri="{FF2B5EF4-FFF2-40B4-BE49-F238E27FC236}">
                    <a16:creationId xmlns:a16="http://schemas.microsoft.com/office/drawing/2014/main" id="{1A5323F7-E69F-4BEF-A706-7DF4426CA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微软雅黑"/>
                  <a:cs typeface="+mn-cs"/>
                  <a:sym typeface="Gill Sans" charset="0"/>
                </a:endParaRPr>
              </a:p>
            </p:txBody>
          </p: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1315CB3-1490-479A-880F-0D1C623254E2}"/>
              </a:ext>
            </a:extLst>
          </p:cNvPr>
          <p:cNvSpPr txBox="1"/>
          <p:nvPr/>
        </p:nvSpPr>
        <p:spPr>
          <a:xfrm>
            <a:off x="3029382" y="4006708"/>
            <a:ext cx="335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400" dirty="0">
                <a:solidFill>
                  <a:srgbClr val="222B34"/>
                </a:solidFill>
              </a:rPr>
              <a:t>汇报人：贺思超     汇报时间：</a:t>
            </a:r>
            <a:r>
              <a:rPr lang="en-US" altLang="zh-CN" sz="1400" dirty="0">
                <a:solidFill>
                  <a:srgbClr val="222B34"/>
                </a:solidFill>
              </a:rPr>
              <a:t>2022</a:t>
            </a:r>
            <a:r>
              <a:rPr lang="zh-CN" altLang="en-US" sz="1400" dirty="0">
                <a:solidFill>
                  <a:srgbClr val="222B34"/>
                </a:solidFill>
              </a:rPr>
              <a:t>年</a:t>
            </a:r>
            <a:r>
              <a:rPr lang="en-US" altLang="zh-CN" sz="1400" dirty="0">
                <a:solidFill>
                  <a:srgbClr val="222B34"/>
                </a:solidFill>
              </a:rPr>
              <a:t>5</a:t>
            </a:r>
            <a:r>
              <a:rPr lang="zh-CN" altLang="en-US" sz="1400" dirty="0">
                <a:solidFill>
                  <a:srgbClr val="222B34"/>
                </a:solidFill>
              </a:rPr>
              <a:t>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22B34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E45D2-4F7B-4220-B1CA-9BBB51D684F4}"/>
              </a:ext>
            </a:extLst>
          </p:cNvPr>
          <p:cNvSpPr txBox="1"/>
          <p:nvPr/>
        </p:nvSpPr>
        <p:spPr>
          <a:xfrm>
            <a:off x="3321497" y="3676043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软件学院</a:t>
            </a:r>
            <a:r>
              <a:rPr lang="en-US" altLang="zh-CN" sz="1400" dirty="0">
                <a:solidFill>
                  <a:schemeClr val="accent1"/>
                </a:solidFill>
              </a:rPr>
              <a:t>-</a:t>
            </a:r>
            <a:r>
              <a:rPr lang="zh-CN" altLang="en-US" sz="1400" dirty="0">
                <a:solidFill>
                  <a:schemeClr val="accent1"/>
                </a:solidFill>
              </a:rPr>
              <a:t>软件工程实训项目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4EA276-324F-46D1-84EF-132808518A55}"/>
              </a:ext>
            </a:extLst>
          </p:cNvPr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 dirty="0">
                <a:solidFill>
                  <a:srgbClr val="222B34"/>
                </a:solidFill>
                <a:latin typeface="Arial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1181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A22EB-20CE-408C-85B4-8B6AF0706B36}"/>
              </a:ext>
            </a:extLst>
          </p:cNvPr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A0F34D-04C9-4B6F-9537-C4B94B15C82E}"/>
              </a:ext>
            </a:extLst>
          </p:cNvPr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A28BF9B-EF97-4747-AD9D-72C93554A059}"/>
              </a:ext>
            </a:extLst>
          </p:cNvPr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B3FFBD-331E-42F6-83E7-4E7290D02507}"/>
              </a:ext>
            </a:extLst>
          </p:cNvPr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97FF0D-B812-4518-824F-8AF2AC26DB85}"/>
              </a:ext>
            </a:extLst>
          </p:cNvPr>
          <p:cNvSpPr/>
          <p:nvPr/>
        </p:nvSpPr>
        <p:spPr>
          <a:xfrm>
            <a:off x="832937" y="306953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软件定义</a:t>
            </a:r>
            <a:endParaRPr lang="en-US" altLang="zh-CN" sz="1600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1AD739D-6B1B-41EA-8079-419F27465730}"/>
              </a:ext>
            </a:extLst>
          </p:cNvPr>
          <p:cNvSpPr/>
          <p:nvPr/>
        </p:nvSpPr>
        <p:spPr>
          <a:xfrm>
            <a:off x="27539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39C0C3-772E-4B36-B074-9A7345360EAE}"/>
              </a:ext>
            </a:extLst>
          </p:cNvPr>
          <p:cNvSpPr/>
          <p:nvPr/>
        </p:nvSpPr>
        <p:spPr>
          <a:xfrm>
            <a:off x="2361232" y="306953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  <a:latin typeface="PingFang SC,HarmonyOS_Regular,Helvetica Neue,Microsoft YaHei,sans-serif!important"/>
              </a:rPr>
              <a:t>已完成的工作介绍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5FF37A-03C7-4681-8C7A-BB81B7A4E0AF}"/>
              </a:ext>
            </a:extLst>
          </p:cNvPr>
          <p:cNvSpPr/>
          <p:nvPr/>
        </p:nvSpPr>
        <p:spPr>
          <a:xfrm>
            <a:off x="4852715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E705C-613F-431D-9818-5CD0BE8539EB}"/>
              </a:ext>
            </a:extLst>
          </p:cNvPr>
          <p:cNvSpPr/>
          <p:nvPr/>
        </p:nvSpPr>
        <p:spPr>
          <a:xfrm>
            <a:off x="4665139" y="3069531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  <a:latin typeface="PingFang SC,HarmonyOS_Regular,Helvetica Neue,Microsoft YaHei,sans-serif!important"/>
              </a:rPr>
              <a:t>项目管理过程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9CD052-A7F1-4058-8F7A-03A277ACB590}"/>
              </a:ext>
            </a:extLst>
          </p:cNvPr>
          <p:cNvSpPr/>
          <p:nvPr/>
        </p:nvSpPr>
        <p:spPr>
          <a:xfrm>
            <a:off x="712114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9E2613-AA62-40E9-A789-F6A2C1BFA7CA}"/>
              </a:ext>
            </a:extLst>
          </p:cNvPr>
          <p:cNvSpPr/>
          <p:nvPr/>
        </p:nvSpPr>
        <p:spPr>
          <a:xfrm>
            <a:off x="6318021" y="3069531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600" b="0" i="0" dirty="0">
                <a:solidFill>
                  <a:srgbClr val="303133"/>
                </a:solidFill>
                <a:effectLst/>
                <a:latin typeface="PingFang SC,HarmonyOS_Regular,Helvetica Neue,Microsoft YaHei,sans-serif!important"/>
              </a:rPr>
              <a:t>各小组成员个人贡献百分比</a:t>
            </a:r>
            <a:endParaRPr lang="zh-CN" altLang="zh-CN" sz="1100" kern="100" dirty="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B809C4-5FEA-410E-B945-C8E99E3168E7}"/>
              </a:ext>
            </a:extLst>
          </p:cNvPr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C41DC-A784-4EED-9C7A-DDA83A9D9C79}"/>
              </a:ext>
            </a:extLst>
          </p:cNvPr>
          <p:cNvSpPr txBox="1"/>
          <p:nvPr/>
        </p:nvSpPr>
        <p:spPr>
          <a:xfrm>
            <a:off x="2895952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B8F62E-2895-474D-8436-CCA11BEA2F3F}"/>
              </a:ext>
            </a:extLst>
          </p:cNvPr>
          <p:cNvSpPr txBox="1"/>
          <p:nvPr/>
        </p:nvSpPr>
        <p:spPr>
          <a:xfrm>
            <a:off x="4995360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2226A0-E0FA-4B03-98BB-815BDC71D906}"/>
              </a:ext>
            </a:extLst>
          </p:cNvPr>
          <p:cNvSpPr txBox="1"/>
          <p:nvPr/>
        </p:nvSpPr>
        <p:spPr>
          <a:xfrm>
            <a:off x="7263791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60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7845620-1BD2-4CB4-A849-1D6F71C83D3D}"/>
              </a:ext>
            </a:extLst>
          </p:cNvPr>
          <p:cNvSpPr/>
          <p:nvPr/>
        </p:nvSpPr>
        <p:spPr>
          <a:xfrm>
            <a:off x="562990" y="583000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4E5A175-3149-405F-9145-7535715A381B}"/>
              </a:ext>
            </a:extLst>
          </p:cNvPr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56BF839-5984-4814-99D1-E3F91C6B186D}"/>
              </a:ext>
            </a:extLst>
          </p:cNvPr>
          <p:cNvSpPr/>
          <p:nvPr/>
        </p:nvSpPr>
        <p:spPr>
          <a:xfrm>
            <a:off x="3085528" y="1808833"/>
            <a:ext cx="2448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1.</a:t>
            </a:r>
            <a:r>
              <a:rPr lang="zh-CN" altLang="en-US" sz="36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软件定义</a:t>
            </a:r>
            <a:endParaRPr lang="en-US" altLang="zh-CN" sz="3600" b="1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8EDB90-29AC-41EE-8404-B98F5C9941E8}"/>
              </a:ext>
            </a:extLst>
          </p:cNvPr>
          <p:cNvSpPr/>
          <p:nvPr/>
        </p:nvSpPr>
        <p:spPr>
          <a:xfrm>
            <a:off x="3085528" y="2431161"/>
            <a:ext cx="249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Software defined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7B266607-1E24-446A-AA08-188900624F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93349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A141E591-87D0-4A9D-84EA-6C3EEEDD2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AE3A265A-B4ED-4C0D-8793-0E1E83881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2B290E5-515A-4DB8-9472-33B1686A97FA}"/>
              </a:ext>
            </a:extLst>
          </p:cNvPr>
          <p:cNvSpPr/>
          <p:nvPr/>
        </p:nvSpPr>
        <p:spPr>
          <a:xfrm>
            <a:off x="3384529" y="301542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软件名称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693906BC-7735-4725-8309-72D620A681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393" y="3077492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A080266-FD71-491A-94E3-45981DDCA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6855B9F-A534-49BD-8C81-1FC504DF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9C36F1F9-0132-4F64-A577-185FEC85B26A}"/>
              </a:ext>
            </a:extLst>
          </p:cNvPr>
          <p:cNvSpPr/>
          <p:nvPr/>
        </p:nvSpPr>
        <p:spPr>
          <a:xfrm>
            <a:off x="4722573" y="30154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业务流程分析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D84EDF-6D20-40CB-82F4-D0D8A54B63CC}"/>
              </a:ext>
            </a:extLst>
          </p:cNvPr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>
              <a:extLst>
                <a:ext uri="{FF2B5EF4-FFF2-40B4-BE49-F238E27FC236}">
                  <a16:creationId xmlns:a16="http://schemas.microsoft.com/office/drawing/2014/main" id="{47CF404B-B45D-4987-B666-AF99E1CE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sp>
          <p:nvSpPr>
            <p:cNvPr id="17" name="AutoShape 127">
              <a:extLst>
                <a:ext uri="{FF2B5EF4-FFF2-40B4-BE49-F238E27FC236}">
                  <a16:creationId xmlns:a16="http://schemas.microsoft.com/office/drawing/2014/main" id="{C365FB4B-28E1-46C2-A223-FEF89539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6A4B0834-4705-04D8-85E4-E536546B33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9638" y="348004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8B200CF-5AF1-BBB2-2FFB-8B06E758B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A4E91B2-BC10-D7C6-708E-8E795562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EFD0E3BE-A803-700B-1254-88F16C456D64}"/>
              </a:ext>
            </a:extLst>
          </p:cNvPr>
          <p:cNvSpPr/>
          <p:nvPr/>
        </p:nvSpPr>
        <p:spPr>
          <a:xfrm>
            <a:off x="3380818" y="34179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需求分析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F4E7F8F7-CC93-F635-39B5-FE2CAACCEE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27682" y="3480047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C7D43FA-C7B5-C6D3-2670-EDD04C785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2CEB2EB-98B5-3DE0-7398-35E381875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445A520-82CA-58DE-9C6E-7BB99363395D}"/>
              </a:ext>
            </a:extLst>
          </p:cNvPr>
          <p:cNvSpPr/>
          <p:nvPr/>
        </p:nvSpPr>
        <p:spPr>
          <a:xfrm>
            <a:off x="4718862" y="34179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功能点描述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972DCECA-EB62-4EF3-5F18-A1B7D81E60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9638" y="3859384"/>
            <a:ext cx="246137" cy="245552"/>
            <a:chOff x="3665" y="2074"/>
            <a:chExt cx="421" cy="420"/>
          </a:xfrm>
          <a:solidFill>
            <a:schemeClr val="accent1"/>
          </a:solidFill>
        </p:grpSpPr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7555C65-22E7-479D-8F1B-5AA9D890A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5" y="2074"/>
              <a:ext cx="421" cy="420"/>
            </a:xfrm>
            <a:custGeom>
              <a:avLst/>
              <a:gdLst>
                <a:gd name="T0" fmla="*/ 350 w 699"/>
                <a:gd name="T1" fmla="*/ 698 h 698"/>
                <a:gd name="T2" fmla="*/ 0 w 699"/>
                <a:gd name="T3" fmla="*/ 349 h 698"/>
                <a:gd name="T4" fmla="*/ 350 w 699"/>
                <a:gd name="T5" fmla="*/ 0 h 698"/>
                <a:gd name="T6" fmla="*/ 699 w 699"/>
                <a:gd name="T7" fmla="*/ 349 h 698"/>
                <a:gd name="T8" fmla="*/ 350 w 699"/>
                <a:gd name="T9" fmla="*/ 698 h 698"/>
                <a:gd name="T10" fmla="*/ 350 w 699"/>
                <a:gd name="T11" fmla="*/ 40 h 698"/>
                <a:gd name="T12" fmla="*/ 40 w 699"/>
                <a:gd name="T13" fmla="*/ 349 h 698"/>
                <a:gd name="T14" fmla="*/ 350 w 699"/>
                <a:gd name="T15" fmla="*/ 658 h 698"/>
                <a:gd name="T16" fmla="*/ 659 w 699"/>
                <a:gd name="T17" fmla="*/ 349 h 698"/>
                <a:gd name="T18" fmla="*/ 350 w 699"/>
                <a:gd name="T19" fmla="*/ 4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698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2D025FAC-FFA1-6702-33D7-249614AC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" y="2204"/>
              <a:ext cx="233" cy="162"/>
            </a:xfrm>
            <a:custGeom>
              <a:avLst/>
              <a:gdLst>
                <a:gd name="T0" fmla="*/ 138 w 387"/>
                <a:gd name="T1" fmla="*/ 269 h 269"/>
                <a:gd name="T2" fmla="*/ 123 w 387"/>
                <a:gd name="T3" fmla="*/ 263 h 269"/>
                <a:gd name="T4" fmla="*/ 7 w 387"/>
                <a:gd name="T5" fmla="*/ 147 h 269"/>
                <a:gd name="T6" fmla="*/ 7 w 387"/>
                <a:gd name="T7" fmla="*/ 119 h 269"/>
                <a:gd name="T8" fmla="*/ 7 w 387"/>
                <a:gd name="T9" fmla="*/ 119 h 269"/>
                <a:gd name="T10" fmla="*/ 36 w 387"/>
                <a:gd name="T11" fmla="*/ 119 h 269"/>
                <a:gd name="T12" fmla="*/ 36 w 387"/>
                <a:gd name="T13" fmla="*/ 119 h 269"/>
                <a:gd name="T14" fmla="*/ 138 w 387"/>
                <a:gd name="T15" fmla="*/ 221 h 269"/>
                <a:gd name="T16" fmla="*/ 350 w 387"/>
                <a:gd name="T17" fmla="*/ 8 h 269"/>
                <a:gd name="T18" fmla="*/ 379 w 387"/>
                <a:gd name="T19" fmla="*/ 8 h 269"/>
                <a:gd name="T20" fmla="*/ 379 w 387"/>
                <a:gd name="T21" fmla="*/ 8 h 269"/>
                <a:gd name="T22" fmla="*/ 379 w 387"/>
                <a:gd name="T23" fmla="*/ 36 h 269"/>
                <a:gd name="T24" fmla="*/ 379 w 387"/>
                <a:gd name="T25" fmla="*/ 36 h 269"/>
                <a:gd name="T26" fmla="*/ 152 w 387"/>
                <a:gd name="T27" fmla="*/ 263 h 269"/>
                <a:gd name="T28" fmla="*/ 138 w 387"/>
                <a:gd name="T2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69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CDF654A2-88F4-1867-14E5-700B05902BA6}"/>
              </a:ext>
            </a:extLst>
          </p:cNvPr>
          <p:cNvSpPr/>
          <p:nvPr/>
        </p:nvSpPr>
        <p:spPr>
          <a:xfrm>
            <a:off x="3380818" y="37973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总体技术方案</a:t>
            </a:r>
            <a:endParaRPr lang="en-US" altLang="zh-CN" kern="100" dirty="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3472C6A-CD4B-4B7B-9F48-350D9E4EBCB3}"/>
              </a:ext>
            </a:extLst>
          </p:cNvPr>
          <p:cNvSpPr/>
          <p:nvPr/>
        </p:nvSpPr>
        <p:spPr>
          <a:xfrm>
            <a:off x="454136" y="1736973"/>
            <a:ext cx="7794281" cy="1138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软件名称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927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name of the software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5F93CF-3DCA-4826-923A-B1601135DAD3}"/>
              </a:ext>
            </a:extLst>
          </p:cNvPr>
          <p:cNvSpPr/>
          <p:nvPr/>
        </p:nvSpPr>
        <p:spPr>
          <a:xfrm>
            <a:off x="516130" y="18680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线上微商城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7AE200-7CBF-47A8-BFC3-5EE3783AF59A}"/>
              </a:ext>
            </a:extLst>
          </p:cNvPr>
          <p:cNvSpPr/>
          <p:nvPr/>
        </p:nvSpPr>
        <p:spPr>
          <a:xfrm>
            <a:off x="535293" y="2214424"/>
            <a:ext cx="5217899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>
                <a:solidFill>
                  <a:schemeClr val="bg1"/>
                </a:solidFill>
              </a:rPr>
              <a:t>Online Shopping mall</a:t>
            </a:r>
          </a:p>
        </p:txBody>
      </p:sp>
    </p:spTree>
    <p:extLst>
      <p:ext uri="{BB962C8B-B14F-4D97-AF65-F5344CB8AC3E}">
        <p14:creationId xmlns:p14="http://schemas.microsoft.com/office/powerpoint/2010/main" val="130840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业务流程分析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983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Business process analysis</a:t>
            </a:r>
          </a:p>
        </p:txBody>
      </p:sp>
      <p:pic>
        <p:nvPicPr>
          <p:cNvPr id="7" name="ECB019B1-382A-4266-B25C-5B523AA43C14-2" descr="wps">
            <a:extLst>
              <a:ext uri="{FF2B5EF4-FFF2-40B4-BE49-F238E27FC236}">
                <a16:creationId xmlns:a16="http://schemas.microsoft.com/office/drawing/2014/main" id="{88684AE0-3C20-BD4A-3084-9A855734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60" y="575295"/>
            <a:ext cx="4352595" cy="42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需求分析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359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Demand analysis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E32787-3E68-37B8-DE6B-0F6ECD2FD434}"/>
              </a:ext>
            </a:extLst>
          </p:cNvPr>
          <p:cNvSpPr txBox="1"/>
          <p:nvPr/>
        </p:nvSpPr>
        <p:spPr>
          <a:xfrm>
            <a:off x="388823" y="1019817"/>
            <a:ext cx="35486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本次实现的是一个微型的在线商城，那么整个程序需求描述如下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）前台使用用户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、用户需要进行注册，注册的时候需要准备出所有的核心信息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、密码、用户状态、姓名、电话、联系地址等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、用户可以进行商品的分类浏览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·分类信息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分类编号、名称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·商品信息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编号、名称、价格、库存量、描述、图片、访问量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等；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、用户可以进行订单的创建，一个订单可以购买多个商品信息，同一件商品可以购买多次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、用户可以查阅自己的订单信息。</a:t>
            </a:r>
          </a:p>
          <a:p>
            <a:pPr algn="just"/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）后台管理员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、一定要准备出管理员的信息表，这个信息表要求记录如下内容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管理员</a:t>
            </a:r>
            <a:r>
              <a:rPr lang="en-US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、密码、最后一次登录日期时间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、可以进行商品的管理，但是所有的商品可以设置状态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可以设置商品的上架与下架操作</a:t>
            </a:r>
          </a:p>
          <a:p>
            <a:pPr algn="just"/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商品信息可以删除，并且要求第一次删除的时候被放到回收站中</a:t>
            </a:r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可以清空回收站中的全部商品，或删除一个商品信息。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、可以针对于分类进行管理</a:t>
            </a:r>
          </a:p>
          <a:p>
            <a:pPr algn="just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、可以对用户进行管理，包括用户的锁定问题</a:t>
            </a:r>
          </a:p>
          <a:p>
            <a:pPr algn="l"/>
            <a:r>
              <a:rPr lang="en-US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1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、可以对所有的订单进行管理。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DB128B-8ABD-5150-B283-EE7382A2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77" y="1236305"/>
            <a:ext cx="4842499" cy="29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2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功能点描述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949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Function Point description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280207-36F0-A064-5DD1-954D5BE9C477}"/>
              </a:ext>
            </a:extLst>
          </p:cNvPr>
          <p:cNvSpPr txBox="1"/>
          <p:nvPr/>
        </p:nvSpPr>
        <p:spPr>
          <a:xfrm>
            <a:off x="508518" y="1142928"/>
            <a:ext cx="4572000" cy="263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9000"/>
              </a:lnSpc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2.2.1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基本功能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图形界面；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商品的分类浏览；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商品信息的管理；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用户的注册登录；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用户信息管理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购物车；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225" algn="just">
              <a:lnSpc>
                <a:spcPts val="2025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kern="100" spc="-5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订单的创建与删除；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7C727-67DC-8ED8-E89D-C00FD8F1DBCD}"/>
              </a:ext>
            </a:extLst>
          </p:cNvPr>
          <p:cNvSpPr txBox="1"/>
          <p:nvPr/>
        </p:nvSpPr>
        <p:spPr>
          <a:xfrm>
            <a:off x="3816220" y="1142928"/>
            <a:ext cx="4572000" cy="1739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" marR="102870" indent="8890" algn="just">
              <a:lnSpc>
                <a:spcPct val="130000"/>
              </a:lnSpc>
              <a:spcBef>
                <a:spcPts val="660"/>
              </a:spcBef>
              <a:spcAft>
                <a:spcPts val="0"/>
              </a:spcAft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2.2.2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拓展功能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875" algn="just">
              <a:lnSpc>
                <a:spcPts val="2025"/>
              </a:lnSpc>
            </a:pPr>
            <a:r>
              <a:rPr lang="zh-CN" altLang="zh-CN" sz="1800" kern="100" spc="-2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用户的激活和锁定；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875" algn="just">
              <a:lnSpc>
                <a:spcPts val="2025"/>
              </a:lnSpc>
            </a:pPr>
            <a:r>
              <a:rPr lang="zh-CN" altLang="zh-CN" sz="1800" kern="100" spc="-2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管理员对商品进行上下架等管理操作；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5875" algn="just">
              <a:lnSpc>
                <a:spcPct val="87000"/>
              </a:lnSpc>
            </a:pPr>
            <a:r>
              <a:rPr lang="zh-CN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用户</a:t>
            </a:r>
            <a:r>
              <a:rPr lang="zh-CN" altLang="zh-CN" sz="1800" kern="100" spc="-1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数据和记录保存在数据库；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970" algn="just">
              <a:lnSpc>
                <a:spcPct val="87000"/>
              </a:lnSpc>
              <a:spcBef>
                <a:spcPts val="430"/>
              </a:spcBef>
              <a:spcAft>
                <a:spcPts val="0"/>
              </a:spcAft>
            </a:pPr>
            <a:r>
              <a:rPr lang="en-US" altLang="zh-CN" sz="1800" kern="100" spc="-3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JSP+Servlet</a:t>
            </a:r>
            <a:r>
              <a:rPr lang="en-US" altLang="zh-CN" sz="1800" kern="100" spc="-45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+</a:t>
            </a:r>
            <a:r>
              <a:rPr lang="en-US" altLang="zh-CN" sz="1800" kern="100" spc="-30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MySQL</a:t>
            </a:r>
            <a:r>
              <a:rPr lang="en-US" altLang="zh-CN" sz="1800" kern="100" spc="-30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 </a:t>
            </a:r>
            <a:r>
              <a:rPr lang="zh-CN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建立</a:t>
            </a:r>
            <a:r>
              <a:rPr lang="en-US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Web </a:t>
            </a:r>
            <a:r>
              <a:rPr lang="zh-CN" altLang="zh-CN" sz="1800" kern="100" spc="-30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端管理页面，管理用户信息；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1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总体技术方案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40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General Technical plan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35A17-BE57-6EE9-C0A9-F56B209284C7}"/>
              </a:ext>
            </a:extLst>
          </p:cNvPr>
          <p:cNvSpPr txBox="1"/>
          <p:nvPr/>
        </p:nvSpPr>
        <p:spPr>
          <a:xfrm>
            <a:off x="270588" y="1460311"/>
            <a:ext cx="43014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是一门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2"/>
              </a:rPr>
              <a:t>面向对象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的编程语言，不仅吸收了</a:t>
            </a:r>
            <a:r>
              <a:rPr lang="en-US" altLang="zh-CN" sz="1600" u="none" strike="noStrike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3"/>
              </a:rPr>
              <a:t>C++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语言的各种优点，还摒弃了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C++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里难以理解的多继承、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4"/>
              </a:rPr>
              <a:t>指针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等概念，因此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语言具有功能强大和简单易用两个特征。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语言作为静态面向对象编程语言的代表，极好地实现了面向对象理论，允许程序员以优雅的思维方式进行复杂的编程。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具有简单性、面向对象、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5"/>
              </a:rPr>
              <a:t>分布式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6"/>
              </a:rPr>
              <a:t>健壮性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7"/>
              </a:rPr>
              <a:t>安全性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、平台独立与可移植性、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8"/>
              </a:rPr>
              <a:t>多线程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、动态性等特点。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可以编写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9"/>
              </a:rPr>
              <a:t>桌面应用程序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应用程序、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0"/>
              </a:rPr>
              <a:t>分布式系统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1600" u="none" strike="noStrike" kern="100" spc="-25" dirty="0" err="1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hlinkClick r:id="rId11"/>
              </a:rPr>
              <a:t>嵌入式系统</a:t>
            </a:r>
            <a:r>
              <a:rPr lang="zh-CN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应用程序等。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10B81-DDF7-7CD2-447D-C82928B1B8CF}"/>
              </a:ext>
            </a:extLst>
          </p:cNvPr>
          <p:cNvSpPr txBox="1"/>
          <p:nvPr/>
        </p:nvSpPr>
        <p:spPr>
          <a:xfrm>
            <a:off x="0" y="104576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1170" algn="just">
              <a:lnSpc>
                <a:spcPct val="90000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本</a:t>
            </a:r>
            <a:r>
              <a:rPr lang="zh-CN" altLang="zh-CN" sz="1800" b="1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项目采用</a:t>
            </a:r>
            <a:r>
              <a:rPr lang="en-US" altLang="zh-CN" sz="1800" b="1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 Java</a:t>
            </a:r>
            <a:r>
              <a:rPr lang="zh-CN" altLang="zh-CN" sz="1800" b="1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作为项目的开发语言。</a:t>
            </a:r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E29EF0-5EF1-43C1-4CA1-E9055B60B448}"/>
              </a:ext>
            </a:extLst>
          </p:cNvPr>
          <p:cNvSpPr txBox="1"/>
          <p:nvPr/>
        </p:nvSpPr>
        <p:spPr>
          <a:xfrm>
            <a:off x="4082142" y="801979"/>
            <a:ext cx="4572000" cy="433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6100" algn="just">
              <a:lnSpc>
                <a:spcPct val="91000"/>
              </a:lnSpc>
              <a:spcBef>
                <a:spcPts val="5"/>
              </a:spcBef>
              <a:spcAft>
                <a:spcPts val="0"/>
              </a:spcAft>
            </a:pPr>
            <a:r>
              <a:rPr lang="en-US" altLang="zh-CN" sz="1400" kern="100" spc="-25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2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的优势：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</a:t>
            </a:r>
            <a:r>
              <a:rPr lang="en-US" altLang="zh-CN" sz="1400" kern="100" spc="-15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   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平台无关性。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语言可以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一次编译，到处运行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；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53720" algn="just">
              <a:lnSpc>
                <a:spcPct val="87000"/>
              </a:lnSpc>
              <a:spcBef>
                <a:spcPts val="915"/>
              </a:spcBef>
              <a:spcAft>
                <a:spcPts val="0"/>
              </a:spcAft>
            </a:pPr>
            <a:r>
              <a:rPr lang="en-US" altLang="zh-CN" sz="1400" kern="100" spc="-1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 </a:t>
            </a:r>
            <a:r>
              <a:rPr lang="en-US" altLang="zh-CN" sz="1400" kern="100" spc="-15" dirty="0">
                <a:solidFill>
                  <a:srgbClr val="4D4D4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400" kern="100" spc="-45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为纯面向对象的语言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92480" marR="38100" indent="-238760" algn="just">
              <a:lnSpc>
                <a:spcPct val="135000"/>
              </a:lnSpc>
              <a:spcBef>
                <a:spcPts val="595"/>
              </a:spcBef>
              <a:spcAft>
                <a:spcPts val="0"/>
              </a:spcAft>
            </a:pPr>
            <a:r>
              <a:rPr lang="en-US" altLang="zh-CN" sz="1400" kern="100" spc="-2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 </a:t>
            </a:r>
            <a:r>
              <a:rPr lang="en-US" altLang="zh-CN" sz="1400" kern="100" spc="-45" dirty="0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提供了很多的内置类库，通过这些类库，简化了开发人员的程序设计工作，同时缩短了项目的开发时间，例如，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中提供了对多线程的支持，提供了对网络通信的支持，最重要的是提供了垃圾回收器，这使得开发人员从对内存的管理中解脱出来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;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92480" marR="38100" indent="-238760" algn="just">
              <a:lnSpc>
                <a:spcPct val="135000"/>
              </a:lnSpc>
              <a:spcBef>
                <a:spcPts val="595"/>
              </a:spcBef>
              <a:spcAft>
                <a:spcPts val="0"/>
              </a:spcAft>
            </a:pPr>
            <a:r>
              <a:rPr lang="en-US" altLang="zh-CN" sz="1400" kern="100" spc="-20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⚫ </a:t>
            </a:r>
            <a:r>
              <a:rPr lang="en-US" altLang="zh-CN" sz="1400" kern="100" spc="-15" dirty="0">
                <a:solidFill>
                  <a:srgbClr val="4D4D4D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提供了对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应用开发的支持，例如，</a:t>
            </a:r>
            <a:r>
              <a:rPr lang="en-US" altLang="zh-CN" sz="1400" kern="100" spc="-45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Applet,Servlet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JSP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可以用来开发</a:t>
            </a:r>
            <a:r>
              <a:rPr lang="en-US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应用程序；</a:t>
            </a:r>
            <a:r>
              <a:rPr lang="en-US" altLang="zh-CN" sz="1400" kern="100" spc="-45" dirty="0" err="1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Socket,RMI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可以用来开发</a:t>
            </a:r>
            <a:r>
              <a:rPr lang="en-US" altLang="zh-CN" sz="1400" u="none" strike="noStrike" kern="100" spc="-45" dirty="0" err="1">
                <a:effectLst/>
                <a:latin typeface="黑体" panose="02010609060101010101" pitchFamily="49" charset="-122"/>
                <a:ea typeface="宋体" panose="02010600030101010101" pitchFamily="2" charset="-122"/>
                <a:cs typeface="黑体" panose="02010609060101010101" pitchFamily="49" charset="-122"/>
                <a:hlinkClick r:id="rId12"/>
              </a:rPr>
              <a:t>分布式</a:t>
            </a:r>
            <a:r>
              <a:rPr lang="zh-CN" altLang="zh-CN" sz="1400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应用程序的类库。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b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49D127-0E10-8BE4-B3F5-DE69AFD1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62" y="251107"/>
            <a:ext cx="1320808" cy="7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EF227F-F971-46C4-8C83-D820A502B67B}"/>
              </a:ext>
            </a:extLst>
          </p:cNvPr>
          <p:cNvSpPr/>
          <p:nvPr/>
        </p:nvSpPr>
        <p:spPr>
          <a:xfrm>
            <a:off x="388823" y="3752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 dirty="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总体技术方案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909954-10C8-4280-953E-B54B27A00653}"/>
              </a:ext>
            </a:extLst>
          </p:cNvPr>
          <p:cNvSpPr/>
          <p:nvPr/>
        </p:nvSpPr>
        <p:spPr>
          <a:xfrm>
            <a:off x="388823" y="742818"/>
            <a:ext cx="17406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General Technical plan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35A17-BE57-6EE9-C0A9-F56B209284C7}"/>
              </a:ext>
            </a:extLst>
          </p:cNvPr>
          <p:cNvSpPr txBox="1"/>
          <p:nvPr/>
        </p:nvSpPr>
        <p:spPr>
          <a:xfrm>
            <a:off x="270588" y="1460311"/>
            <a:ext cx="430141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800"/>
              </a:lnSpc>
            </a:pP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Server Applet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），全称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 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。是用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编写的服务器端程序。其主要功能在于交互式地浏览和修改数据，生成动态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内容。狭义的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是指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语言实现的一个接口，广义的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是指任何实现了这个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接口的类，一般情况下，人们将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理解为后者。</a:t>
            </a:r>
          </a:p>
          <a:p>
            <a:pPr indent="266700" algn="just">
              <a:lnSpc>
                <a:spcPts val="1800"/>
              </a:lnSpc>
            </a:pP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运行于支持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Java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的应用服务器中。从实现上讲，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可以响应任何类型的请求，但绝大多数情况下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Servlet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只用来扩展基于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HTTP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协议的</a:t>
            </a:r>
            <a:r>
              <a:rPr lang="en-US" altLang="zh-CN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Web</a:t>
            </a:r>
            <a:r>
              <a:rPr lang="zh-CN" altLang="en-US" sz="1600" kern="100" spc="-25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服务器。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C10B81-DDF7-7CD2-447D-C82928B1B8CF}"/>
              </a:ext>
            </a:extLst>
          </p:cNvPr>
          <p:cNvSpPr txBox="1"/>
          <p:nvPr/>
        </p:nvSpPr>
        <p:spPr>
          <a:xfrm>
            <a:off x="0" y="1045763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1170" algn="just">
              <a:lnSpc>
                <a:spcPct val="90000"/>
              </a:lnSpc>
              <a:spcBef>
                <a:spcPts val="395"/>
              </a:spcBef>
              <a:spcAft>
                <a:spcPts val="0"/>
              </a:spcAft>
            </a:pP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本项目采用 </a:t>
            </a:r>
            <a:r>
              <a:rPr lang="en-US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Servlet </a:t>
            </a: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作为 </a:t>
            </a:r>
            <a:r>
              <a:rPr lang="en-US" altLang="zh-CN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Web </a:t>
            </a:r>
            <a:r>
              <a:rPr lang="zh-CN" altLang="en-US" sz="1800" b="1" kern="100" spc="-45" dirty="0">
                <a:effectLst/>
                <a:latin typeface="Calibri" panose="020F0502020204030204" pitchFamily="34" charset="0"/>
                <a:ea typeface="黑体" panose="02010609060101010101" pitchFamily="49" charset="-122"/>
                <a:cs typeface="黑体" panose="02010609060101010101" pitchFamily="49" charset="-122"/>
              </a:rPr>
              <a:t>开发框架。</a:t>
            </a:r>
            <a:endParaRPr lang="zh-CN" alt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E29EF0-5EF1-43C1-4CA1-E9055B60B448}"/>
              </a:ext>
            </a:extLst>
          </p:cNvPr>
          <p:cNvSpPr txBox="1"/>
          <p:nvPr/>
        </p:nvSpPr>
        <p:spPr>
          <a:xfrm>
            <a:off x="4100803" y="1045763"/>
            <a:ext cx="4572000" cy="299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⚫功能强大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可以使用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Java API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核心的所有功能，这些功能包括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Web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和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URL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访问、图像处理、数据压缩、多线程、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JDBC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、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RMI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和序列化对象等。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简洁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代码面向对象，在封装方面具有先天的优势。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把最底层的</a:t>
            </a:r>
            <a:r>
              <a:rPr lang="en-US" altLang="zh-CN" sz="1400" kern="100" spc="-3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api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暴漏给程序员，使程序员更能清楚的了解</a:t>
            </a:r>
            <a:r>
              <a:rPr lang="en-US" altLang="zh-CN" sz="1400" kern="100" spc="-3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mvc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的各个特点。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  扩展性和灵活性 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本身的接口设计得非常精简，使得它有很强的扩展性。需要指出的是，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不等于</a:t>
            </a:r>
            <a:r>
              <a:rPr lang="en-US" altLang="zh-CN" sz="1400" kern="100" spc="-30" dirty="0" err="1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HttpServlet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，后者是前者的一个常见扩展。</a:t>
            </a:r>
          </a:p>
          <a:p>
            <a:pPr marL="553720" algn="just">
              <a:lnSpc>
                <a:spcPct val="86000"/>
              </a:lnSpc>
              <a:spcBef>
                <a:spcPts val="585"/>
              </a:spcBef>
              <a:spcAft>
                <a:spcPts val="0"/>
              </a:spcAft>
            </a:pP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⚫    模块化 每一个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可以执行一个特定任务，并且可以讲他们并在一起工作。</a:t>
            </a:r>
            <a:r>
              <a:rPr lang="en-US" altLang="zh-CN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Servlet</a:t>
            </a:r>
            <a:r>
              <a:rPr lang="zh-CN" altLang="en-US" sz="1400" kern="100" spc="-3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Segoe UI Symbol" panose="020B0502040204020203" pitchFamily="34" charset="0"/>
              </a:rPr>
              <a:t>之间是可以相互交流的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39C9DB-4105-9400-DCE1-FAF94159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39" y="325207"/>
            <a:ext cx="1801390" cy="72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1498</Words>
  <Application>Microsoft Office PowerPoint</Application>
  <PresentationFormat>全屏显示(16:9)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Gill Sans</vt:lpstr>
      <vt:lpstr>PingFang SC,HarmonyOS_Regular,Helvetica Neue,Microsoft YaHei,sans-serif!important</vt:lpstr>
      <vt:lpstr>黑体</vt:lpstr>
      <vt:lpstr>宋体</vt:lpstr>
      <vt:lpstr>微软雅黑</vt:lpstr>
      <vt:lpstr>Arial</vt:lpstr>
      <vt:lpstr>Calibri</vt:lpstr>
      <vt:lpstr>Calibri Light</vt:lpstr>
      <vt:lpstr>Segoe UI 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He Routhleck</cp:lastModifiedBy>
  <cp:revision>117</cp:revision>
  <dcterms:created xsi:type="dcterms:W3CDTF">2017-10-30T02:36:03Z</dcterms:created>
  <dcterms:modified xsi:type="dcterms:W3CDTF">2022-05-26T10:07:02Z</dcterms:modified>
</cp:coreProperties>
</file>