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2" r:id="rId4"/>
    <p:sldId id="263" r:id="rId5"/>
    <p:sldId id="274" r:id="rId6"/>
    <p:sldId id="275" r:id="rId7"/>
    <p:sldId id="276" r:id="rId8"/>
    <p:sldId id="277" r:id="rId9"/>
    <p:sldId id="282" r:id="rId10"/>
    <p:sldId id="283" r:id="rId11"/>
    <p:sldId id="264" r:id="rId12"/>
    <p:sldId id="284" r:id="rId13"/>
    <p:sldId id="285" r:id="rId14"/>
    <p:sldId id="286" r:id="rId15"/>
    <p:sldId id="259" r:id="rId16"/>
    <p:sldId id="287" r:id="rId17"/>
    <p:sldId id="288" r:id="rId18"/>
    <p:sldId id="289" r:id="rId19"/>
    <p:sldId id="290" r:id="rId20"/>
    <p:sldId id="291" r:id="rId21"/>
    <p:sldId id="269" r:id="rId22"/>
    <p:sldId id="278" r:id="rId23"/>
    <p:sldId id="279" r:id="rId24"/>
    <p:sldId id="266" r:id="rId25"/>
    <p:sldId id="281" r:id="rId26"/>
    <p:sldId id="27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90" y="82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A4%9A%E7%BA%BF%E7%A8%8B/1190404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baike.baidu.com/item/C%2B%2B" TargetMode="External"/><Relationship Id="rId7" Type="http://schemas.openxmlformats.org/officeDocument/2006/relationships/hyperlink" Target="https://baike.baidu.com/item/%E5%AE%89%E5%85%A8%E6%80%A7/7664678" TargetMode="External"/><Relationship Id="rId12" Type="http://schemas.openxmlformats.org/officeDocument/2006/relationships/hyperlink" Target="https://so.csdn.net/so/search?q=%E5%88%86%E5%B8%83%E5%BC%8F&amp;spm=1001.2101.3001.7020" TargetMode="External"/><Relationship Id="rId2" Type="http://schemas.openxmlformats.org/officeDocument/2006/relationships/hyperlink" Target="https://baike.baidu.com/item/%E9%9D%A2%E5%90%91%E5%AF%B9%E8%B1%A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81%A5%E5%A3%AE%E6%80%A7/4430133" TargetMode="External"/><Relationship Id="rId11" Type="http://schemas.openxmlformats.org/officeDocument/2006/relationships/hyperlink" Target="https://baike.baidu.com/item/%E5%B5%8C%E5%85%A5%E5%BC%8F%E7%B3%BB%E7%BB%9F/186978" TargetMode="External"/><Relationship Id="rId5" Type="http://schemas.openxmlformats.org/officeDocument/2006/relationships/hyperlink" Target="https://baike.baidu.com/item/%E5%88%86%E5%B8%83%E5%BC%8F/19276232" TargetMode="External"/><Relationship Id="rId10" Type="http://schemas.openxmlformats.org/officeDocument/2006/relationships/hyperlink" Target="https://baike.baidu.com/item/%E5%88%86%E5%B8%83%E5%BC%8F%E7%B3%BB%E7%BB%9F/4905336" TargetMode="External"/><Relationship Id="rId4" Type="http://schemas.openxmlformats.org/officeDocument/2006/relationships/hyperlink" Target="https://baike.baidu.com/item/%E6%8C%87%E9%92%88/2878304" TargetMode="External"/><Relationship Id="rId9" Type="http://schemas.openxmlformats.org/officeDocument/2006/relationships/hyperlink" Target="https://baike.baidu.com/item/%E6%A1%8C%E9%9D%A2%E5%BA%94%E7%94%A8%E7%A8%8B%E5%BA%8F/233197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461235" y="458166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008154" y="2312451"/>
            <a:ext cx="5194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微商城</a:t>
            </a:r>
            <a:endParaRPr lang="en-US" altLang="zh-CN" sz="40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基于数据库的</a:t>
            </a:r>
            <a:r>
              <a:rPr lang="en-US" altLang="zh-CN" sz="4000" dirty="0">
                <a:solidFill>
                  <a:schemeClr val="accent1"/>
                </a:solidFill>
              </a:rPr>
              <a:t>MIS</a:t>
            </a:r>
            <a:r>
              <a:rPr lang="zh-CN" altLang="en-US" sz="4000" dirty="0">
                <a:solidFill>
                  <a:schemeClr val="accent1"/>
                </a:solidFill>
              </a:rPr>
              <a:t>系统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013354" y="3988214"/>
            <a:ext cx="3315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汇报人：贺思超    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2022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5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96472" y="3612488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软件学院</a:t>
            </a:r>
            <a:r>
              <a:rPr lang="en-US" altLang="zh-CN" sz="1400" dirty="0">
                <a:solidFill>
                  <a:schemeClr val="accent1"/>
                </a:solidFill>
              </a:rPr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软件工程实训项目</a:t>
            </a: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总体技术方案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40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General Technical plan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35A17-BE57-6EE9-C0A9-F56B209284C7}"/>
              </a:ext>
            </a:extLst>
          </p:cNvPr>
          <p:cNvSpPr txBox="1"/>
          <p:nvPr/>
        </p:nvSpPr>
        <p:spPr>
          <a:xfrm>
            <a:off x="270588" y="1460311"/>
            <a:ext cx="430141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</a:pP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是一个关系型数据库管理系统，由瑞典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AB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公司开发，属于    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Oracle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旗下产品。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是最流行的关系型数据库管理系统之一，在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WEB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应 用方面，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是最好的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RDBMS  (Relational Database Management System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 关系数据库管理系统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应用软件之一。</a:t>
            </a:r>
            <a:endParaRPr lang="en-US" altLang="zh-CN" sz="1600" kern="100" spc="-25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266700" algn="just">
              <a:lnSpc>
                <a:spcPts val="18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 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是一种关系型数据库管理系统，关系数据库将数据保存在不同的表中， 而不是将所有数据放在一个大仓库内，这样就增加了速度并提高了灵活性。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10B81-DDF7-7CD2-447D-C82928B1B8CF}"/>
              </a:ext>
            </a:extLst>
          </p:cNvPr>
          <p:cNvSpPr txBox="1"/>
          <p:nvPr/>
        </p:nvSpPr>
        <p:spPr>
          <a:xfrm>
            <a:off x="0" y="1045763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1170" algn="just">
              <a:lnSpc>
                <a:spcPct val="90000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本项目采用</a:t>
            </a:r>
            <a:r>
              <a:rPr lang="en-US" altLang="zh-CN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MySQL</a:t>
            </a: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提供数据存储。</a:t>
            </a:r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E29EF0-5EF1-43C1-4CA1-E9055B60B448}"/>
              </a:ext>
            </a:extLst>
          </p:cNvPr>
          <p:cNvSpPr txBox="1"/>
          <p:nvPr/>
        </p:nvSpPr>
        <p:spPr>
          <a:xfrm>
            <a:off x="4124130" y="1216579"/>
            <a:ext cx="4572000" cy="1268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6100" algn="just">
              <a:lnSpc>
                <a:spcPct val="91000"/>
              </a:lnSpc>
              <a:spcBef>
                <a:spcPts val="5"/>
              </a:spcBef>
              <a:spcAft>
                <a:spcPts val="0"/>
              </a:spcAft>
            </a:pP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MySQL </a:t>
            </a:r>
            <a:r>
              <a:rPr lang="zh-CN" altLang="en-US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所使用的 </a:t>
            </a: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SQL </a:t>
            </a:r>
            <a:r>
              <a:rPr lang="zh-CN" altLang="en-US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语言是用于访问数据库的最常用标准化语言。 </a:t>
            </a: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软件 采用了双授权政策，分为社区版和商业版，由于其体积小、速度快、总体拥有 成本低，尤其是开放源码这一特点，一般中小型网站的开发都选择 </a:t>
            </a: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作为 网站数据库。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841C59-552C-B58B-0A3D-7B3215B0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07" y="2656204"/>
            <a:ext cx="3396342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64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177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数据库设计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-ER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123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SQL database creation code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5D5A95-7582-9CC1-31E5-4AB7EC2D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4" y="742818"/>
            <a:ext cx="7994276" cy="42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605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数据库设计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物理模型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123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SQL database creation code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05A31D-44BE-CF21-F18D-AE4E9FB2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" y="814768"/>
            <a:ext cx="8014447" cy="43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3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43373" y="207659"/>
            <a:ext cx="2597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数据库设计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-SQL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脚本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43373" y="541111"/>
            <a:ext cx="2123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SQL database creation code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561288-1ECA-FFCF-B34E-AF95E883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4" y="541111"/>
            <a:ext cx="3659217" cy="45391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F9F01F-F3C5-04C9-90F6-E7382854E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790" y="541112"/>
            <a:ext cx="4341021" cy="45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7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443373" y="207659"/>
            <a:ext cx="2597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数据库设计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-SQL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脚本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443373" y="541111"/>
            <a:ext cx="2123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SQL database creation code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64185-BD81-75B5-0026-EC810DB8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602" y="207659"/>
            <a:ext cx="4821150" cy="48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1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927802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3833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已完成工作介绍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511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description has been completed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1740" y="3084851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02853" y="3022961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222B3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zh-CN" sz="1800" b="1" kern="100" dirty="0">
                <a:solidFill>
                  <a:srgbClr val="222B3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数据库创建代码</a:t>
            </a:r>
            <a:endParaRPr lang="zh-CN" altLang="zh-CN" dirty="0">
              <a:effectLst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861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主页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D5BE9D-733A-49C2-F123-01A16D47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6" y="1069733"/>
            <a:ext cx="7451387" cy="369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用户注册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2C8A13-355B-7331-0B69-EF6412B9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4" y="1019817"/>
            <a:ext cx="7710791" cy="38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6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887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各种用户登录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720E0A-FB90-BFC1-5E74-1620FDC5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2" y="1100872"/>
            <a:ext cx="3374110" cy="1674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F1315-BB73-B41C-C2F3-5973219B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22" y="1100872"/>
            <a:ext cx="4053191" cy="20118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83EB52-C60D-5486-19D9-4EEBA9107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471" y="2571750"/>
            <a:ext cx="4161252" cy="20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7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4634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商家页面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&amp;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商品搜索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6ADD60-C94A-894C-F227-75A54269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63" y="1142928"/>
            <a:ext cx="5392922" cy="2676800"/>
          </a:xfrm>
          <a:prstGeom prst="rect">
            <a:avLst/>
          </a:prstGeom>
        </p:spPr>
      </p:pic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6C38AF88-634E-0243-291A-707959BAF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5"/>
          <a:stretch/>
        </p:blipFill>
        <p:spPr>
          <a:xfrm>
            <a:off x="6374233" y="1521806"/>
            <a:ext cx="1649873" cy="19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5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627757" y="306953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项目总体设计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7539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361232" y="306953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303133"/>
                </a:solidFill>
                <a:effectLst/>
                <a:latin typeface="PingFang SC,HarmonyOS_Regular,Helvetica Neue,Microsoft YaHei,sans-serif!important"/>
              </a:rPr>
              <a:t>已完成的工作介绍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852715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665139" y="306953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303133"/>
                </a:solidFill>
                <a:effectLst/>
                <a:latin typeface="PingFang SC,HarmonyOS_Regular,Helvetica Neue,Microsoft YaHei,sans-serif!important"/>
              </a:rPr>
              <a:t>项目管理过程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712114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6318021" y="3069531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303133"/>
                </a:solidFill>
                <a:effectLst/>
                <a:latin typeface="PingFang SC,HarmonyOS_Regular,Helvetica Neue,Microsoft YaHei,sans-serif!important"/>
              </a:rPr>
              <a:t>各小组成员个人贡献百分比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895952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995360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7263791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已完成的功能展示</a:t>
            </a: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购买页面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7414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presentation has been completed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469A092F-FAD5-D4E9-89FA-44635D851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3" y="1142928"/>
            <a:ext cx="4293140" cy="1816419"/>
          </a:xfrm>
          <a:prstGeom prst="rect">
            <a:avLst/>
          </a:prstGeom>
        </p:spPr>
      </p:pic>
      <p:pic>
        <p:nvPicPr>
          <p:cNvPr id="7" name="图片 6" descr="图形用户界面, 应用程序, 表格&#10;&#10;描述已自动生成">
            <a:extLst>
              <a:ext uri="{FF2B5EF4-FFF2-40B4-BE49-F238E27FC236}">
                <a16:creationId xmlns:a16="http://schemas.microsoft.com/office/drawing/2014/main" id="{5E47FDE6-3ACD-2E92-C9FC-4DF97B258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"/>
          <a:stretch/>
        </p:blipFill>
        <p:spPr>
          <a:xfrm>
            <a:off x="4572000" y="1142928"/>
            <a:ext cx="3490443" cy="1875378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6AA6CF1-2780-FD95-181C-DAC5CCC48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3" y="2959347"/>
            <a:ext cx="3739819" cy="16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8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734069" y="439110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3371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项目管理过程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4190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management process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版本管理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10477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5575098" y="301542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项目计划安排及跟踪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5CEEDADA-25A2-A496-3B16-9E56DC7DC3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5144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BE3A469-5331-CFE8-4CD3-D710BA929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1D1ECBD-BD38-83D5-9EB5-1BEE5073D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23E2AE8-6A1C-5315-20A5-0EA1E7A83A12}"/>
              </a:ext>
            </a:extLst>
          </p:cNvPr>
          <p:cNvSpPr/>
          <p:nvPr/>
        </p:nvSpPr>
        <p:spPr>
          <a:xfrm>
            <a:off x="3384529" y="338937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项目进度占比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en-US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代码管理平台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085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Code management platform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34BF10-7BB7-F28F-7D70-66E6BAEF81CC}"/>
              </a:ext>
            </a:extLst>
          </p:cNvPr>
          <p:cNvSpPr txBox="1"/>
          <p:nvPr/>
        </p:nvSpPr>
        <p:spPr>
          <a:xfrm>
            <a:off x="426146" y="2007156"/>
            <a:ext cx="3231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GitHub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作为项目版本管理平台，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Git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作为项目版本管理工具。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BB0408-6A89-9437-628A-CA659F7D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976539"/>
            <a:ext cx="4617085" cy="286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01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团队协同管理平台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972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Team coordination management platform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D94BE-7FAA-70D2-680B-F4193715A016}"/>
              </a:ext>
            </a:extLst>
          </p:cNvPr>
          <p:cNvSpPr txBox="1"/>
          <p:nvPr/>
        </p:nvSpPr>
        <p:spPr>
          <a:xfrm>
            <a:off x="437304" y="2095795"/>
            <a:ext cx="3215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采用飞书作为团队任务管理，团队的任务将在上面发布。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B0EEA1-E94D-B9A2-4A7C-FEE4E71F2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69"/>
          <a:stretch/>
        </p:blipFill>
        <p:spPr>
          <a:xfrm>
            <a:off x="3412701" y="1132549"/>
            <a:ext cx="5293995" cy="28096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6DAC38-53FC-E456-A55E-A45EAAF2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02" y="1132549"/>
            <a:ext cx="3024589" cy="2918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83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4817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4.</a:t>
            </a:r>
            <a:r>
              <a:rPr lang="zh-CN" altLang="en-US" sz="2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各小组成员个人贡献百分比</a:t>
            </a:r>
          </a:p>
          <a:p>
            <a:pPr>
              <a:spcAft>
                <a:spcPts val="0"/>
              </a:spcAft>
            </a:pP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595753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Individual contribution percentage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76F4035-B07A-1DD3-9C6E-534F4458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5" y="1147593"/>
            <a:ext cx="5812964" cy="35885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各小组成员个人贡献百分比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Individual contribution percentage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84076F-AE20-6CDC-4DA1-46137AA00793}"/>
              </a:ext>
            </a:extLst>
          </p:cNvPr>
          <p:cNvSpPr txBox="1"/>
          <p:nvPr/>
        </p:nvSpPr>
        <p:spPr>
          <a:xfrm>
            <a:off x="4427376" y="3490442"/>
            <a:ext cx="2696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业务流程分析、</a:t>
            </a:r>
            <a:endParaRPr lang="en-US" altLang="zh-CN" sz="2000" b="1" kern="100" spc="35" dirty="0">
              <a:solidFill>
                <a:schemeClr val="bg1"/>
              </a:solidFill>
              <a:effectLst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zh-CN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A6F81-F9A7-8DD2-CD14-0209BC396E02}"/>
              </a:ext>
            </a:extLst>
          </p:cNvPr>
          <p:cNvSpPr txBox="1"/>
          <p:nvPr/>
        </p:nvSpPr>
        <p:spPr>
          <a:xfrm>
            <a:off x="1515908" y="1617643"/>
            <a:ext cx="2696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PPT </a:t>
            </a:r>
            <a:r>
              <a:rPr lang="zh-CN" altLang="en-US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与立项答辩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881E05-942C-8785-0EC8-C1AC9708D516}"/>
              </a:ext>
            </a:extLst>
          </p:cNvPr>
          <p:cNvSpPr txBox="1"/>
          <p:nvPr/>
        </p:nvSpPr>
        <p:spPr>
          <a:xfrm>
            <a:off x="4427376" y="1617642"/>
            <a:ext cx="2696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项目管理平台的选择、项目开发模型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ED320D-AF10-14D2-C326-C798CBD65039}"/>
              </a:ext>
            </a:extLst>
          </p:cNvPr>
          <p:cNvSpPr txBox="1"/>
          <p:nvPr/>
        </p:nvSpPr>
        <p:spPr>
          <a:xfrm>
            <a:off x="1515908" y="3490441"/>
            <a:ext cx="2696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功能点描述、</a:t>
            </a:r>
            <a:endParaRPr lang="en-US" altLang="zh-CN" sz="2000" b="1" kern="100" spc="35" dirty="0">
              <a:solidFill>
                <a:schemeClr val="bg1"/>
              </a:solidFill>
              <a:effectLst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总体技术方案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2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297195" y="239669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感谢老师批评指正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029382" y="4006708"/>
            <a:ext cx="335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汇报人：贺思超     汇报时间：</a:t>
            </a:r>
            <a:r>
              <a:rPr lang="en-US" altLang="zh-CN" sz="1400" dirty="0">
                <a:solidFill>
                  <a:srgbClr val="222B34"/>
                </a:solidFill>
              </a:rPr>
              <a:t>2022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5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软件学院</a:t>
            </a:r>
            <a:r>
              <a:rPr lang="en-US" altLang="zh-CN" sz="1400" dirty="0">
                <a:solidFill>
                  <a:schemeClr val="accent1"/>
                </a:solidFill>
              </a:rPr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软件工程实训项目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3371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项目总体设计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496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Software defined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核心功能模块设计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6A4B0834-4705-04D8-85E4-E536546B33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89638" y="348004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8B200CF-5AF1-BBB2-2FFB-8B06E758B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CA4E91B2-BC10-D7C6-708E-8E795562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EFD0E3BE-A803-700B-1254-88F16C456D64}"/>
              </a:ext>
            </a:extLst>
          </p:cNvPr>
          <p:cNvSpPr/>
          <p:nvPr/>
        </p:nvSpPr>
        <p:spPr>
          <a:xfrm>
            <a:off x="3380818" y="34179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数据库设计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454136" y="1736973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软件名称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927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name of the software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516130" y="18680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线上微商城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535293" y="2214424"/>
            <a:ext cx="5217899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bg1"/>
                </a:solidFill>
              </a:rPr>
              <a:t>Online Shopping mall</a:t>
            </a:r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业务流程分析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983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Business process analysis</a:t>
            </a:r>
          </a:p>
        </p:txBody>
      </p:sp>
      <p:pic>
        <p:nvPicPr>
          <p:cNvPr id="7" name="ECB019B1-382A-4266-B25C-5B523AA43C14-2" descr="wps">
            <a:extLst>
              <a:ext uri="{FF2B5EF4-FFF2-40B4-BE49-F238E27FC236}">
                <a16:creationId xmlns:a16="http://schemas.microsoft.com/office/drawing/2014/main" id="{88684AE0-3C20-BD4A-3084-9A855734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60" y="575295"/>
            <a:ext cx="4352595" cy="42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59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Demand analysis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E32787-3E68-37B8-DE6B-0F6ECD2FD434}"/>
              </a:ext>
            </a:extLst>
          </p:cNvPr>
          <p:cNvSpPr txBox="1"/>
          <p:nvPr/>
        </p:nvSpPr>
        <p:spPr>
          <a:xfrm>
            <a:off x="388823" y="1019817"/>
            <a:ext cx="35486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本次实现的是一个微型的在线商城，那么整个程序需求描述如下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）前台使用用户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、用户需要进行注册，注册的时候需要准备出所有的核心信息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、密码、用户状态、姓名、电话、联系地址等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、用户可以进行商品的分类浏览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·分类信息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分类编号、名称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·商品信息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编号、名称、价格、库存量、描述、图片、访问量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等；</a:t>
            </a: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、用户可以进行订单的创建，一个订单可以购买多个商品信息，同一件商品可以购买多次</a:t>
            </a: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、用户可以查阅自己的订单信息。</a:t>
            </a:r>
          </a:p>
          <a:p>
            <a:pPr algn="just"/>
            <a:r>
              <a:rPr lang="zh-CN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）后台管理员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、一定要准备出管理员的信息表，这个信息表要求记录如下内容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管理员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、密码、最后一次登录日期时间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、可以进行商品的管理，但是所有的商品可以设置状态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可以设置商品的上架与下架操作</a:t>
            </a:r>
          </a:p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商品信息可以删除，并且要求第一次删除的时候被放到回收站中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可以清空回收站中的全部商品，或删除一个商品信息。</a:t>
            </a: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、可以针对于分类进行管理</a:t>
            </a: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、可以对用户进行管理，包括用户的锁定问题</a:t>
            </a:r>
          </a:p>
          <a:p>
            <a:pPr algn="l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、可以对所有的订单进行管理。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DB128B-8ABD-5150-B283-EE7382A2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77" y="1236305"/>
            <a:ext cx="4842499" cy="29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2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功能点描述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949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Function Point description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280207-36F0-A064-5DD1-954D5BE9C477}"/>
              </a:ext>
            </a:extLst>
          </p:cNvPr>
          <p:cNvSpPr txBox="1"/>
          <p:nvPr/>
        </p:nvSpPr>
        <p:spPr>
          <a:xfrm>
            <a:off x="508518" y="1142928"/>
            <a:ext cx="4572000" cy="263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</a:pP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2.2.1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基本功能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图形界面；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商品的分类浏览；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商品信息的管理；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用户的注册登录；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用户信息管理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购物车；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订单的创建与删除；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7C727-67DC-8ED8-E89D-C00FD8F1DBCD}"/>
              </a:ext>
            </a:extLst>
          </p:cNvPr>
          <p:cNvSpPr txBox="1"/>
          <p:nvPr/>
        </p:nvSpPr>
        <p:spPr>
          <a:xfrm>
            <a:off x="3816220" y="1142928"/>
            <a:ext cx="4572000" cy="1739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" marR="102870" indent="8890" algn="just">
              <a:lnSpc>
                <a:spcPct val="130000"/>
              </a:lnSpc>
              <a:spcBef>
                <a:spcPts val="66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2.2.2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拓展功能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875" algn="just">
              <a:lnSpc>
                <a:spcPts val="2025"/>
              </a:lnSpc>
            </a:pPr>
            <a:r>
              <a:rPr lang="zh-CN" altLang="zh-CN" sz="1800" kern="100" spc="-2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用户的激活和锁定；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875" algn="just">
              <a:lnSpc>
                <a:spcPts val="2025"/>
              </a:lnSpc>
            </a:pPr>
            <a:r>
              <a:rPr lang="zh-CN" altLang="zh-CN" sz="1800" kern="100" spc="-2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管理员对商品进行上下架等管理操作；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875" algn="just">
              <a:lnSpc>
                <a:spcPct val="87000"/>
              </a:lnSpc>
            </a:pPr>
            <a:r>
              <a:rPr lang="zh-CN" altLang="zh-CN" sz="1800" kern="100" spc="-3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用户</a:t>
            </a:r>
            <a:r>
              <a:rPr lang="zh-CN" altLang="zh-CN" sz="1800" kern="100" spc="-1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数据和记录保存在数据库；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970" algn="just">
              <a:lnSpc>
                <a:spcPct val="87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altLang="zh-CN" sz="1800" kern="100" spc="-3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JSP+Servlet</a:t>
            </a:r>
            <a:r>
              <a:rPr lang="en-US" altLang="zh-CN" sz="1800" kern="100" spc="-45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+</a:t>
            </a:r>
            <a:r>
              <a:rPr lang="en-US" altLang="zh-CN" sz="1800" kern="100" spc="-3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MySQL</a:t>
            </a:r>
            <a:r>
              <a:rPr lang="en-US" altLang="zh-CN" sz="1800" kern="100" spc="-3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lang="zh-CN" altLang="zh-CN" sz="1800" kern="100" spc="-3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建立</a:t>
            </a:r>
            <a:r>
              <a:rPr lang="en-US" altLang="zh-CN" sz="1800" kern="100" spc="-3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Web </a:t>
            </a:r>
            <a:r>
              <a:rPr lang="zh-CN" altLang="zh-CN" sz="1800" kern="100" spc="-3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端管理页面，管理用户信息；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总体技术方案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40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General Technical plan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35A17-BE57-6EE9-C0A9-F56B209284C7}"/>
              </a:ext>
            </a:extLst>
          </p:cNvPr>
          <p:cNvSpPr txBox="1"/>
          <p:nvPr/>
        </p:nvSpPr>
        <p:spPr>
          <a:xfrm>
            <a:off x="270588" y="1460311"/>
            <a:ext cx="43014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</a:pP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是一门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2"/>
              </a:rPr>
              <a:t>面向对象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的编程语言，不仅吸收了</a:t>
            </a:r>
            <a:r>
              <a:rPr lang="en-US" altLang="zh-CN" sz="1600" u="none" strike="noStrike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3"/>
              </a:rPr>
              <a:t>C++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语言的各种优点，还摒弃了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C++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里难以理解的多继承、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4"/>
              </a:rPr>
              <a:t>指针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等概念，因此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语言具有功能强大和简单易用两个特征。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语言作为静态面向对象编程语言的代表，极好地实现了面向对象理论，允许程序员以优雅的思维方式进行复杂的编程。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</a:pP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具有简单性、面向对象、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5"/>
              </a:rPr>
              <a:t>分布式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6"/>
              </a:rPr>
              <a:t>健壮性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7"/>
              </a:rPr>
              <a:t>安全性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、平台独立与可移植性、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8"/>
              </a:rPr>
              <a:t>多线程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、动态性等特点。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可以编写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9"/>
              </a:rPr>
              <a:t>桌面应用程序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应用程序、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0"/>
              </a:rPr>
              <a:t>分布式系统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1"/>
              </a:rPr>
              <a:t>嵌入式系统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应用程序等。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10B81-DDF7-7CD2-447D-C82928B1B8CF}"/>
              </a:ext>
            </a:extLst>
          </p:cNvPr>
          <p:cNvSpPr txBox="1"/>
          <p:nvPr/>
        </p:nvSpPr>
        <p:spPr>
          <a:xfrm>
            <a:off x="0" y="1045763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1170" algn="just">
              <a:lnSpc>
                <a:spcPct val="90000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本</a:t>
            </a:r>
            <a:r>
              <a:rPr lang="zh-CN" altLang="zh-CN" sz="1800" b="1" kern="100" spc="-2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项目采用</a:t>
            </a:r>
            <a:r>
              <a:rPr lang="en-US" altLang="zh-CN" sz="1800" b="1" kern="100" spc="-2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Java</a:t>
            </a:r>
            <a:r>
              <a:rPr lang="zh-CN" altLang="zh-CN" sz="1800" b="1" kern="100" spc="-2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作为项目的开发语言。</a:t>
            </a:r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E29EF0-5EF1-43C1-4CA1-E9055B60B448}"/>
              </a:ext>
            </a:extLst>
          </p:cNvPr>
          <p:cNvSpPr txBox="1"/>
          <p:nvPr/>
        </p:nvSpPr>
        <p:spPr>
          <a:xfrm>
            <a:off x="4082142" y="801979"/>
            <a:ext cx="4572000" cy="433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6100" algn="just">
              <a:lnSpc>
                <a:spcPct val="91000"/>
              </a:lnSpc>
              <a:spcBef>
                <a:spcPts val="5"/>
              </a:spcBef>
              <a:spcAft>
                <a:spcPts val="0"/>
              </a:spcAft>
            </a:pP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2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的优势：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⚫</a:t>
            </a:r>
            <a:r>
              <a:rPr lang="en-US" altLang="zh-CN" sz="1400" kern="100" spc="-15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   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平台无关性。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语言可以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一次编译，到处运行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53720" algn="just">
              <a:lnSpc>
                <a:spcPct val="87000"/>
              </a:lnSpc>
              <a:spcBef>
                <a:spcPts val="915"/>
              </a:spcBef>
              <a:spcAft>
                <a:spcPts val="0"/>
              </a:spcAft>
            </a:pPr>
            <a:r>
              <a:rPr lang="en-US" altLang="zh-CN" sz="1400" kern="100" spc="-10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⚫ </a:t>
            </a:r>
            <a:r>
              <a:rPr lang="en-US" altLang="zh-CN" sz="1400" kern="100" spc="-15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kern="100" spc="-45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为纯面向对象的语言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92480" marR="38100" indent="-238760" algn="just">
              <a:lnSpc>
                <a:spcPct val="135000"/>
              </a:lnSpc>
              <a:spcBef>
                <a:spcPts val="595"/>
              </a:spcBef>
              <a:spcAft>
                <a:spcPts val="0"/>
              </a:spcAft>
            </a:pPr>
            <a:r>
              <a:rPr lang="en-US" altLang="zh-CN" sz="1400" kern="100" spc="-20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⚫ </a:t>
            </a:r>
            <a:r>
              <a:rPr lang="en-US" altLang="zh-CN" sz="1400" kern="100" spc="-45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提供了很多的内置类库，通过这些类库，简化了开发人员的程序设计工作，同时缩短了项目的开发时间，例如，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中提供了对多线程的支持，提供了对网络通信的支持，最重要的是提供了垃圾回收器，这使得开发人员从对内存的管理中解脱出来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92480" marR="38100" indent="-238760" algn="just">
              <a:lnSpc>
                <a:spcPct val="135000"/>
              </a:lnSpc>
              <a:spcBef>
                <a:spcPts val="595"/>
              </a:spcBef>
              <a:spcAft>
                <a:spcPts val="0"/>
              </a:spcAft>
            </a:pPr>
            <a:r>
              <a:rPr lang="en-US" altLang="zh-CN" sz="1400" kern="100" spc="-20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⚫ </a:t>
            </a:r>
            <a:r>
              <a:rPr lang="en-US" altLang="zh-CN" sz="1400" kern="100" spc="-15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提供了对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应用开发的支持，例如，</a:t>
            </a:r>
            <a:r>
              <a:rPr lang="en-US" altLang="zh-CN" sz="1400" kern="100" spc="-45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Applet,Servlet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JSP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可以用来开发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应用程序；</a:t>
            </a:r>
            <a:r>
              <a:rPr lang="en-US" altLang="zh-CN" sz="1400" kern="100" spc="-45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Socket,RMI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可以用来开发</a:t>
            </a:r>
            <a:r>
              <a:rPr lang="en-US" altLang="zh-CN" sz="1400" u="none" strike="noStrike" kern="100" spc="-45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  <a:hlinkClick r:id="rId12"/>
              </a:rPr>
              <a:t>分布式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应用程序的类库。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b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49D127-0E10-8BE4-B3F5-DE69AFD1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662" y="251107"/>
            <a:ext cx="1320808" cy="7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9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总体技术方案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40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General Technical plan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35A17-BE57-6EE9-C0A9-F56B209284C7}"/>
              </a:ext>
            </a:extLst>
          </p:cNvPr>
          <p:cNvSpPr txBox="1"/>
          <p:nvPr/>
        </p:nvSpPr>
        <p:spPr>
          <a:xfrm>
            <a:off x="270588" y="1460311"/>
            <a:ext cx="430141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</a:pP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Server Applet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），全称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 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。是用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编写的服务器端程序。其主要功能在于交互式地浏览和修改数据，生成动态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内容。狭义的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是指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语言实现的一个接口，广义的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是指任何实现了这个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接口的类，一般情况下，人们将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理解为后者。</a:t>
            </a:r>
          </a:p>
          <a:p>
            <a:pPr indent="266700" algn="just">
              <a:lnSpc>
                <a:spcPts val="1800"/>
              </a:lnSpc>
            </a:pP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运行于支持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的应用服务器中。从实现上讲，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可以响应任何类型的请求，但绝大多数情况下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只用来扩展基于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HTTP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协议的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服务器。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10B81-DDF7-7CD2-447D-C82928B1B8CF}"/>
              </a:ext>
            </a:extLst>
          </p:cNvPr>
          <p:cNvSpPr txBox="1"/>
          <p:nvPr/>
        </p:nvSpPr>
        <p:spPr>
          <a:xfrm>
            <a:off x="0" y="1045763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1170" algn="just">
              <a:lnSpc>
                <a:spcPct val="90000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本项目采用 </a:t>
            </a:r>
            <a:r>
              <a:rPr lang="en-US" altLang="zh-CN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Servlet </a:t>
            </a: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作为 </a:t>
            </a:r>
            <a:r>
              <a:rPr lang="en-US" altLang="zh-CN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Web </a:t>
            </a: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开发框架。</a:t>
            </a:r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E29EF0-5EF1-43C1-4CA1-E9055B60B448}"/>
              </a:ext>
            </a:extLst>
          </p:cNvPr>
          <p:cNvSpPr txBox="1"/>
          <p:nvPr/>
        </p:nvSpPr>
        <p:spPr>
          <a:xfrm>
            <a:off x="4100803" y="1045763"/>
            <a:ext cx="4572000" cy="299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⚫功能强大 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可以使用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Java API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核心的所有功能，这些功能包括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Web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和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URL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访问、图像处理、数据压缩、多线程、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JDBC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、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RMI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和序列化对象等。</a:t>
            </a: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 简洁 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代码面向对象，在封装方面具有先天的优势。</a:t>
            </a: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  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把最底层的</a:t>
            </a:r>
            <a:r>
              <a:rPr lang="en-US" altLang="zh-CN" sz="1400" kern="100" spc="-3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api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暴漏给程序员，使程序员更能清楚的了解</a:t>
            </a:r>
            <a:r>
              <a:rPr lang="en-US" altLang="zh-CN" sz="1400" kern="100" spc="-3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mvc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的各个特点。</a:t>
            </a: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   扩展性和灵活性 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本身的接口设计得非常精简，使得它有很强的扩展性。需要指出的是，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不等于</a:t>
            </a:r>
            <a:r>
              <a:rPr lang="en-US" altLang="zh-CN" sz="1400" kern="100" spc="-3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HttpServlet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，后者是前者的一个常见扩展。</a:t>
            </a: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    模块化 每一个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可以执行一个特定任务，并且可以讲他们并在一起工作。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之间是可以相互交流的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39C9DB-4105-9400-DCE1-FAF94159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39" y="325207"/>
            <a:ext cx="1801390" cy="72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7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1387</Words>
  <Application>Microsoft Office PowerPoint</Application>
  <PresentationFormat>全屏显示(16:9)</PresentationFormat>
  <Paragraphs>132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Gill Sans</vt:lpstr>
      <vt:lpstr>PingFang SC,HarmonyOS_Regular,Helvetica Neue,Microsoft YaHei,sans-serif!important</vt:lpstr>
      <vt:lpstr>黑体</vt:lpstr>
      <vt:lpstr>宋体</vt:lpstr>
      <vt:lpstr>微软雅黑</vt:lpstr>
      <vt:lpstr>Arial</vt:lpstr>
      <vt:lpstr>Calibri</vt:lpstr>
      <vt:lpstr>Calibri Light</vt:lpstr>
      <vt:lpstr>Segoe UI 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李 嘉图</cp:lastModifiedBy>
  <cp:revision>128</cp:revision>
  <dcterms:created xsi:type="dcterms:W3CDTF">2017-10-30T02:36:03Z</dcterms:created>
  <dcterms:modified xsi:type="dcterms:W3CDTF">2022-06-09T12:26:14Z</dcterms:modified>
</cp:coreProperties>
</file>