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92" r:id="rId3"/>
    <p:sldId id="328" r:id="rId4"/>
    <p:sldId id="358" r:id="rId5"/>
    <p:sldId id="359" r:id="rId6"/>
    <p:sldId id="360" r:id="rId7"/>
    <p:sldId id="361" r:id="rId8"/>
    <p:sldId id="362" r:id="rId9"/>
    <p:sldId id="364" r:id="rId10"/>
    <p:sldId id="363" r:id="rId11"/>
    <p:sldId id="365" r:id="rId12"/>
  </p:sldIdLst>
  <p:sldSz cx="9144000" cy="6858000" type="screen4x3"/>
  <p:notesSz cx="6858000" cy="9144000"/>
  <p:embeddedFontLst>
    <p:embeddedFont>
      <p:font typeface="微软雅黑" panose="020B0503020204020204" pitchFamily="34" charset="-122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Cambria Math" panose="02040503050406030204" pitchFamily="18" charset="0"/>
      <p:regular r:id="rId2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 Routhleck" initials="HR" lastIdx="1" clrIdx="0">
    <p:extLst>
      <p:ext uri="{19B8F6BF-5375-455C-9EA6-DF929625EA0E}">
        <p15:presenceInfo xmlns:p15="http://schemas.microsoft.com/office/powerpoint/2012/main" userId="31abde42ae91c3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B6"/>
    <a:srgbClr val="0070C0"/>
    <a:srgbClr val="105091"/>
    <a:srgbClr val="003399"/>
    <a:srgbClr val="418AB3"/>
    <a:srgbClr val="E5A61F"/>
    <a:srgbClr val="006CD4"/>
    <a:srgbClr val="3C81BD"/>
    <a:srgbClr val="4C89CB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810" autoAdjust="0"/>
  </p:normalViewPr>
  <p:slideViewPr>
    <p:cSldViewPr snapToGrid="0">
      <p:cViewPr varScale="1">
        <p:scale>
          <a:sx n="88" d="100"/>
          <a:sy n="88" d="100"/>
        </p:scale>
        <p:origin x="225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22016-10F6-433F-8A73-AEE06F02DA3F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AFF47-D517-4933-850B-1D9D6789D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15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C20A5-F501-4DA9-B47B-C54B135947DD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481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AFF47-D517-4933-850B-1D9D6789DF3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49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AFF47-D517-4933-850B-1D9D6789DF3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32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AFF47-D517-4933-850B-1D9D6789DF3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302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AFF47-D517-4933-850B-1D9D6789DF3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212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AFF47-D517-4933-850B-1D9D6789DF3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00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AFF47-D517-4933-850B-1D9D6789DF3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81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AFF47-D517-4933-850B-1D9D6789DF3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83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AFF47-D517-4933-850B-1D9D6789DF3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767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AFF47-D517-4933-850B-1D9D6789DF3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779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991B-66B2-4EAD-8233-17E73E7B1AF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2023/5/13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2613-4D8B-4AEB-8CBD-544E7BE156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735202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991B-66B2-4EAD-8233-17E73E7B1AF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2023/5/13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2613-4D8B-4AEB-8CBD-544E7BE156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187889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F33991B-66B2-4EAD-8233-17E73E7B1AF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2023/5/13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5B252613-4D8B-4AEB-8CBD-544E7BE156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4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0" y="1815032"/>
            <a:ext cx="9144000" cy="322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54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Block-sparse</a:t>
            </a:r>
          </a:p>
          <a:p>
            <a:pPr algn="ctr">
              <a:lnSpc>
                <a:spcPct val="130000"/>
              </a:lnSpc>
            </a:pPr>
            <a:r>
              <a:rPr lang="en-US" altLang="zh-CN" sz="54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matrix matrix</a:t>
            </a:r>
          </a:p>
          <a:p>
            <a:pPr algn="ctr">
              <a:lnSpc>
                <a:spcPct val="130000"/>
              </a:lnSpc>
            </a:pPr>
            <a:r>
              <a:rPr lang="en-US" altLang="zh-CN" sz="54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multiplication</a:t>
            </a:r>
            <a:endParaRPr lang="zh-CN" altLang="en-US" sz="5400" b="1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5114675"/>
      </p:ext>
    </p:extLst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6990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进行计算</a:t>
            </a:r>
            <a:r>
              <a:rPr lang="en-US" altLang="zh-CN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-GPU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7AD824B-6ACA-1862-6519-48F513FC1837}"/>
              </a:ext>
            </a:extLst>
          </p:cNvPr>
          <p:cNvSpPr txBox="1"/>
          <p:nvPr/>
        </p:nvSpPr>
        <p:spPr>
          <a:xfrm>
            <a:off x="356450" y="3816876"/>
            <a:ext cx="84311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cutlass 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是 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NVIDIA 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推出的一款线性代数模板库，它定义了一系列高度优化的算子组件，开发人员可以通过组合这些组件，开发出性能和 </a:t>
            </a:r>
            <a:r>
              <a:rPr lang="en-US" altLang="zh-CN" sz="2000" b="0" i="0" dirty="0" err="1">
                <a:solidFill>
                  <a:srgbClr val="121212"/>
                </a:solidFill>
                <a:effectLst/>
                <a:latin typeface="-apple-system"/>
              </a:rPr>
              <a:t>cudnn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sz="2000" b="0" i="0" dirty="0" err="1">
                <a:solidFill>
                  <a:srgbClr val="121212"/>
                </a:solidFill>
                <a:effectLst/>
                <a:latin typeface="-apple-system"/>
              </a:rPr>
              <a:t>cublas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相当的线性代数算子。</a:t>
            </a:r>
            <a:endParaRPr lang="zh-CN" altLang="en-US" sz="2000" b="0" i="0" dirty="0">
              <a:effectLst/>
              <a:latin typeface="+mn-ea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9A4DF44-5A0F-1D30-AF69-DCA6AB00A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08" y="1880523"/>
            <a:ext cx="7740630" cy="131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88884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输入参数</a:t>
            </a:r>
            <a:endParaRPr lang="en-US" altLang="zh-CN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2AF684-6F30-0C10-BEBE-10EB3088F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63556"/>
            <a:ext cx="3450771" cy="2031325"/>
          </a:xfrm>
          <a:prstGeom prst="rect">
            <a:avLst/>
          </a:prstGeom>
          <a:solidFill>
            <a:srgbClr val="EFF1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839EF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blocksparse_matmat_multiply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7C7F93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7C7F93"/>
                </a:solidFill>
                <a:latin typeface="Arial Unicode MS"/>
                <a:ea typeface="JetBrains Mono"/>
              </a:rPr>
              <a:t>	         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dense_a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                            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ptr_b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839EF"/>
                </a:solidFill>
                <a:effectLst/>
                <a:latin typeface="Arial Unicode MS"/>
                <a:ea typeface="JetBrains Mono"/>
              </a:rPr>
              <a:t>None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                            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indices_b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839EF"/>
                </a:solidFill>
                <a:effectLst/>
                <a:latin typeface="Arial Unicode MS"/>
                <a:ea typeface="JetBrains Mono"/>
              </a:rPr>
              <a:t>None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                            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data_b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839EF"/>
                </a:solidFill>
                <a:effectLst/>
                <a:latin typeface="Arial Unicode MS"/>
                <a:ea typeface="JetBrains Mono"/>
              </a:rPr>
              <a:t>None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                            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shape_b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839EF"/>
                </a:solidFill>
                <a:effectLst/>
                <a:latin typeface="Arial Unicode MS"/>
                <a:ea typeface="JetBrains Mono"/>
              </a:rPr>
              <a:t>None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                            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dense_b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839EF"/>
                </a:solidFill>
                <a:effectLst/>
                <a:latin typeface="Arial Unicode MS"/>
                <a:ea typeface="JetBrains Mono"/>
              </a:rPr>
              <a:t>None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                            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blockshape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32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32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), 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                            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device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0A02B"/>
                </a:solidFill>
                <a:effectLst/>
                <a:latin typeface="Arial Unicode MS"/>
                <a:ea typeface="JetBrains Mono"/>
              </a:rPr>
              <a:t>'cpu'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: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36D58E-90E0-3FA1-14C0-CAD76FD8AA10}"/>
              </a:ext>
            </a:extLst>
          </p:cNvPr>
          <p:cNvSpPr txBox="1"/>
          <p:nvPr/>
        </p:nvSpPr>
        <p:spPr>
          <a:xfrm>
            <a:off x="417625" y="4882194"/>
            <a:ext cx="84311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374151"/>
                </a:solidFill>
                <a:latin typeface="+mn-ea"/>
              </a:rPr>
              <a:t>d</a:t>
            </a:r>
            <a:r>
              <a:rPr lang="en-US" altLang="zh-CN" sz="2000" b="0" i="0" dirty="0" err="1">
                <a:solidFill>
                  <a:srgbClr val="374151"/>
                </a:solidFill>
                <a:effectLst/>
                <a:latin typeface="+mn-ea"/>
              </a:rPr>
              <a:t>ense_a</a:t>
            </a:r>
            <a:r>
              <a:rPr lang="en-US" altLang="zh-CN" sz="2000" b="0" i="0" dirty="0">
                <a:solidFill>
                  <a:srgbClr val="374151"/>
                </a:solidFill>
                <a:effectLst/>
                <a:latin typeface="+mn-ea"/>
              </a:rPr>
              <a:t>: </a:t>
            </a:r>
            <a:r>
              <a:rPr lang="zh-CN" altLang="en-US" sz="2000" b="0" i="0" dirty="0">
                <a:solidFill>
                  <a:srgbClr val="374151"/>
                </a:solidFill>
                <a:effectLst/>
                <a:latin typeface="+mn-ea"/>
              </a:rPr>
              <a:t>矩阵</a:t>
            </a:r>
            <a:r>
              <a:rPr lang="en-US" altLang="zh-CN" sz="2000" b="0" i="0" dirty="0">
                <a:solidFill>
                  <a:srgbClr val="374151"/>
                </a:solidFill>
                <a:effectLst/>
                <a:latin typeface="+mn-ea"/>
              </a:rPr>
              <a:t>A</a:t>
            </a:r>
            <a:r>
              <a:rPr lang="zh-CN" altLang="en-US" sz="2000" b="0" i="0" dirty="0">
                <a:solidFill>
                  <a:srgbClr val="374151"/>
                </a:solidFill>
                <a:effectLst/>
                <a:latin typeface="+mn-ea"/>
              </a:rPr>
              <a:t>稠密矩阵</a:t>
            </a:r>
            <a:endParaRPr lang="en-US" altLang="zh-CN" sz="2000" b="0" i="0" dirty="0">
              <a:solidFill>
                <a:srgbClr val="374151"/>
              </a:solidFill>
              <a:effectLst/>
              <a:latin typeface="+mn-ea"/>
            </a:endParaRPr>
          </a:p>
          <a:p>
            <a:pPr algn="l"/>
            <a:r>
              <a:rPr lang="en-US" altLang="zh-CN" sz="2000" dirty="0" err="1">
                <a:solidFill>
                  <a:srgbClr val="374151"/>
                </a:solidFill>
                <a:latin typeface="+mn-ea"/>
              </a:rPr>
              <a:t>p</a:t>
            </a:r>
            <a:r>
              <a:rPr lang="en-US" altLang="zh-CN" sz="2000" b="0" i="0" dirty="0" err="1">
                <a:solidFill>
                  <a:srgbClr val="374151"/>
                </a:solidFill>
                <a:effectLst/>
                <a:latin typeface="+mn-ea"/>
              </a:rPr>
              <a:t>tr_b</a:t>
            </a:r>
            <a:r>
              <a:rPr lang="en-US" altLang="zh-CN" sz="2000" b="0" i="0" dirty="0">
                <a:solidFill>
                  <a:srgbClr val="374151"/>
                </a:solidFill>
                <a:effectLst/>
                <a:latin typeface="+mn-ea"/>
              </a:rPr>
              <a:t>, </a:t>
            </a:r>
            <a:r>
              <a:rPr lang="en-US" altLang="zh-CN" sz="2000" b="0" i="0" dirty="0" err="1">
                <a:solidFill>
                  <a:srgbClr val="374151"/>
                </a:solidFill>
                <a:effectLst/>
                <a:latin typeface="+mn-ea"/>
              </a:rPr>
              <a:t>indices_b</a:t>
            </a:r>
            <a:r>
              <a:rPr lang="en-US" altLang="zh-CN" sz="2000" b="0" i="0" dirty="0">
                <a:solidFill>
                  <a:srgbClr val="374151"/>
                </a:solidFill>
                <a:effectLst/>
                <a:latin typeface="+mn-ea"/>
              </a:rPr>
              <a:t>, </a:t>
            </a:r>
            <a:r>
              <a:rPr lang="en-US" altLang="zh-CN" sz="2000" b="0" i="0" dirty="0" err="1">
                <a:solidFill>
                  <a:srgbClr val="374151"/>
                </a:solidFill>
                <a:effectLst/>
                <a:latin typeface="+mn-ea"/>
              </a:rPr>
              <a:t>data_b</a:t>
            </a:r>
            <a:r>
              <a:rPr lang="en-US" altLang="zh-CN" sz="2000" b="0" i="0" dirty="0">
                <a:solidFill>
                  <a:srgbClr val="374151"/>
                </a:solidFill>
                <a:effectLst/>
                <a:latin typeface="+mn-ea"/>
              </a:rPr>
              <a:t>, </a:t>
            </a:r>
            <a:r>
              <a:rPr lang="en-US" altLang="zh-CN" sz="2000" b="0" i="0" dirty="0" err="1">
                <a:solidFill>
                  <a:srgbClr val="374151"/>
                </a:solidFill>
                <a:effectLst/>
                <a:latin typeface="+mn-ea"/>
              </a:rPr>
              <a:t>shape_b</a:t>
            </a:r>
            <a:r>
              <a:rPr lang="en-US" altLang="zh-CN" sz="2000" b="0" i="0" dirty="0">
                <a:solidFill>
                  <a:srgbClr val="374151"/>
                </a:solidFill>
                <a:effectLst/>
                <a:latin typeface="+mn-ea"/>
              </a:rPr>
              <a:t>: </a:t>
            </a:r>
            <a:r>
              <a:rPr lang="zh-CN" altLang="en-US" sz="2000" b="0" i="0" dirty="0">
                <a:solidFill>
                  <a:srgbClr val="374151"/>
                </a:solidFill>
                <a:effectLst/>
                <a:latin typeface="+mn-ea"/>
              </a:rPr>
              <a:t>矩阵</a:t>
            </a:r>
            <a:r>
              <a:rPr lang="en-US" altLang="zh-CN" sz="2000" b="0" i="0" dirty="0">
                <a:solidFill>
                  <a:srgbClr val="374151"/>
                </a:solidFill>
                <a:effectLst/>
                <a:latin typeface="+mn-ea"/>
              </a:rPr>
              <a:t>B</a:t>
            </a:r>
            <a:r>
              <a:rPr lang="zh-CN" altLang="en-US" sz="2000" b="0" i="0" dirty="0">
                <a:solidFill>
                  <a:srgbClr val="374151"/>
                </a:solidFill>
                <a:effectLst/>
                <a:latin typeface="+mn-ea"/>
              </a:rPr>
              <a:t>的</a:t>
            </a:r>
            <a:r>
              <a:rPr lang="zh-CN" altLang="en-US" sz="2000" dirty="0">
                <a:solidFill>
                  <a:srgbClr val="374151"/>
                </a:solidFill>
                <a:latin typeface="+mn-ea"/>
              </a:rPr>
              <a:t>稠密矩阵</a:t>
            </a:r>
            <a:r>
              <a:rPr lang="en-US" altLang="zh-CN" sz="2000" b="0" i="0" dirty="0">
                <a:solidFill>
                  <a:srgbClr val="374151"/>
                </a:solidFill>
                <a:effectLst/>
                <a:latin typeface="+mn-ea"/>
              </a:rPr>
              <a:t>(</a:t>
            </a:r>
            <a:r>
              <a:rPr lang="en-US" altLang="zh-CN" sz="2000" b="0" i="0" dirty="0" err="1">
                <a:solidFill>
                  <a:srgbClr val="374151"/>
                </a:solidFill>
                <a:effectLst/>
                <a:latin typeface="+mn-ea"/>
              </a:rPr>
              <a:t>blocksparse</a:t>
            </a:r>
            <a:r>
              <a:rPr lang="zh-CN" altLang="en-US" sz="2000" b="0" i="0" dirty="0">
                <a:solidFill>
                  <a:srgbClr val="374151"/>
                </a:solidFill>
                <a:effectLst/>
                <a:latin typeface="+mn-ea"/>
              </a:rPr>
              <a:t>表示</a:t>
            </a:r>
            <a:r>
              <a:rPr lang="en-US" altLang="zh-CN" sz="2000" b="0" i="0" dirty="0">
                <a:solidFill>
                  <a:srgbClr val="374151"/>
                </a:solidFill>
                <a:effectLst/>
                <a:latin typeface="+mn-ea"/>
              </a:rPr>
              <a:t>)</a:t>
            </a:r>
          </a:p>
          <a:p>
            <a:pPr algn="l"/>
            <a:r>
              <a:rPr lang="en-US" altLang="zh-CN" sz="2000" dirty="0" err="1">
                <a:solidFill>
                  <a:srgbClr val="374151"/>
                </a:solidFill>
                <a:latin typeface="+mn-ea"/>
              </a:rPr>
              <a:t>dense_b</a:t>
            </a:r>
            <a:r>
              <a:rPr lang="en-US" altLang="zh-CN" sz="2000" dirty="0">
                <a:solidFill>
                  <a:srgbClr val="374151"/>
                </a:solidFill>
                <a:latin typeface="+mn-ea"/>
              </a:rPr>
              <a:t>: </a:t>
            </a:r>
            <a:r>
              <a:rPr lang="zh-CN" altLang="en-US" sz="2000" dirty="0">
                <a:solidFill>
                  <a:srgbClr val="374151"/>
                </a:solidFill>
                <a:latin typeface="+mn-ea"/>
              </a:rPr>
              <a:t>矩阵</a:t>
            </a:r>
            <a:r>
              <a:rPr lang="en-US" altLang="zh-CN" sz="2000" dirty="0">
                <a:solidFill>
                  <a:srgbClr val="374151"/>
                </a:solidFill>
                <a:latin typeface="+mn-ea"/>
              </a:rPr>
              <a:t>B</a:t>
            </a:r>
            <a:r>
              <a:rPr lang="zh-CN" altLang="en-US" sz="2000" dirty="0">
                <a:solidFill>
                  <a:srgbClr val="374151"/>
                </a:solidFill>
                <a:latin typeface="+mn-ea"/>
              </a:rPr>
              <a:t>稠密矩阵</a:t>
            </a:r>
            <a:endParaRPr lang="en-US" altLang="zh-CN" sz="2000" dirty="0">
              <a:solidFill>
                <a:srgbClr val="374151"/>
              </a:solidFill>
              <a:latin typeface="+mn-ea"/>
            </a:endParaRPr>
          </a:p>
          <a:p>
            <a:pPr algn="l"/>
            <a:r>
              <a:rPr lang="en-US" altLang="zh-CN" sz="2000" dirty="0" err="1">
                <a:solidFill>
                  <a:srgbClr val="374151"/>
                </a:solidFill>
                <a:latin typeface="+mn-ea"/>
              </a:rPr>
              <a:t>blockshape</a:t>
            </a:r>
            <a:r>
              <a:rPr lang="en-US" altLang="zh-CN" sz="2000" dirty="0">
                <a:solidFill>
                  <a:srgbClr val="374151"/>
                </a:solidFill>
                <a:latin typeface="+mn-ea"/>
              </a:rPr>
              <a:t>: block</a:t>
            </a:r>
            <a:r>
              <a:rPr lang="zh-CN" altLang="en-US" sz="2000" dirty="0">
                <a:solidFill>
                  <a:srgbClr val="374151"/>
                </a:solidFill>
                <a:latin typeface="+mn-ea"/>
              </a:rPr>
              <a:t>的形状大小</a:t>
            </a:r>
            <a:endParaRPr lang="en-US" altLang="zh-CN" sz="2000" dirty="0">
              <a:solidFill>
                <a:srgbClr val="374151"/>
              </a:solidFill>
              <a:latin typeface="+mn-ea"/>
            </a:endParaRPr>
          </a:p>
          <a:p>
            <a:pPr algn="l"/>
            <a:r>
              <a:rPr lang="en-US" altLang="zh-CN" sz="2000" b="0" i="0" dirty="0">
                <a:solidFill>
                  <a:srgbClr val="374151"/>
                </a:solidFill>
                <a:effectLst/>
                <a:latin typeface="+mn-ea"/>
              </a:rPr>
              <a:t>device</a:t>
            </a:r>
            <a:r>
              <a:rPr lang="en-US" altLang="zh-CN" sz="2000" dirty="0">
                <a:solidFill>
                  <a:srgbClr val="374151"/>
                </a:solidFill>
                <a:latin typeface="+mn-ea"/>
              </a:rPr>
              <a:t>: ‘</a:t>
            </a:r>
            <a:r>
              <a:rPr lang="en-US" altLang="zh-CN" sz="2000" dirty="0" err="1">
                <a:solidFill>
                  <a:srgbClr val="374151"/>
                </a:solidFill>
                <a:latin typeface="+mn-ea"/>
              </a:rPr>
              <a:t>cpu</a:t>
            </a:r>
            <a:r>
              <a:rPr lang="en-US" altLang="zh-CN" sz="2000" dirty="0">
                <a:solidFill>
                  <a:srgbClr val="374151"/>
                </a:solidFill>
                <a:latin typeface="+mn-ea"/>
              </a:rPr>
              <a:t>’</a:t>
            </a:r>
            <a:r>
              <a:rPr lang="zh-CN" altLang="en-US" sz="2000" dirty="0">
                <a:solidFill>
                  <a:srgbClr val="374151"/>
                </a:solidFill>
                <a:latin typeface="+mn-ea"/>
              </a:rPr>
              <a:t>或 ‘</a:t>
            </a:r>
            <a:r>
              <a:rPr lang="en-US" altLang="zh-CN" sz="2000" dirty="0" err="1">
                <a:solidFill>
                  <a:srgbClr val="374151"/>
                </a:solidFill>
                <a:latin typeface="+mn-ea"/>
              </a:rPr>
              <a:t>gpu</a:t>
            </a:r>
            <a:r>
              <a:rPr lang="en-US" altLang="zh-CN" sz="2000" dirty="0">
                <a:solidFill>
                  <a:srgbClr val="374151"/>
                </a:solidFill>
                <a:latin typeface="+mn-ea"/>
              </a:rPr>
              <a:t>’</a:t>
            </a:r>
            <a:endParaRPr lang="zh-CN" altLang="en-US" sz="2000" b="0" i="0" dirty="0">
              <a:solidFill>
                <a:srgbClr val="374151"/>
              </a:solidFill>
              <a:effectLst/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40186DD-759A-EC53-7058-1A5EF77B1AB1}"/>
                  </a:ext>
                </a:extLst>
              </p:cNvPr>
              <p:cNvSpPr txBox="1"/>
              <p:nvPr/>
            </p:nvSpPr>
            <p:spPr>
              <a:xfrm>
                <a:off x="1489669" y="1096725"/>
                <a:ext cx="5443777" cy="5181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CN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40186DD-759A-EC53-7058-1A5EF77B1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669" y="1096725"/>
                <a:ext cx="5443777" cy="5181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3">
            <a:extLst>
              <a:ext uri="{FF2B5EF4-FFF2-40B4-BE49-F238E27FC236}">
                <a16:creationId xmlns:a16="http://schemas.microsoft.com/office/drawing/2014/main" id="{CDB578D3-8845-21C8-83B4-23CAFFC6B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887" y="1756639"/>
            <a:ext cx="6028794" cy="1661993"/>
          </a:xfrm>
          <a:prstGeom prst="rect">
            <a:avLst/>
          </a:prstGeom>
          <a:solidFill>
            <a:srgbClr val="EFF1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lang="en-US" altLang="zh-CN" sz="1200" dirty="0">
                <a:solidFill>
                  <a:srgbClr val="4C4F69"/>
                </a:solidFill>
                <a:latin typeface="Arial Unicode MS"/>
                <a:ea typeface="JetBrains Mono"/>
              </a:rPr>
              <a:t>B</a:t>
            </a:r>
            <a:r>
              <a:rPr lang="zh-CN" altLang="en-US" sz="1200" dirty="0">
                <a:solidFill>
                  <a:srgbClr val="4C4F69"/>
                </a:solidFill>
                <a:latin typeface="Arial Unicode MS"/>
                <a:ea typeface="JetBrains Mono"/>
              </a:rPr>
              <a:t>使用</a:t>
            </a:r>
            <a:r>
              <a:rPr lang="en-US" altLang="zh-CN" sz="1200" dirty="0" err="1">
                <a:solidFill>
                  <a:srgbClr val="4C4F69"/>
                </a:solidFill>
                <a:latin typeface="Arial Unicode MS"/>
                <a:ea typeface="JetBrains Mono"/>
              </a:rPr>
              <a:t>blocksparse</a:t>
            </a:r>
            <a:r>
              <a:rPr lang="zh-CN" altLang="en-US" sz="1200" dirty="0">
                <a:solidFill>
                  <a:srgbClr val="4C4F69"/>
                </a:solidFill>
                <a:latin typeface="Arial Unicode MS"/>
                <a:ea typeface="JetBrains Mono"/>
              </a:rPr>
              <a:t>格式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4C4F69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A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bm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random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random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CA0B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bsr_indices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bsr_ptr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bp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conn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FixedProb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0.1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pre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32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post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32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require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A02B"/>
                </a:solidFill>
                <a:effectLst/>
                <a:latin typeface="Arial Unicode MS"/>
                <a:ea typeface="JetBrains Mono"/>
              </a:rPr>
              <a:t>'csr'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bsr_data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bm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random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random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32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*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bsr_indices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32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B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get_dense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bsr_ptr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bsr_indices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bsr_data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), 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32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32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CA0B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C1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blocksparse_matmat_multiply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dense_a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ptr_b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bsr_ptr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indices_b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bsr_indices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data_b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bsr_data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shape_b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blockshape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32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32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device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bm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get_platform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6D7B1C28-1A49-D66E-21B8-B817FDEC4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887" y="3280542"/>
            <a:ext cx="5814834" cy="1200329"/>
          </a:xfrm>
          <a:prstGeom prst="rect">
            <a:avLst/>
          </a:prstGeom>
          <a:solidFill>
            <a:srgbClr val="EFF1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# B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使用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dense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格式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4C4F69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A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bm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random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random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CA0B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B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bm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random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rand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*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bm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random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rand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&lt;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0.1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CA0B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CA0B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C1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blocksparse_matmat_multiply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dense_a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dense_b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blockshape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32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32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device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bm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get_platform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())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472306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413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矩阵为</a:t>
            </a:r>
            <a:r>
              <a:rPr lang="en-US" altLang="zh-CN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dense</a:t>
            </a:r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格式的处理</a:t>
            </a:r>
            <a:endParaRPr lang="en-US" altLang="zh-CN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36D58E-90E0-3FA1-14C0-CAD76FD8AA10}"/>
              </a:ext>
            </a:extLst>
          </p:cNvPr>
          <p:cNvSpPr txBox="1"/>
          <p:nvPr/>
        </p:nvSpPr>
        <p:spPr>
          <a:xfrm>
            <a:off x="417625" y="5294933"/>
            <a:ext cx="84311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solidFill>
                  <a:srgbClr val="374151"/>
                </a:solidFill>
                <a:latin typeface="+mn-ea"/>
              </a:rPr>
              <a:t>通过</a:t>
            </a:r>
            <a:r>
              <a:rPr lang="en-US" altLang="zh-CN" sz="2000" dirty="0" err="1">
                <a:solidFill>
                  <a:srgbClr val="374151"/>
                </a:solidFill>
                <a:latin typeface="+mn-ea"/>
              </a:rPr>
              <a:t>dense_b</a:t>
            </a:r>
            <a:r>
              <a:rPr lang="zh-CN" altLang="en-US" sz="2000" dirty="0">
                <a:solidFill>
                  <a:srgbClr val="374151"/>
                </a:solidFill>
                <a:latin typeface="+mn-ea"/>
              </a:rPr>
              <a:t>来求</a:t>
            </a:r>
            <a:r>
              <a:rPr lang="en-US" altLang="zh-CN" sz="2000" dirty="0">
                <a:solidFill>
                  <a:srgbClr val="374151"/>
                </a:solidFill>
                <a:latin typeface="+mn-ea"/>
              </a:rPr>
              <a:t>mask, </a:t>
            </a:r>
            <a:r>
              <a:rPr lang="en-US" altLang="zh-CN" sz="2000" dirty="0" err="1">
                <a:solidFill>
                  <a:srgbClr val="374151"/>
                </a:solidFill>
                <a:latin typeface="+mn-ea"/>
              </a:rPr>
              <a:t>n_blocks</a:t>
            </a:r>
            <a:r>
              <a:rPr lang="en-US" altLang="zh-CN" sz="2000" dirty="0">
                <a:solidFill>
                  <a:srgbClr val="374151"/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</a:rPr>
              <a:t>data_b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</a:rPr>
              <a:t>ptr_b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</a:rPr>
              <a:t>indices_b</a:t>
            </a:r>
            <a:endParaRPr lang="zh-CN" altLang="en-US" sz="2000" b="0" i="0" dirty="0"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8949BF-A4F4-D640-7A2D-65BBD8CF2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25" y="820660"/>
            <a:ext cx="6829042" cy="4401205"/>
          </a:xfrm>
          <a:prstGeom prst="rect">
            <a:avLst/>
          </a:prstGeom>
          <a:solidFill>
            <a:srgbClr val="EFF1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839EF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dense_b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839EF"/>
                </a:solidFill>
                <a:effectLst/>
                <a:latin typeface="Arial Unicode MS"/>
                <a:ea typeface="JetBrains Mono"/>
              </a:rPr>
              <a:t>is not None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9CA0B0"/>
                </a:solidFill>
                <a:effectLst/>
                <a:latin typeface="Arial Unicode MS"/>
                <a:ea typeface="JetBrains Mono"/>
              </a:rPr>
              <a:t># m, n, k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9CA0B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9CA0B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m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dense_a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shape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dense_b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shape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k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dense_a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shape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9CA0B0"/>
                </a:solidFill>
                <a:effectLst/>
                <a:latin typeface="Arial Unicode MS"/>
                <a:ea typeface="JetBrains Mono"/>
              </a:rPr>
              <a:t># blockcount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9CA0B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9CA0B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blockcount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blockshape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k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blockshape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9CA0B0"/>
                </a:solidFill>
                <a:effectLst/>
                <a:latin typeface="Arial Unicode MS"/>
                <a:ea typeface="JetBrains Mono"/>
              </a:rPr>
              <a:t># mask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9CA0B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9CA0B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mask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get_mask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dense_b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blockshape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blockcount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9CA0B0"/>
                </a:solidFill>
                <a:effectLst/>
                <a:latin typeface="Arial Unicode MS"/>
                <a:ea typeface="JetBrains Mono"/>
              </a:rPr>
              <a:t># n_blocks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9CA0B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9CA0B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n_blocks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mask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sum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9CA0B0"/>
                </a:solidFill>
                <a:effectLst/>
                <a:latin typeface="Arial Unicode MS"/>
                <a:ea typeface="JetBrains Mono"/>
              </a:rPr>
              <a:t># data_b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9CA0B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9CA0B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data_b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get_data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dense_b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mask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blockshape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blockcount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n_blocks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9CA0B0"/>
                </a:solidFill>
                <a:effectLst/>
                <a:latin typeface="Arial Unicode MS"/>
                <a:ea typeface="JetBrains Mono"/>
              </a:rPr>
              <a:t># ptr_b, indices_b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9CA0B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9CA0B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ptr_b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indices_b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get_ptr_indices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mask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blockcount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n_blocks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578169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6990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矩阵为</a:t>
            </a:r>
            <a:r>
              <a:rPr lang="en-US" altLang="zh-CN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dense</a:t>
            </a:r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格式的处理</a:t>
            </a:r>
            <a:r>
              <a:rPr lang="en-US" altLang="zh-CN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-mask</a:t>
            </a:r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 err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n_blocks</a:t>
            </a:r>
            <a:endParaRPr lang="en-US" altLang="zh-CN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36D58E-90E0-3FA1-14C0-CAD76FD8AA10}"/>
              </a:ext>
            </a:extLst>
          </p:cNvPr>
          <p:cNvSpPr txBox="1"/>
          <p:nvPr/>
        </p:nvSpPr>
        <p:spPr>
          <a:xfrm>
            <a:off x="356450" y="3788589"/>
            <a:ext cx="84311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solidFill>
                  <a:srgbClr val="374151"/>
                </a:solidFill>
                <a:latin typeface="+mn-ea"/>
              </a:rPr>
              <a:t>通过计算一个</a:t>
            </a:r>
            <a:r>
              <a:rPr lang="en-US" altLang="zh-CN" sz="2000" dirty="0">
                <a:solidFill>
                  <a:srgbClr val="374151"/>
                </a:solidFill>
                <a:latin typeface="+mn-ea"/>
              </a:rPr>
              <a:t>block</a:t>
            </a:r>
            <a:r>
              <a:rPr lang="zh-CN" altLang="en-US" sz="2000" dirty="0">
                <a:solidFill>
                  <a:srgbClr val="374151"/>
                </a:solidFill>
                <a:latin typeface="+mn-ea"/>
              </a:rPr>
              <a:t>中的所有值的绝对值的和是否</a:t>
            </a:r>
            <a:r>
              <a:rPr lang="en-US" altLang="zh-CN" sz="2000" dirty="0">
                <a:solidFill>
                  <a:srgbClr val="374151"/>
                </a:solidFill>
                <a:latin typeface="+mn-ea"/>
              </a:rPr>
              <a:t>=0</a:t>
            </a:r>
            <a:r>
              <a:rPr lang="zh-CN" altLang="en-US" sz="2000" dirty="0">
                <a:solidFill>
                  <a:srgbClr val="374151"/>
                </a:solidFill>
                <a:latin typeface="+mn-ea"/>
              </a:rPr>
              <a:t>来判断是否有值</a:t>
            </a:r>
            <a:endParaRPr lang="zh-CN" altLang="en-US" sz="2000" b="0" i="0" dirty="0"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2B3168D-4561-50F9-4322-40D425E6D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92" y="1190873"/>
            <a:ext cx="7209737" cy="2554545"/>
          </a:xfrm>
          <a:prstGeom prst="rect">
            <a:avLst/>
          </a:prstGeom>
          <a:solidFill>
            <a:srgbClr val="EFF1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839EF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get_mask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dense_b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blockshape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blockcount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mask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jnp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zeros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blockcount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*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blockcount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],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dtype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jnp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bool_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839EF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839EF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blockcount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839EF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j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839EF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blockcount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839EF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jnp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abs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dense_b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*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blockshape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*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blockshape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   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j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*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blockshape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j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*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blockshape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]]).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sum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!=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mask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mask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at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*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blockcount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j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set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839EF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mask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mask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reshape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blockcount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],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blockcount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839EF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mask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E1E17DD-B489-9F25-168B-17886F408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92" y="4231870"/>
            <a:ext cx="7275569" cy="646331"/>
          </a:xfrm>
          <a:prstGeom prst="rect">
            <a:avLst/>
          </a:prstGeom>
          <a:solidFill>
            <a:srgbClr val="EFF1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9CA0B0"/>
                </a:solidFill>
                <a:effectLst/>
                <a:latin typeface="Arial Unicode MS"/>
                <a:ea typeface="JetBrains Mono"/>
              </a:rPr>
              <a:t># n_blocks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9CA0B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n_blocks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mask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sum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81F9839-579D-0345-A1AF-867B803C7A7C}"/>
              </a:ext>
            </a:extLst>
          </p:cNvPr>
          <p:cNvSpPr txBox="1"/>
          <p:nvPr/>
        </p:nvSpPr>
        <p:spPr>
          <a:xfrm>
            <a:off x="356450" y="5267017"/>
            <a:ext cx="84311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374151"/>
                </a:solidFill>
                <a:latin typeface="+mn-ea"/>
              </a:rPr>
              <a:t>n_blocks</a:t>
            </a:r>
            <a:r>
              <a:rPr lang="zh-CN" altLang="en-US" sz="2000" dirty="0">
                <a:solidFill>
                  <a:srgbClr val="374151"/>
                </a:solidFill>
                <a:latin typeface="+mn-ea"/>
              </a:rPr>
              <a:t>为</a:t>
            </a:r>
            <a:r>
              <a:rPr lang="en-US" altLang="zh-CN" sz="2000" dirty="0">
                <a:solidFill>
                  <a:srgbClr val="374151"/>
                </a:solidFill>
                <a:latin typeface="+mn-ea"/>
              </a:rPr>
              <a:t>mask</a:t>
            </a:r>
            <a:r>
              <a:rPr lang="zh-CN" altLang="en-US" sz="2000" dirty="0">
                <a:solidFill>
                  <a:srgbClr val="374151"/>
                </a:solidFill>
                <a:latin typeface="+mn-ea"/>
              </a:rPr>
              <a:t>为</a:t>
            </a:r>
            <a:r>
              <a:rPr lang="en-US" altLang="zh-CN" sz="2000" dirty="0">
                <a:solidFill>
                  <a:srgbClr val="374151"/>
                </a:solidFill>
                <a:latin typeface="+mn-ea"/>
              </a:rPr>
              <a:t>True</a:t>
            </a:r>
            <a:r>
              <a:rPr lang="zh-CN" altLang="en-US" sz="2000" dirty="0">
                <a:solidFill>
                  <a:srgbClr val="374151"/>
                </a:solidFill>
                <a:latin typeface="+mn-ea"/>
              </a:rPr>
              <a:t>的数量</a:t>
            </a:r>
            <a:endParaRPr lang="zh-CN" altLang="en-US" sz="2000" b="0" i="0" dirty="0">
              <a:solidFill>
                <a:srgbClr val="FF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6264846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6990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矩阵为</a:t>
            </a:r>
            <a:r>
              <a:rPr lang="en-US" altLang="zh-CN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dense</a:t>
            </a:r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格式的处理</a:t>
            </a:r>
            <a:r>
              <a:rPr lang="en-US" altLang="zh-CN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 err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data_b</a:t>
            </a:r>
            <a:endParaRPr lang="en-US" altLang="zh-CN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36D58E-90E0-3FA1-14C0-CAD76FD8AA10}"/>
              </a:ext>
            </a:extLst>
          </p:cNvPr>
          <p:cNvSpPr txBox="1"/>
          <p:nvPr/>
        </p:nvSpPr>
        <p:spPr>
          <a:xfrm>
            <a:off x="356450" y="4501194"/>
            <a:ext cx="84311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000" b="0" i="0" dirty="0">
                <a:solidFill>
                  <a:srgbClr val="374151"/>
                </a:solidFill>
                <a:effectLst/>
                <a:latin typeface="+mn-ea"/>
              </a:rPr>
              <a:t>按列来将</a:t>
            </a:r>
            <a:r>
              <a:rPr lang="en-US" altLang="zh-CN" sz="2000" b="0" i="0" dirty="0">
                <a:solidFill>
                  <a:srgbClr val="374151"/>
                </a:solidFill>
                <a:effectLst/>
                <a:latin typeface="+mn-ea"/>
              </a:rPr>
              <a:t>mask</a:t>
            </a:r>
            <a:r>
              <a:rPr lang="zh-CN" altLang="en-US" sz="2000" b="0" i="0" dirty="0">
                <a:solidFill>
                  <a:srgbClr val="374151"/>
                </a:solidFill>
                <a:effectLst/>
                <a:latin typeface="+mn-ea"/>
              </a:rPr>
              <a:t>对应为</a:t>
            </a:r>
            <a:r>
              <a:rPr lang="en-US" altLang="zh-CN" sz="2000" b="0" i="0" dirty="0">
                <a:solidFill>
                  <a:srgbClr val="374151"/>
                </a:solidFill>
                <a:effectLst/>
                <a:latin typeface="+mn-ea"/>
              </a:rPr>
              <a:t>True</a:t>
            </a:r>
            <a:r>
              <a:rPr lang="zh-CN" altLang="en-US" sz="2000" b="0" i="0" dirty="0">
                <a:solidFill>
                  <a:srgbClr val="374151"/>
                </a:solidFill>
                <a:effectLst/>
                <a:latin typeface="+mn-ea"/>
              </a:rPr>
              <a:t>的</a:t>
            </a:r>
            <a:r>
              <a:rPr lang="en-US" altLang="zh-CN" sz="2000" b="0" i="0" dirty="0">
                <a:solidFill>
                  <a:srgbClr val="374151"/>
                </a:solidFill>
                <a:effectLst/>
                <a:latin typeface="+mn-ea"/>
              </a:rPr>
              <a:t>block</a:t>
            </a:r>
            <a:r>
              <a:rPr lang="zh-CN" altLang="en-US" sz="2000" b="0" i="0" dirty="0">
                <a:solidFill>
                  <a:srgbClr val="374151"/>
                </a:solidFill>
                <a:effectLst/>
                <a:latin typeface="+mn-ea"/>
              </a:rPr>
              <a:t>存在</a:t>
            </a:r>
            <a:r>
              <a:rPr lang="en-US" altLang="zh-CN" sz="2000" b="0" i="0" dirty="0" err="1">
                <a:solidFill>
                  <a:srgbClr val="374151"/>
                </a:solidFill>
                <a:effectLst/>
                <a:latin typeface="+mn-ea"/>
              </a:rPr>
              <a:t>data_b</a:t>
            </a:r>
            <a:r>
              <a:rPr lang="zh-CN" altLang="en-US" sz="2000" b="0" i="0" dirty="0">
                <a:solidFill>
                  <a:srgbClr val="374151"/>
                </a:solidFill>
                <a:effectLst/>
                <a:latin typeface="+mn-ea"/>
              </a:rPr>
              <a:t>中</a:t>
            </a:r>
            <a:endParaRPr lang="zh-CN" altLang="en-US" sz="2000" b="0" i="0" dirty="0"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4CD8D3-A901-EE10-6075-E7D2794F5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955" y="844570"/>
            <a:ext cx="8192987" cy="3323987"/>
          </a:xfrm>
          <a:prstGeom prst="rect">
            <a:avLst/>
          </a:prstGeom>
          <a:solidFill>
            <a:srgbClr val="EFF1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839EF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get_data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dense_b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mask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blockshape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blockcount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n_blocks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data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jnp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zeros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shape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n_blocks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*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blockshape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],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blockshape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]),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dtype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jnp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float32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assignment_count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839EF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839EF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blockcount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839EF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j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839EF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blockcount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839EF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mask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j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data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at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assignment_count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*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blockshape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assignment_count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*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blockshape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],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       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set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dense_b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*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blockshape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*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blockshape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],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              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j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*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blockshape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j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*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blockshape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]])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assignment_count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+=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839EF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data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22606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6990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矩阵为</a:t>
            </a:r>
            <a:r>
              <a:rPr lang="en-US" altLang="zh-CN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dense</a:t>
            </a:r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格式的处理</a:t>
            </a:r>
            <a:r>
              <a:rPr lang="en-US" altLang="zh-CN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 err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ptr_b</a:t>
            </a:r>
            <a:r>
              <a:rPr lang="en-US" altLang="zh-CN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indices_b</a:t>
            </a:r>
            <a:endParaRPr lang="en-US" altLang="zh-CN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36D58E-90E0-3FA1-14C0-CAD76FD8AA10}"/>
              </a:ext>
            </a:extLst>
          </p:cNvPr>
          <p:cNvSpPr txBox="1"/>
          <p:nvPr/>
        </p:nvSpPr>
        <p:spPr>
          <a:xfrm>
            <a:off x="326037" y="5851008"/>
            <a:ext cx="84311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000" b="0" i="0" dirty="0">
                <a:solidFill>
                  <a:srgbClr val="374151"/>
                </a:solidFill>
                <a:effectLst/>
                <a:latin typeface="+mn-ea"/>
              </a:rPr>
              <a:t>将</a:t>
            </a:r>
            <a:r>
              <a:rPr lang="en-US" altLang="zh-CN" sz="2000" b="0" i="0" dirty="0">
                <a:solidFill>
                  <a:srgbClr val="374151"/>
                </a:solidFill>
                <a:effectLst/>
                <a:latin typeface="+mn-ea"/>
              </a:rPr>
              <a:t>mask</a:t>
            </a:r>
            <a:r>
              <a:rPr lang="zh-CN" altLang="en-US" sz="2000" b="0" i="0" dirty="0">
                <a:solidFill>
                  <a:srgbClr val="374151"/>
                </a:solidFill>
                <a:effectLst/>
                <a:latin typeface="+mn-ea"/>
              </a:rPr>
              <a:t>存为</a:t>
            </a:r>
            <a:r>
              <a:rPr lang="en-US" altLang="zh-CN" sz="2000" b="0" i="0" dirty="0">
                <a:solidFill>
                  <a:srgbClr val="374151"/>
                </a:solidFill>
                <a:effectLst/>
                <a:latin typeface="+mn-ea"/>
              </a:rPr>
              <a:t>CSC</a:t>
            </a:r>
            <a:r>
              <a:rPr lang="zh-CN" altLang="en-US" sz="2000" b="0" i="0" dirty="0">
                <a:solidFill>
                  <a:srgbClr val="374151"/>
                </a:solidFill>
                <a:effectLst/>
                <a:latin typeface="+mn-ea"/>
              </a:rPr>
              <a:t>格式的</a:t>
            </a:r>
            <a:r>
              <a:rPr lang="en-US" altLang="zh-CN" sz="2000" b="0" i="0" dirty="0" err="1">
                <a:solidFill>
                  <a:srgbClr val="374151"/>
                </a:solidFill>
                <a:effectLst/>
                <a:latin typeface="+mn-ea"/>
              </a:rPr>
              <a:t>ptr_b</a:t>
            </a:r>
            <a:r>
              <a:rPr lang="zh-CN" altLang="en-US" sz="2000" b="0" i="0" dirty="0">
                <a:solidFill>
                  <a:srgbClr val="374151"/>
                </a:solidFill>
                <a:effectLst/>
                <a:latin typeface="+mn-ea"/>
              </a:rPr>
              <a:t>和</a:t>
            </a:r>
            <a:r>
              <a:rPr lang="en-US" altLang="zh-CN" sz="2000" b="0" i="0" dirty="0" err="1">
                <a:solidFill>
                  <a:srgbClr val="374151"/>
                </a:solidFill>
                <a:effectLst/>
                <a:latin typeface="+mn-ea"/>
              </a:rPr>
              <a:t>indices_b</a:t>
            </a:r>
            <a:endParaRPr lang="en-US" altLang="zh-CN" sz="2000" b="0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9A219DD-BAA7-EBD6-9378-BCF2A96C0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4" y="806937"/>
            <a:ext cx="4659086" cy="3970318"/>
          </a:xfrm>
          <a:prstGeom prst="rect">
            <a:avLst/>
          </a:prstGeom>
          <a:solidFill>
            <a:srgbClr val="EFF1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39EF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get_ptr_indices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mask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blockcount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CB0BE"/>
                </a:solidFill>
                <a:effectLst/>
                <a:latin typeface="Arial Unicode MS"/>
                <a:ea typeface="JetBrains Mono"/>
              </a:rPr>
              <a:t>n_blocks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block_ptr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39EF"/>
                </a:solidFill>
                <a:effectLst/>
                <a:latin typeface="Arial Unicode MS"/>
                <a:ea typeface="JetBrains Mono"/>
              </a:rPr>
              <a:t>None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nnz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jnp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nonzero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mask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39EF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block_ptr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39EF"/>
                </a:solidFill>
                <a:effectLst/>
                <a:latin typeface="Arial Unicode MS"/>
                <a:ea typeface="JetBrains Mono"/>
              </a:rPr>
              <a:t>is None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block_ptr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jnp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arange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nnz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indices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jnp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argsort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block_ptr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_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jnp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take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block_ptr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indices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CB0BE"/>
                </a:solidFill>
                <a:effectLst/>
                <a:latin typeface="Arial Unicode MS"/>
                <a:ea typeface="JetBrains Mono"/>
              </a:rPr>
              <a:t>blocks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nnz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jnp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array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indices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)],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nnz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jnp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array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indices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)]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blocks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jnp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stack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nnz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jnp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array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indices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)],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nnz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jnp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array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indices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)]],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axis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astype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dtype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jnp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int32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CB0BE"/>
                </a:solidFill>
                <a:effectLst/>
                <a:latin typeface="Arial Unicode MS"/>
                <a:ea typeface="JetBrains Mono"/>
              </a:rPr>
              <a:t>blocks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jnp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flip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blocks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axis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flatten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X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blockcount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Y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blockcount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rows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nnz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cols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nnz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90EB7E60-13D6-0924-9B96-537FF8FD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859" y="794483"/>
            <a:ext cx="4572000" cy="4708981"/>
          </a:xfrm>
          <a:prstGeom prst="rect">
            <a:avLst/>
          </a:prstGeom>
          <a:solidFill>
            <a:srgbClr val="EFF1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block_indices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jnp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zeros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X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*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dtype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jnp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int32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positions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rows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*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Y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cols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39EF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CB0BE"/>
                </a:solidFill>
                <a:effectLst/>
                <a:latin typeface="Arial Unicode MS"/>
                <a:ea typeface="JetBrains Mono"/>
              </a:rPr>
              <a:t>position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39EF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positions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block_indices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block_indices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at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positions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set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block_ptr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block_indices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block_indices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reshape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transpose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reshape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X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*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block_ptr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block_indices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jnp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nonzero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block_indices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]]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-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Y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X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rows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cols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nnztt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jnp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nonzero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mask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transpose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cols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nnztt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rows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astype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jnp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int32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ptr_b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jnp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zeros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X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,),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dtype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jnp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int32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39EF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row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39EF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rows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ptr_b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ptr_b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at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row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set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ptr_b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row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ptr_b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ptr_b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cumsum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astype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dtype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jnp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int32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indices_b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jnp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stack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cols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block_ptr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],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axis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astype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dtype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jnp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int32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39EF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ptr_b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indices_b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920B6C9-254E-DDBA-4146-8DA7437D91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43" y="891685"/>
            <a:ext cx="5415926" cy="439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4422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6990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矩阵为</a:t>
            </a:r>
            <a:r>
              <a:rPr lang="en-US" altLang="zh-CN" sz="2400" b="1" dirty="0" err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blocksparse</a:t>
            </a:r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格式的处理</a:t>
            </a:r>
            <a:endParaRPr lang="en-US" altLang="zh-CN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36D58E-90E0-3FA1-14C0-CAD76FD8AA10}"/>
              </a:ext>
            </a:extLst>
          </p:cNvPr>
          <p:cNvSpPr txBox="1"/>
          <p:nvPr/>
        </p:nvSpPr>
        <p:spPr>
          <a:xfrm>
            <a:off x="356450" y="4501194"/>
            <a:ext cx="84311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000" b="0" i="0" dirty="0">
                <a:effectLst/>
                <a:latin typeface="+mn-ea"/>
              </a:rPr>
              <a:t>因为输入的</a:t>
            </a:r>
            <a:r>
              <a:rPr lang="en-US" altLang="zh-CN" sz="2000" b="0" i="0" dirty="0">
                <a:effectLst/>
                <a:latin typeface="+mn-ea"/>
              </a:rPr>
              <a:t>indices</a:t>
            </a:r>
            <a:r>
              <a:rPr lang="zh-CN" altLang="en-US" sz="2000" b="0" i="0" dirty="0">
                <a:effectLst/>
                <a:latin typeface="+mn-ea"/>
              </a:rPr>
              <a:t>与我们需要的</a:t>
            </a:r>
            <a:r>
              <a:rPr lang="en-US" altLang="zh-CN" sz="2000" b="0" i="0" dirty="0">
                <a:effectLst/>
                <a:latin typeface="+mn-ea"/>
              </a:rPr>
              <a:t>indices</a:t>
            </a:r>
            <a:r>
              <a:rPr lang="zh-CN" altLang="en-US" sz="2000" b="0" i="0" dirty="0">
                <a:effectLst/>
                <a:latin typeface="+mn-ea"/>
              </a:rPr>
              <a:t>不同，所以需要重新通过传进来的</a:t>
            </a:r>
            <a:r>
              <a:rPr lang="en-US" altLang="zh-CN" sz="2000" b="0" i="0" dirty="0">
                <a:effectLst/>
                <a:latin typeface="+mn-ea"/>
              </a:rPr>
              <a:t>indices</a:t>
            </a:r>
            <a:r>
              <a:rPr lang="zh-CN" altLang="en-US" sz="2000" b="0" i="0" dirty="0">
                <a:effectLst/>
                <a:latin typeface="+mn-ea"/>
              </a:rPr>
              <a:t>与</a:t>
            </a:r>
            <a:r>
              <a:rPr lang="en-US" altLang="zh-CN" sz="2000" b="0" i="0" dirty="0" err="1">
                <a:effectLst/>
                <a:latin typeface="+mn-ea"/>
              </a:rPr>
              <a:t>ptr</a:t>
            </a:r>
            <a:r>
              <a:rPr lang="zh-CN" altLang="en-US" sz="2000" b="0" i="0" dirty="0">
                <a:effectLst/>
                <a:latin typeface="+mn-ea"/>
              </a:rPr>
              <a:t>来构建真正我们需要的</a:t>
            </a:r>
            <a:r>
              <a:rPr lang="en-US" altLang="zh-CN" sz="2000" b="0" i="0" dirty="0">
                <a:effectLst/>
                <a:latin typeface="+mn-ea"/>
              </a:rPr>
              <a:t>indices</a:t>
            </a:r>
            <a:endParaRPr lang="zh-CN" altLang="en-US" sz="2000" b="0" i="0" dirty="0">
              <a:effectLst/>
              <a:latin typeface="+mn-ea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C590037-9DAC-D039-A1A4-ACFE29A90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47" y="772547"/>
            <a:ext cx="7316242" cy="3539430"/>
          </a:xfrm>
          <a:prstGeom prst="rect">
            <a:avLst/>
          </a:prstGeom>
          <a:solidFill>
            <a:srgbClr val="EFF1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839EF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9CA0B0"/>
                </a:solidFill>
                <a:effectLst/>
                <a:latin typeface="Arial Unicode MS"/>
                <a:ea typeface="JetBrains Mono"/>
              </a:rPr>
              <a:t># m, n, k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9CA0B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9CA0B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m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dense_a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shape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shape_b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k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dense_a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shape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9CA0B0"/>
                </a:solidFill>
                <a:effectLst/>
                <a:latin typeface="Arial Unicode MS"/>
                <a:ea typeface="JetBrains Mono"/>
              </a:rPr>
              <a:t># blockcount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9CA0B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9CA0B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blockcount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blockshape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k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blockshape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mask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get_mask_from_ptr_indices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ptr_b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indices_b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blockcount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n_blocks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mask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sum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ptr_b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indices_b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get_ptr_indices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mask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blockcount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n_blocks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780302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6990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进行计算</a:t>
            </a:r>
            <a:r>
              <a:rPr lang="en-US" altLang="zh-CN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-CPU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A58F279-939F-D245-020D-6D8DBDBB7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58" y="1185165"/>
            <a:ext cx="7101965" cy="3149229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6A850D3-6B4E-1DA0-A011-C7ADAD44B38C}"/>
              </a:ext>
            </a:extLst>
          </p:cNvPr>
          <p:cNvSpPr txBox="1"/>
          <p:nvPr/>
        </p:nvSpPr>
        <p:spPr>
          <a:xfrm>
            <a:off x="356450" y="4501194"/>
            <a:ext cx="84311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000" b="0" i="0" dirty="0">
                <a:effectLst/>
                <a:latin typeface="+mn-ea"/>
              </a:rPr>
              <a:t>矩阵</a:t>
            </a:r>
            <a:r>
              <a:rPr lang="en-US" altLang="zh-CN" sz="2000" b="0" i="0" dirty="0">
                <a:effectLst/>
                <a:latin typeface="+mn-ea"/>
              </a:rPr>
              <a:t>B</a:t>
            </a:r>
            <a:r>
              <a:rPr lang="zh-CN" altLang="en-US" sz="2000" b="0" i="0" dirty="0">
                <a:effectLst/>
                <a:latin typeface="+mn-ea"/>
              </a:rPr>
              <a:t>中的元素仅会影响自己列的</a:t>
            </a:r>
            <a:r>
              <a:rPr lang="en-US" altLang="zh-CN" sz="2000" b="0" i="0" dirty="0">
                <a:effectLst/>
                <a:latin typeface="+mn-ea"/>
              </a:rPr>
              <a:t>C</a:t>
            </a:r>
            <a:r>
              <a:rPr lang="zh-CN" altLang="en-US" sz="2000" dirty="0">
                <a:latin typeface="+mn-ea"/>
              </a:rPr>
              <a:t>矩阵的值，最终可以为遍历所有的</a:t>
            </a:r>
            <a:r>
              <a:rPr lang="en-US" altLang="zh-CN" sz="2000" dirty="0">
                <a:latin typeface="+mn-ea"/>
              </a:rPr>
              <a:t>b</a:t>
            </a:r>
            <a:r>
              <a:rPr lang="zh-CN" altLang="en-US" sz="2000" dirty="0">
                <a:latin typeface="+mn-ea"/>
              </a:rPr>
              <a:t>的元素，然后将得出的数值进行累加</a:t>
            </a:r>
            <a:endParaRPr lang="zh-CN" altLang="en-US" sz="2000" b="0" i="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4898660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6990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进行计算</a:t>
            </a:r>
            <a:r>
              <a:rPr lang="en-US" altLang="zh-CN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-CPU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CA6B550A-5F6F-050F-F547-9CD7459C6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37" y="762384"/>
            <a:ext cx="8153934" cy="6001643"/>
          </a:xfrm>
          <a:prstGeom prst="rect">
            <a:avLst/>
          </a:prstGeom>
          <a:solidFill>
            <a:srgbClr val="EFF1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@numba.njit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fastmath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39EF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parallel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39EF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nogil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39EF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39EF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_blocksparse_matmat_numba_imp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outs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ins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res_val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outs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res_val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transpose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res_val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fill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A_data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B_ptr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B_indices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B_data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block_size_rows_b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block_size_cols_b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ins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E6455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CB0BE"/>
                </a:solidFill>
                <a:effectLst/>
                <a:latin typeface="Arial Unicode MS"/>
                <a:ea typeface="JetBrains Mono"/>
              </a:rPr>
              <a:t>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np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int32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CB0BE"/>
                </a:solidFill>
                <a:effectLst/>
                <a:latin typeface="Arial Unicode MS"/>
                <a:ea typeface="JetBrains Mono"/>
              </a:rPr>
              <a:t>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np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int32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CB0BE"/>
                </a:solidFill>
                <a:effectLst/>
                <a:latin typeface="Arial Unicode MS"/>
                <a:ea typeface="JetBrains Mono"/>
              </a:rPr>
              <a:t>k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np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int32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block_size_rows_b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np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int32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block_size_rows_b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block_size_cols_b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np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1E66F5"/>
                </a:solidFill>
                <a:effectLst/>
                <a:latin typeface="Arial Unicode MS"/>
                <a:ea typeface="JetBrains Mono"/>
              </a:rPr>
              <a:t>int32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block_size_cols_b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CA0B0"/>
                </a:solidFill>
                <a:effectLst/>
                <a:latin typeface="Arial Unicode MS"/>
                <a:ea typeface="JetBrains Mono"/>
              </a:rPr>
              <a:t># index[0]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CA0B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CA0B0"/>
                </a:solidFill>
                <a:effectLst/>
                <a:latin typeface="Arial Unicode MS"/>
                <a:ea typeface="JetBrains Mono"/>
              </a:rPr>
              <a:t>index, index[1]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CA0B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为该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CA0B0"/>
                </a:solidFill>
                <a:effectLst/>
                <a:latin typeface="Arial Unicode MS"/>
                <a:ea typeface="JetBrains Mono"/>
              </a:rPr>
              <a:t>index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CA0B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对应的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CA0B0"/>
                </a:solidFill>
                <a:effectLst/>
                <a:latin typeface="Arial Unicode MS"/>
                <a:ea typeface="JetBrains Mono"/>
              </a:rPr>
              <a:t>block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CA0B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CA0B0"/>
                </a:solidFill>
                <a:effectLst/>
                <a:latin typeface="Arial Unicode MS"/>
                <a:ea typeface="JetBrains Mono"/>
              </a:rPr>
              <a:t>index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CA0B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CA0B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39EF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idx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index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39EF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enumerate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B_indices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CA0B0"/>
                </a:solidFill>
                <a:effectLst/>
                <a:latin typeface="Arial Unicode MS"/>
                <a:ea typeface="JetBrains Mono"/>
              </a:rPr>
              <a:t># find the column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CA0B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CA0B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row_index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39EF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ptr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39EF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B_ptr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39EF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ptr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idx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39EF"/>
                </a:solidFill>
                <a:effectLst/>
                <a:latin typeface="Arial Unicode MS"/>
                <a:ea typeface="JetBrains Mono"/>
              </a:rPr>
              <a:t>break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39EF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39EF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row_index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+=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row_start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row_index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*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block_size_cols_b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CA0B0"/>
                </a:solidFill>
                <a:effectLst/>
                <a:latin typeface="Arial Unicode MS"/>
                <a:ea typeface="JetBrains Mono"/>
              </a:rPr>
              <a:t># find the row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CA0B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CA0B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col_start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index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*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block_size_rows_b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CA0B0"/>
                </a:solidFill>
                <a:effectLst/>
                <a:latin typeface="Arial Unicode MS"/>
                <a:ea typeface="JetBrains Mono"/>
              </a:rPr>
              <a:t># calculate the value and add to the res_val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CA0B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CA0B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39EF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39EF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block_size_rows_b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39EF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j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39EF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block_size_cols_b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39EF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B_data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index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*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block_size_rows_b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j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39EF"/>
                </a:solidFill>
                <a:effectLst/>
                <a:latin typeface="Arial Unicode MS"/>
                <a:ea typeface="JetBrains Mono"/>
              </a:rPr>
              <a:t>continue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39EF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39E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row_now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row_start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j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                col_now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col_start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i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                res_val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row_now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+=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A_data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col_now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*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B_data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index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E640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*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block_size_rows_b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4A5E5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j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C7F93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CA0B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CA0B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39EF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C4F69"/>
                </a:solidFill>
                <a:effectLst/>
                <a:latin typeface="Arial Unicode MS"/>
                <a:ea typeface="JetBrains Mono"/>
              </a:rPr>
              <a:t>res_val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560273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tmpColorLibrary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自定义 1">
      <a:majorFont>
        <a:latin typeface="Calibri Light"/>
        <a:ea typeface="方正北魏楷书简体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3322</TotalTime>
  <Words>2242</Words>
  <Application>Microsoft Office PowerPoint</Application>
  <PresentationFormat>全屏显示(4:3)</PresentationFormat>
  <Paragraphs>59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微软雅黑</vt:lpstr>
      <vt:lpstr>-apple-system</vt:lpstr>
      <vt:lpstr>Calibri Light</vt:lpstr>
      <vt:lpstr>Arial Unicode MS</vt:lpstr>
      <vt:lpstr>宋体</vt:lpstr>
      <vt:lpstr>Arial</vt:lpstr>
      <vt:lpstr>Cambria Math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Routhleck He</cp:lastModifiedBy>
  <cp:revision>215</cp:revision>
  <dcterms:created xsi:type="dcterms:W3CDTF">2018-05-23T18:36:56Z</dcterms:created>
  <dcterms:modified xsi:type="dcterms:W3CDTF">2023-05-13T14:45:47Z</dcterms:modified>
</cp:coreProperties>
</file>