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8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6.xml.rels" ContentType="application/vnd.openxmlformats-package.relationships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6.xml" ContentType="application/vnd.openxmlformats-officedocument.presentationml.notesSlide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5.png" ContentType="image/png"/>
  <Override PartName="/ppt/media/image14.png" ContentType="image/png"/>
  <Override PartName="/ppt/media/image11.png" ContentType="image/png"/>
  <Override PartName="/ppt/media/image4.png" ContentType="image/png"/>
  <Override PartName="/ppt/media/image12.png" ContentType="image/png"/>
  <Override PartName="/ppt/media/image6.jpeg" ContentType="image/jpeg"/>
  <Override PartName="/ppt/media/image3.png" ContentType="image/png"/>
  <Override PartName="/ppt/media/image20.jpeg" ContentType="image/jpeg"/>
  <Override PartName="/ppt/media/image2.jpeg" ContentType="image/jpeg"/>
  <Override PartName="/ppt/media/image1.png" ContentType="image/png"/>
  <Override PartName="/ppt/media/image17.png" ContentType="image/png"/>
  <Override PartName="/ppt/media/image8.jpeg" ContentType="image/jpeg"/>
  <Override PartName="/ppt/media/image16.jpeg" ContentType="image/jpeg"/>
  <Override PartName="/ppt/media/image5.png" ContentType="image/png"/>
  <Override PartName="/ppt/media/image9.jpeg" ContentType="image/jpeg"/>
  <Override PartName="/ppt/media/image13.jpeg" ContentType="image/jpeg"/>
  <Override PartName="/ppt/media/image10.png" ContentType="image/png"/>
  <Override PartName="/ppt/media/image7.jpeg" ContentType="image/jpeg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4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x="12188825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Click to move the slide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895DDD1-65DC-4B1D-9C31-FC428DA5B8B6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7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0AA4A12-6C2E-42BB-954C-9B9D172157F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7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C3E5EFB-F6E4-442F-A62E-476E8313F58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7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645E811-C2F4-40D3-8DD7-A38B34FFB6F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8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7382710-4DBB-4821-82FC-779205D1224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DCS:  First type of system.  Introduced in 1975.  DCS and SCADA have blurred as technology has gotten cheaper/more robust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PCS:  Like it says, monitors a process or manufacturing cycle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EMS:  Used to control or monitor generation or transmission systems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BMS:  Used for HVAC, access, elevators, fire, water, automation, etc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SIS:  Safety systems, fire, electrical, valve closure, pressure cutoff, etc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A2CF48A-EDE2-4A55-AC8E-5D9B4C6E7EF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Can be multiple vendor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Changed to reflect business/security trends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Generally interoperable and off-the-shelf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Typical operating environment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4A30ECF-139E-4A5F-9D86-732E3615031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Typically one vendor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Part of an overarching plan, not easily swapped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Historically, not interoperable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731D12F-B4BE-4C9F-82F3-D4C83A80B03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Typically one vendor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Part of an overarching plan, not easily swapped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Historically, not interoperable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757245C-BCFB-46EE-A725-20C522542F0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Typically one vendor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Part of an overarching plan, not easily swapped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Historically, not interoperable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DPR/IED tend to be safety equipment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8CFD771-5530-4C39-B68D-AB724BB3263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Can be multiple vendor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Changed to reflect business/security trends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Generally interoperable and off-the-shelf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Typical operating environment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B6EB081-E0F4-43DC-85E6-401D66FD814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Can be multiple vendor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Changed to reflect business/security trends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Generally interoperable and off-the-shelf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Typical operating environment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61D31B8-419C-49F8-91C4-7836FBC7358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“</a:t>
            </a:r>
            <a:r>
              <a:rPr b="0" lang="en-US" sz="2000" spc="-1" strike="noStrike">
                <a:latin typeface="Arial"/>
              </a:rPr>
              <a:t>Back when no one would ever do anything bad to anyone on a network….”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98789ED-F8AF-4BA8-9224-0CDF9B98E9E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“</a:t>
            </a:r>
            <a:r>
              <a:rPr b="0" lang="en-US" sz="2000" spc="-1" strike="noStrike">
                <a:latin typeface="Arial"/>
              </a:rPr>
              <a:t>Back when no one would ever do anything bad to anyone on a network….”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374C9E9-6368-4E55-BB9C-C426C9F5629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“</a:t>
            </a:r>
            <a:r>
              <a:rPr b="0" lang="en-US" sz="2000" spc="-1" strike="noStrike">
                <a:latin typeface="Arial"/>
              </a:rPr>
              <a:t>Back when no one would ever do anything bad to anyone on a network….”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226AD11-F0D0-46A0-85AC-DB3163A0CC3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“</a:t>
            </a:r>
            <a:r>
              <a:rPr b="0" lang="en-US" sz="2000" spc="-1" strike="noStrike">
                <a:latin typeface="Arial"/>
              </a:rPr>
              <a:t>Back when no one would ever do anything bad to anyone on a network….”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C711536-A121-4F4C-845B-82F8D3D5E52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1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58F1C1F-9E33-42E3-826F-0F6424061AF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Transition:  So how did I end up doing SCADA work?  That’s a good story….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5AAD8B8-1AF4-4D1F-82DA-E7DE4791085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Transition:  Stux, Duqu, Flame….old news right? Ask about Ukraine cyber attack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B86B920-E30B-4FD6-9026-A6C97D5DEB6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Coordinated:  around 30 minutes all were attacked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2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35971E1-5F11-4D46-8995-0811AEB9407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2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653C092-8F95-435F-BCE6-6D765600F67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Transition:  But Dan, you say…that’s Ukraine and an alleged state actor….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2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97D6881-FAE3-45FF-BD5D-111296EF1EB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latin typeface="Arial"/>
              </a:rPr>
              <a:t>2003, pump station on West Bank.  NT 3.5 in emergency center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latin typeface="Arial"/>
              </a:rPr>
              <a:t>2003, Matrix Reloaded hacking scene 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latin typeface="Arial"/>
              </a:rPr>
              <a:t>2015, current job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5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65BB3E1-D3AB-48D7-B82C-366857FF342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latin typeface="Arial"/>
              </a:rPr>
              <a:t>2003, pump station on West Bank.  NT 3.5 in emergency center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latin typeface="Arial"/>
              </a:rPr>
              <a:t>2003, Matrix Reloaded hacking scene 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latin typeface="Arial"/>
              </a:rPr>
              <a:t>2015, current job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6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D0B3C30-ADF9-4023-B278-9C9C711C2DD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latin typeface="Arial"/>
              </a:rPr>
              <a:t>measuring the same thing, time after time, with accuracy (pressure, voltage, volume, </a:t>
            </a:r>
            <a:r>
              <a:rPr b="0" lang="en-US" sz="2000" spc="-1" strike="noStrike">
                <a:latin typeface="Arial"/>
              </a:rPr>
              <a:t>etc)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latin typeface="Arial"/>
              </a:rPr>
              <a:t>Cascading failure, safety interlock, circuit breaker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latin typeface="Arial"/>
              </a:rPr>
              <a:t>Pipelines, power grids, offshore drilling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latin typeface="Arial"/>
              </a:rPr>
              <a:t>Radiation, cold, heat, underwater, caustic chemicals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6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77C5FFD-D870-4338-969C-A73DDFE3883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Proportional greatest weight in measurement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Derivative designed to reduce overshoot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Room temp measurement for example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0F93885-DD84-4BF0-878E-011F199EFCE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6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5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6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15840" y="-3240"/>
            <a:ext cx="819720" cy="5229000"/>
            <a:chOff x="-15840" y="-3240"/>
            <a:chExt cx="819720" cy="5229000"/>
          </a:xfrm>
        </p:grpSpPr>
        <p:sp>
          <p:nvSpPr>
            <p:cNvPr id="1" name="CustomShape 2"/>
            <p:cNvSpPr/>
            <p:nvPr/>
          </p:nvSpPr>
          <p:spPr>
            <a:xfrm>
              <a:off x="-12600" y="0"/>
              <a:ext cx="816480" cy="5225760"/>
            </a:xfrm>
            <a:custGeom>
              <a:avLst/>
              <a:gdLst/>
              <a:ah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-15840" y="0"/>
              <a:ext cx="547200" cy="4562280"/>
            </a:xfrm>
            <a:custGeom>
              <a:avLst/>
              <a:gdLst/>
              <a:ah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-9360" y="-3240"/>
              <a:ext cx="318240" cy="3968280"/>
            </a:xfrm>
            <a:custGeom>
              <a:avLst/>
              <a:gdLst/>
              <a:ah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" name="Group 5"/>
          <p:cNvGrpSpPr/>
          <p:nvPr/>
        </p:nvGrpSpPr>
        <p:grpSpPr>
          <a:xfrm>
            <a:off x="7516440" y="4145040"/>
            <a:ext cx="4686120" cy="2731320"/>
            <a:chOff x="7516440" y="4145040"/>
            <a:chExt cx="4686120" cy="2731320"/>
          </a:xfrm>
        </p:grpSpPr>
        <p:sp>
          <p:nvSpPr>
            <p:cNvPr id="5" name="Line 6"/>
            <p:cNvSpPr/>
            <p:nvPr/>
          </p:nvSpPr>
          <p:spPr>
            <a:xfrm flipV="1">
              <a:off x="7516440" y="4145040"/>
              <a:ext cx="4686120" cy="2716200"/>
            </a:xfrm>
            <a:prstGeom prst="line">
              <a:avLst/>
            </a:prstGeom>
            <a:ln w="3816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Line 7"/>
            <p:cNvSpPr/>
            <p:nvPr/>
          </p:nvSpPr>
          <p:spPr>
            <a:xfrm flipV="1">
              <a:off x="8003880" y="4444920"/>
              <a:ext cx="4198680" cy="2431440"/>
            </a:xfrm>
            <a:prstGeom prst="line">
              <a:avLst/>
            </a:prstGeom>
            <a:ln w="2844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Line 8"/>
            <p:cNvSpPr/>
            <p:nvPr/>
          </p:nvSpPr>
          <p:spPr>
            <a:xfrm flipV="1">
              <a:off x="8515440" y="4732920"/>
              <a:ext cx="3687120" cy="2133720"/>
            </a:xfrm>
            <a:prstGeom prst="line">
              <a:avLst/>
            </a:prstGeom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" name="Group 9"/>
          <p:cNvGrpSpPr/>
          <p:nvPr/>
        </p:nvGrpSpPr>
        <p:grpSpPr>
          <a:xfrm>
            <a:off x="-9000" y="6057360"/>
            <a:ext cx="5498640" cy="820080"/>
            <a:chOff x="-9000" y="6057360"/>
            <a:chExt cx="5498640" cy="820080"/>
          </a:xfrm>
        </p:grpSpPr>
        <p:sp>
          <p:nvSpPr>
            <p:cNvPr id="9" name="CustomShape 10"/>
            <p:cNvSpPr/>
            <p:nvPr/>
          </p:nvSpPr>
          <p:spPr>
            <a:xfrm rot="16200000">
              <a:off x="2338200" y="3722760"/>
              <a:ext cx="816840" cy="5485680"/>
            </a:xfrm>
            <a:custGeom>
              <a:avLst/>
              <a:gdLst/>
              <a:ahLst/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6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 rot="16200000">
              <a:off x="2138760" y="4190400"/>
              <a:ext cx="547200" cy="4826880"/>
            </a:xfrm>
            <a:custGeom>
              <a:avLst/>
              <a:gdLst/>
              <a:ahLst/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44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 rot="16200000">
              <a:off x="1949040" y="4590720"/>
              <a:ext cx="321840" cy="4238280"/>
            </a:xfrm>
            <a:custGeom>
              <a:avLst/>
              <a:gdLst/>
              <a:ahLst/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5040" cy="1999800"/>
          </a:xfrm>
          <a:prstGeom prst="rect">
            <a:avLst/>
          </a:prstGeom>
        </p:spPr>
        <p:txBody>
          <a:bodyPr lIns="122040" rIns="122040" tIns="60840" bIns="60840" anchor="b">
            <a:norm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alibri"/>
              </a:rPr>
              <a:t>Click to edit </a:t>
            </a:r>
            <a:r>
              <a:rPr b="0" lang="en-US" sz="5400" spc="-1" strike="noStrike">
                <a:solidFill>
                  <a:srgbClr val="ffffff"/>
                </a:solidFill>
                <a:latin typeface="Calibri"/>
              </a:rPr>
              <a:t>Master title </a:t>
            </a:r>
            <a:r>
              <a:rPr b="0" lang="en-US" sz="5400" spc="-1" strike="noStrike">
                <a:solidFill>
                  <a:srgbClr val="ffffff"/>
                </a:solidFill>
                <a:latin typeface="Calibri"/>
              </a:rPr>
              <a:t>style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>
            <a:off x="1218960" y="6356520"/>
            <a:ext cx="2234160" cy="364680"/>
          </a:xfrm>
          <a:prstGeom prst="rect">
            <a:avLst/>
          </a:prstGeom>
        </p:spPr>
        <p:txBody>
          <a:bodyPr lIns="122040" rIns="122040" tIns="60840" bIns="60840" anchor="ctr"/>
          <a:p>
            <a:pPr>
              <a:lnSpc>
                <a:spcPct val="100000"/>
              </a:lnSpc>
            </a:pPr>
            <a:fld id="{60E9C98E-F32A-4DF5-B334-C25FBBA52BD9}" type="datetime">
              <a:rPr b="0" lang="en-US" sz="1200" spc="-1" strike="noStrike">
                <a:solidFill>
                  <a:srgbClr val="ffffff"/>
                </a:solidFill>
                <a:latin typeface="Calibri"/>
              </a:rPr>
              <a:t>9/21/18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ftr"/>
          </p:nvPr>
        </p:nvSpPr>
        <p:spPr>
          <a:xfrm>
            <a:off x="3453480" y="6356520"/>
            <a:ext cx="5281560" cy="364680"/>
          </a:xfrm>
          <a:prstGeom prst="rect">
            <a:avLst/>
          </a:prstGeom>
        </p:spPr>
        <p:txBody>
          <a:bodyPr lIns="122040" rIns="122040" tIns="60840" bIns="6084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sldNum"/>
          </p:nvPr>
        </p:nvSpPr>
        <p:spPr>
          <a:xfrm>
            <a:off x="10563480" y="6356520"/>
            <a:ext cx="1015200" cy="364680"/>
          </a:xfrm>
          <a:prstGeom prst="rect">
            <a:avLst/>
          </a:prstGeom>
        </p:spPr>
        <p:txBody>
          <a:bodyPr lIns="122040" rIns="122040" tIns="60840" bIns="60840" anchor="ctr"/>
          <a:p>
            <a:pPr algn="r">
              <a:lnSpc>
                <a:spcPct val="100000"/>
              </a:lnSpc>
            </a:pPr>
            <a:fld id="{471DCB88-7C11-4A3F-8A61-D1517EFBF6C3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1"/>
          <p:cNvGrpSpPr/>
          <p:nvPr/>
        </p:nvGrpSpPr>
        <p:grpSpPr>
          <a:xfrm>
            <a:off x="-15840" y="-3240"/>
            <a:ext cx="819720" cy="5229000"/>
            <a:chOff x="-15840" y="-3240"/>
            <a:chExt cx="819720" cy="5229000"/>
          </a:xfrm>
        </p:grpSpPr>
        <p:sp>
          <p:nvSpPr>
            <p:cNvPr id="54" name="CustomShape 2"/>
            <p:cNvSpPr/>
            <p:nvPr/>
          </p:nvSpPr>
          <p:spPr>
            <a:xfrm>
              <a:off x="-12600" y="0"/>
              <a:ext cx="816480" cy="5225760"/>
            </a:xfrm>
            <a:custGeom>
              <a:avLst/>
              <a:gdLst/>
              <a:ah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CustomShape 3"/>
            <p:cNvSpPr/>
            <p:nvPr/>
          </p:nvSpPr>
          <p:spPr>
            <a:xfrm>
              <a:off x="-15840" y="0"/>
              <a:ext cx="547200" cy="4562280"/>
            </a:xfrm>
            <a:custGeom>
              <a:avLst/>
              <a:gdLst/>
              <a:ah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CustomShape 4"/>
            <p:cNvSpPr/>
            <p:nvPr/>
          </p:nvSpPr>
          <p:spPr>
            <a:xfrm>
              <a:off x="-9360" y="-3240"/>
              <a:ext cx="318240" cy="3968280"/>
            </a:xfrm>
            <a:custGeom>
              <a:avLst/>
              <a:gdLst/>
              <a:ah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7" name="PlaceHolder 5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122040" rIns="122040" tIns="60840" bIns="60840"/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21896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4" marL="15238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dt"/>
          </p:nvPr>
        </p:nvSpPr>
        <p:spPr>
          <a:xfrm>
            <a:off x="1218960" y="6356520"/>
            <a:ext cx="2234160" cy="364680"/>
          </a:xfrm>
          <a:prstGeom prst="rect">
            <a:avLst/>
          </a:prstGeom>
        </p:spPr>
        <p:txBody>
          <a:bodyPr lIns="122040" rIns="122040" tIns="60840" bIns="60840" anchor="ctr"/>
          <a:p>
            <a:pPr>
              <a:lnSpc>
                <a:spcPct val="100000"/>
              </a:lnSpc>
            </a:pPr>
            <a:fld id="{12A04379-8E51-46EF-86F0-1FB007A8DD50}" type="datetime">
              <a:rPr b="0" lang="en-US" sz="1200" spc="-1" strike="noStrike">
                <a:solidFill>
                  <a:srgbClr val="ffffff"/>
                </a:solidFill>
                <a:latin typeface="Calibri"/>
              </a:rPr>
              <a:t>9/21/18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0" name="PlaceHolder 8"/>
          <p:cNvSpPr>
            <a:spLocks noGrp="1"/>
          </p:cNvSpPr>
          <p:nvPr>
            <p:ph type="ftr"/>
          </p:nvPr>
        </p:nvSpPr>
        <p:spPr>
          <a:xfrm>
            <a:off x="3453480" y="6356520"/>
            <a:ext cx="5281560" cy="364680"/>
          </a:xfrm>
          <a:prstGeom prst="rect">
            <a:avLst/>
          </a:prstGeom>
        </p:spPr>
        <p:txBody>
          <a:bodyPr lIns="122040" rIns="122040" tIns="60840" bIns="6084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1" name="PlaceHolder 9"/>
          <p:cNvSpPr>
            <a:spLocks noGrp="1"/>
          </p:cNvSpPr>
          <p:nvPr>
            <p:ph type="sldNum"/>
          </p:nvPr>
        </p:nvSpPr>
        <p:spPr>
          <a:xfrm>
            <a:off x="10563480" y="6356520"/>
            <a:ext cx="1015200" cy="364680"/>
          </a:xfrm>
          <a:prstGeom prst="rect">
            <a:avLst/>
          </a:prstGeom>
        </p:spPr>
        <p:txBody>
          <a:bodyPr lIns="122040" rIns="122040" tIns="60840" bIns="60840" anchor="ctr"/>
          <a:p>
            <a:pPr algn="r">
              <a:lnSpc>
                <a:spcPct val="100000"/>
              </a:lnSpc>
            </a:pPr>
            <a:fld id="{A3806A77-624F-45B9-9B7B-425484020EB3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1"/>
          <p:cNvGrpSpPr/>
          <p:nvPr/>
        </p:nvGrpSpPr>
        <p:grpSpPr>
          <a:xfrm>
            <a:off x="-15840" y="-3240"/>
            <a:ext cx="819720" cy="5229000"/>
            <a:chOff x="-15840" y="-3240"/>
            <a:chExt cx="819720" cy="5229000"/>
          </a:xfrm>
        </p:grpSpPr>
        <p:sp>
          <p:nvSpPr>
            <p:cNvPr id="99" name="CustomShape 2"/>
            <p:cNvSpPr/>
            <p:nvPr/>
          </p:nvSpPr>
          <p:spPr>
            <a:xfrm>
              <a:off x="-12600" y="0"/>
              <a:ext cx="816480" cy="5225760"/>
            </a:xfrm>
            <a:custGeom>
              <a:avLst/>
              <a:gdLst/>
              <a:ah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CustomShape 3"/>
            <p:cNvSpPr/>
            <p:nvPr/>
          </p:nvSpPr>
          <p:spPr>
            <a:xfrm>
              <a:off x="-15840" y="0"/>
              <a:ext cx="547200" cy="4562280"/>
            </a:xfrm>
            <a:custGeom>
              <a:avLst/>
              <a:gdLst/>
              <a:ah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CustomShape 4"/>
            <p:cNvSpPr/>
            <p:nvPr/>
          </p:nvSpPr>
          <p:spPr>
            <a:xfrm>
              <a:off x="-9360" y="-3240"/>
              <a:ext cx="318240" cy="3968280"/>
            </a:xfrm>
            <a:custGeom>
              <a:avLst/>
              <a:gdLst/>
              <a:ah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2" name="PlaceHolder 5"/>
          <p:cNvSpPr>
            <a:spLocks noGrp="1"/>
          </p:cNvSpPr>
          <p:nvPr>
            <p:ph type="title"/>
          </p:nvPr>
        </p:nvSpPr>
        <p:spPr>
          <a:xfrm>
            <a:off x="1625040" y="2209680"/>
            <a:ext cx="8938080" cy="2764080"/>
          </a:xfrm>
          <a:prstGeom prst="rect">
            <a:avLst/>
          </a:prstGeom>
        </p:spPr>
        <p:txBody>
          <a:bodyPr lIns="122040" rIns="122040" tIns="60840" bIns="60840" anchor="b">
            <a:norm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 type="body"/>
          </p:nvPr>
        </p:nvSpPr>
        <p:spPr>
          <a:xfrm>
            <a:off x="1625040" y="4951440"/>
            <a:ext cx="7069320" cy="1220400"/>
          </a:xfrm>
          <a:prstGeom prst="rect">
            <a:avLst/>
          </a:prstGeom>
        </p:spPr>
        <p:txBody>
          <a:bodyPr lIns="122040" rIns="122040" tIns="60840" bIns="60840">
            <a:normAutofit/>
          </a:bodyPr>
          <a:p>
            <a:pPr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009999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" name="PlaceHolder 7"/>
          <p:cNvSpPr>
            <a:spLocks noGrp="1"/>
          </p:cNvSpPr>
          <p:nvPr>
            <p:ph type="dt"/>
          </p:nvPr>
        </p:nvSpPr>
        <p:spPr>
          <a:xfrm>
            <a:off x="1218960" y="6356520"/>
            <a:ext cx="2234160" cy="364680"/>
          </a:xfrm>
          <a:prstGeom prst="rect">
            <a:avLst/>
          </a:prstGeom>
        </p:spPr>
        <p:txBody>
          <a:bodyPr lIns="122040" rIns="122040" tIns="60840" bIns="60840" anchor="ctr"/>
          <a:p>
            <a:pPr>
              <a:lnSpc>
                <a:spcPct val="100000"/>
              </a:lnSpc>
            </a:pPr>
            <a:fld id="{E8014F97-8384-48AB-BBCE-1F1EDC96C0A7}" type="datetime">
              <a:rPr b="0" lang="en-US" sz="1200" spc="-1" strike="noStrike">
                <a:solidFill>
                  <a:srgbClr val="ffffff"/>
                </a:solidFill>
                <a:latin typeface="Calibri"/>
              </a:rPr>
              <a:t>9/21/18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5" name="PlaceHolder 8"/>
          <p:cNvSpPr>
            <a:spLocks noGrp="1"/>
          </p:cNvSpPr>
          <p:nvPr>
            <p:ph type="ftr"/>
          </p:nvPr>
        </p:nvSpPr>
        <p:spPr>
          <a:xfrm>
            <a:off x="3453480" y="6356520"/>
            <a:ext cx="5281560" cy="364680"/>
          </a:xfrm>
          <a:prstGeom prst="rect">
            <a:avLst/>
          </a:prstGeom>
        </p:spPr>
        <p:txBody>
          <a:bodyPr lIns="122040" rIns="122040" tIns="60840" bIns="6084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06" name="PlaceHolder 9"/>
          <p:cNvSpPr>
            <a:spLocks noGrp="1"/>
          </p:cNvSpPr>
          <p:nvPr>
            <p:ph type="sldNum"/>
          </p:nvPr>
        </p:nvSpPr>
        <p:spPr>
          <a:xfrm>
            <a:off x="10563480" y="6356520"/>
            <a:ext cx="1015200" cy="364680"/>
          </a:xfrm>
          <a:prstGeom prst="rect">
            <a:avLst/>
          </a:prstGeom>
        </p:spPr>
        <p:txBody>
          <a:bodyPr lIns="122040" rIns="122040" tIns="60840" bIns="60840" anchor="ctr"/>
          <a:p>
            <a:pPr algn="r">
              <a:lnSpc>
                <a:spcPct val="100000"/>
              </a:lnSpc>
            </a:pPr>
            <a:fld id="{BB299194-DE48-4E9F-A8DC-361715BBE7BC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107" name="Group 10"/>
          <p:cNvGrpSpPr/>
          <p:nvPr/>
        </p:nvGrpSpPr>
        <p:grpSpPr>
          <a:xfrm>
            <a:off x="7516440" y="4145040"/>
            <a:ext cx="4686120" cy="2731320"/>
            <a:chOff x="7516440" y="4145040"/>
            <a:chExt cx="4686120" cy="2731320"/>
          </a:xfrm>
        </p:grpSpPr>
        <p:sp>
          <p:nvSpPr>
            <p:cNvPr id="108" name="Line 11"/>
            <p:cNvSpPr/>
            <p:nvPr/>
          </p:nvSpPr>
          <p:spPr>
            <a:xfrm flipV="1">
              <a:off x="7516440" y="4145040"/>
              <a:ext cx="4686120" cy="2716200"/>
            </a:xfrm>
            <a:prstGeom prst="line">
              <a:avLst/>
            </a:prstGeom>
            <a:ln w="3816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" name="Line 12"/>
            <p:cNvSpPr/>
            <p:nvPr/>
          </p:nvSpPr>
          <p:spPr>
            <a:xfrm flipV="1">
              <a:off x="8003880" y="4444920"/>
              <a:ext cx="4198680" cy="2431440"/>
            </a:xfrm>
            <a:prstGeom prst="line">
              <a:avLst/>
            </a:prstGeom>
            <a:ln w="2844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" name="Line 13"/>
            <p:cNvSpPr/>
            <p:nvPr/>
          </p:nvSpPr>
          <p:spPr>
            <a:xfrm flipV="1">
              <a:off x="8515440" y="4732920"/>
              <a:ext cx="3687120" cy="2133720"/>
            </a:xfrm>
            <a:prstGeom prst="line">
              <a:avLst/>
            </a:prstGeom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"/>
          <p:cNvGrpSpPr/>
          <p:nvPr/>
        </p:nvGrpSpPr>
        <p:grpSpPr>
          <a:xfrm>
            <a:off x="-15840" y="-3240"/>
            <a:ext cx="819720" cy="5229000"/>
            <a:chOff x="-15840" y="-3240"/>
            <a:chExt cx="819720" cy="5229000"/>
          </a:xfrm>
        </p:grpSpPr>
        <p:sp>
          <p:nvSpPr>
            <p:cNvPr id="148" name="CustomShape 2"/>
            <p:cNvSpPr/>
            <p:nvPr/>
          </p:nvSpPr>
          <p:spPr>
            <a:xfrm>
              <a:off x="-12600" y="0"/>
              <a:ext cx="816480" cy="5225760"/>
            </a:xfrm>
            <a:custGeom>
              <a:avLst/>
              <a:gdLst/>
              <a:ah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CustomShape 3"/>
            <p:cNvSpPr/>
            <p:nvPr/>
          </p:nvSpPr>
          <p:spPr>
            <a:xfrm>
              <a:off x="-15840" y="0"/>
              <a:ext cx="547200" cy="4562280"/>
            </a:xfrm>
            <a:custGeom>
              <a:avLst/>
              <a:gdLst/>
              <a:ah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4"/>
            <p:cNvSpPr/>
            <p:nvPr/>
          </p:nvSpPr>
          <p:spPr>
            <a:xfrm>
              <a:off x="-9360" y="-3240"/>
              <a:ext cx="318240" cy="3968280"/>
            </a:xfrm>
            <a:custGeom>
              <a:avLst/>
              <a:gdLst/>
              <a:ah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1" name="PlaceHolder 5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Click to edit Master title </a:t>
            </a: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style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dt"/>
          </p:nvPr>
        </p:nvSpPr>
        <p:spPr>
          <a:xfrm>
            <a:off x="1218960" y="6356520"/>
            <a:ext cx="2234160" cy="364680"/>
          </a:xfrm>
          <a:prstGeom prst="rect">
            <a:avLst/>
          </a:prstGeom>
        </p:spPr>
        <p:txBody>
          <a:bodyPr lIns="122040" rIns="122040" tIns="60840" bIns="60840" anchor="ctr"/>
          <a:p>
            <a:pPr>
              <a:lnSpc>
                <a:spcPct val="100000"/>
              </a:lnSpc>
            </a:pPr>
            <a:fld id="{39AB1E0D-2EE0-4A5B-B9EE-5C95E7E0FC6A}" type="datetime">
              <a:rPr b="0" lang="en-US" sz="1200" spc="-1" strike="noStrike">
                <a:solidFill>
                  <a:srgbClr val="ffffff"/>
                </a:solidFill>
                <a:latin typeface="Calibri"/>
              </a:rPr>
              <a:t>9/21/18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ftr"/>
          </p:nvPr>
        </p:nvSpPr>
        <p:spPr>
          <a:xfrm>
            <a:off x="3453480" y="6356520"/>
            <a:ext cx="5281560" cy="364680"/>
          </a:xfrm>
          <a:prstGeom prst="rect">
            <a:avLst/>
          </a:prstGeom>
        </p:spPr>
        <p:txBody>
          <a:bodyPr lIns="122040" rIns="122040" tIns="60840" bIns="6084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54" name="PlaceHolder 8"/>
          <p:cNvSpPr>
            <a:spLocks noGrp="1"/>
          </p:cNvSpPr>
          <p:nvPr>
            <p:ph type="sldNum"/>
          </p:nvPr>
        </p:nvSpPr>
        <p:spPr>
          <a:xfrm>
            <a:off x="10563480" y="6356520"/>
            <a:ext cx="1015200" cy="364680"/>
          </a:xfrm>
          <a:prstGeom prst="rect">
            <a:avLst/>
          </a:prstGeom>
        </p:spPr>
        <p:txBody>
          <a:bodyPr lIns="122040" rIns="122040" tIns="60840" bIns="60840" anchor="ctr"/>
          <a:p>
            <a:pPr algn="r">
              <a:lnSpc>
                <a:spcPct val="100000"/>
              </a:lnSpc>
            </a:pPr>
            <a:fld id="{1CC61D7B-C433-4FD3-9D10-D5B1CFC7635A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5" name="PlaceHolder 9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"/>
          <p:cNvGrpSpPr/>
          <p:nvPr/>
        </p:nvGrpSpPr>
        <p:grpSpPr>
          <a:xfrm>
            <a:off x="-15840" y="-3240"/>
            <a:ext cx="819720" cy="5229000"/>
            <a:chOff x="-15840" y="-3240"/>
            <a:chExt cx="819720" cy="5229000"/>
          </a:xfrm>
        </p:grpSpPr>
        <p:sp>
          <p:nvSpPr>
            <p:cNvPr id="193" name="CustomShape 2"/>
            <p:cNvSpPr/>
            <p:nvPr/>
          </p:nvSpPr>
          <p:spPr>
            <a:xfrm>
              <a:off x="-12600" y="0"/>
              <a:ext cx="816480" cy="5225760"/>
            </a:xfrm>
            <a:custGeom>
              <a:avLst/>
              <a:gdLst/>
              <a:ah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" name="CustomShape 3"/>
            <p:cNvSpPr/>
            <p:nvPr/>
          </p:nvSpPr>
          <p:spPr>
            <a:xfrm>
              <a:off x="-15840" y="0"/>
              <a:ext cx="547200" cy="4562280"/>
            </a:xfrm>
            <a:custGeom>
              <a:avLst/>
              <a:gdLst/>
              <a:ah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" name="CustomShape 4"/>
            <p:cNvSpPr/>
            <p:nvPr/>
          </p:nvSpPr>
          <p:spPr>
            <a:xfrm>
              <a:off x="-9360" y="-3240"/>
              <a:ext cx="318240" cy="3968280"/>
            </a:xfrm>
            <a:custGeom>
              <a:avLst/>
              <a:gdLst/>
              <a:ah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6" name="PlaceHolder 5"/>
          <p:cNvSpPr>
            <a:spLocks noGrp="1"/>
          </p:cNvSpPr>
          <p:nvPr>
            <p:ph type="dt"/>
          </p:nvPr>
        </p:nvSpPr>
        <p:spPr>
          <a:xfrm>
            <a:off x="1218960" y="6356520"/>
            <a:ext cx="2234160" cy="364680"/>
          </a:xfrm>
          <a:prstGeom prst="rect">
            <a:avLst/>
          </a:prstGeom>
        </p:spPr>
        <p:txBody>
          <a:bodyPr lIns="122040" rIns="122040" tIns="60840" bIns="60840" anchor="ctr"/>
          <a:p>
            <a:pPr>
              <a:lnSpc>
                <a:spcPct val="100000"/>
              </a:lnSpc>
            </a:pPr>
            <a:fld id="{949082B6-EF3F-4400-9E73-7E539FA9E0B2}" type="datetime">
              <a:rPr b="0" lang="en-US" sz="1200" spc="-1" strike="noStrike">
                <a:solidFill>
                  <a:srgbClr val="ffffff"/>
                </a:solidFill>
                <a:latin typeface="Calibri"/>
              </a:rPr>
              <a:t>9/21/18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ftr"/>
          </p:nvPr>
        </p:nvSpPr>
        <p:spPr>
          <a:xfrm>
            <a:off x="3453480" y="6356520"/>
            <a:ext cx="5281560" cy="364680"/>
          </a:xfrm>
          <a:prstGeom prst="rect">
            <a:avLst/>
          </a:prstGeom>
        </p:spPr>
        <p:txBody>
          <a:bodyPr lIns="122040" rIns="122040" tIns="60840" bIns="6084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sldNum"/>
          </p:nvPr>
        </p:nvSpPr>
        <p:spPr>
          <a:xfrm>
            <a:off x="10563480" y="6356520"/>
            <a:ext cx="1015200" cy="364680"/>
          </a:xfrm>
          <a:prstGeom prst="rect">
            <a:avLst/>
          </a:prstGeom>
        </p:spPr>
        <p:txBody>
          <a:bodyPr lIns="122040" rIns="122040" tIns="60840" bIns="60840" anchor="ctr"/>
          <a:p>
            <a:pPr algn="r">
              <a:lnSpc>
                <a:spcPct val="100000"/>
              </a:lnSpc>
            </a:pPr>
            <a:fld id="{2163654F-1681-4601-AFDB-0BBD04E748A6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9" name="PlaceHolder 8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Click to edit the title text format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0" name="PlaceHolder 9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1.xml"/><Relationship Id="rId4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9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49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jpeg"/><Relationship Id="rId5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1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1625040" y="584280"/>
            <a:ext cx="8735040" cy="199980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alibri"/>
              </a:rPr>
              <a:t>The Beginner’s Guide to ICS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1625040" y="2616120"/>
            <a:ext cx="8735040" cy="175212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009999"/>
                </a:solidFill>
                <a:latin typeface="Calibri"/>
              </a:rPr>
              <a:t>HOW TO NEVER SLEEP SOUNDLY AGAIN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009999"/>
                </a:solidFill>
                <a:latin typeface="Calibri"/>
              </a:rPr>
              <a:t>Dan bOUGERE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Types of Processes – Discrete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Most industrial or robotic production of individual units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Individual components responsible for one job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Think widgets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68" name="Picture 3" descr=""/>
          <p:cNvPicPr/>
          <p:nvPr/>
        </p:nvPicPr>
        <p:blipFill>
          <a:blip r:embed="rId1"/>
          <a:stretch/>
        </p:blipFill>
        <p:spPr>
          <a:xfrm>
            <a:off x="7542360" y="3481200"/>
            <a:ext cx="4036680" cy="268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Types of Processes – Batch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Input -&gt; Process -&gt; Output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Mostly associated with pharmaceuticals, chemicals, food, etc.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Small to medium amounts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71" name="Picture 3" descr=""/>
          <p:cNvPicPr/>
          <p:nvPr/>
        </p:nvPicPr>
        <p:blipFill>
          <a:blip r:embed="rId1"/>
          <a:stretch/>
        </p:blipFill>
        <p:spPr>
          <a:xfrm>
            <a:off x="6473880" y="3496320"/>
            <a:ext cx="5105160" cy="2667240"/>
          </a:xfrm>
          <a:prstGeom prst="rect">
            <a:avLst/>
          </a:prstGeom>
          <a:ln>
            <a:noFill/>
          </a:ln>
        </p:spPr>
      </p:pic>
      <p:sp>
        <p:nvSpPr>
          <p:cNvPr id="272" name="CustomShape 3"/>
          <p:cNvSpPr/>
          <p:nvPr/>
        </p:nvSpPr>
        <p:spPr>
          <a:xfrm>
            <a:off x="10564560" y="6157080"/>
            <a:ext cx="15912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</a:rPr>
              <a:t>© AMC Networks 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Types of Processes – Continuous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Process that is generally uninterrupted over time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Constant input of materials -&gt; constant output of product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Large quantities 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75" name="Picture 3" descr=""/>
          <p:cNvPicPr/>
          <p:nvPr/>
        </p:nvPicPr>
        <p:blipFill>
          <a:blip r:embed="rId1"/>
          <a:stretch/>
        </p:blipFill>
        <p:spPr>
          <a:xfrm>
            <a:off x="7485840" y="3435120"/>
            <a:ext cx="4093200" cy="2728800"/>
          </a:xfrm>
          <a:prstGeom prst="rect">
            <a:avLst/>
          </a:prstGeom>
          <a:ln>
            <a:noFill/>
          </a:ln>
        </p:spPr>
      </p:pic>
      <p:sp>
        <p:nvSpPr>
          <p:cNvPr id="276" name="CustomShape 3"/>
          <p:cNvSpPr/>
          <p:nvPr/>
        </p:nvSpPr>
        <p:spPr>
          <a:xfrm>
            <a:off x="10361520" y="6163920"/>
            <a:ext cx="1217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</a:rPr>
              <a:t>© 20</a:t>
            </a:r>
            <a:r>
              <a:rPr b="0" lang="en-US" sz="1000" spc="-1" strike="noStrike" baseline="30000">
                <a:solidFill>
                  <a:srgbClr val="ffffff"/>
                </a:solidFill>
                <a:latin typeface="Calibri"/>
              </a:rPr>
              <a:t>th</a:t>
            </a:r>
            <a:r>
              <a:rPr b="0" lang="en-US" sz="1000" spc="-1" strike="noStrike">
                <a:solidFill>
                  <a:srgbClr val="ffffff"/>
                </a:solidFill>
                <a:latin typeface="Calibri"/>
              </a:rPr>
              <a:t> Century Fox 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Types of Processes – Hybrid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8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Combination of any or all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An example is regional ATC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Plane takes off from continuous airport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Flight path is a discrete system of </a:t>
            </a:r>
            <a:br/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hand offs to other ATCs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Lands at destination continuous airport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Coordinated by regional ATC that monitors</a:t>
            </a:r>
            <a:br/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entire process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79" name="Picture 3" descr=""/>
          <p:cNvPicPr/>
          <p:nvPr/>
        </p:nvPicPr>
        <p:blipFill>
          <a:blip r:embed="rId1"/>
          <a:stretch/>
        </p:blipFill>
        <p:spPr>
          <a:xfrm>
            <a:off x="7236000" y="3268440"/>
            <a:ext cx="4343040" cy="2895120"/>
          </a:xfrm>
          <a:prstGeom prst="rect">
            <a:avLst/>
          </a:prstGeom>
          <a:ln>
            <a:noFill/>
          </a:ln>
        </p:spPr>
      </p:pic>
      <p:sp>
        <p:nvSpPr>
          <p:cNvPr id="280" name="CustomShape 3"/>
          <p:cNvSpPr/>
          <p:nvPr/>
        </p:nvSpPr>
        <p:spPr>
          <a:xfrm>
            <a:off x="10514160" y="6163920"/>
            <a:ext cx="1217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</a:rPr>
              <a:t>© 20</a:t>
            </a:r>
            <a:r>
              <a:rPr b="0" lang="en-US" sz="1000" spc="-1" strike="noStrike" baseline="30000">
                <a:solidFill>
                  <a:srgbClr val="ffffff"/>
                </a:solidFill>
                <a:latin typeface="Calibri"/>
              </a:rPr>
              <a:t>th</a:t>
            </a:r>
            <a:r>
              <a:rPr b="0" lang="en-US" sz="1000" spc="-1" strike="noStrike">
                <a:solidFill>
                  <a:srgbClr val="ffffff"/>
                </a:solidFill>
                <a:latin typeface="Calibri"/>
              </a:rPr>
              <a:t> Century Fox 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General Categories of Systems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>
            <a:normAutofit/>
          </a:bodyPr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Distributed Control System (DCS)/Supervisory Control and Data Acquisition (SCADA)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Process Control System (PCS)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Energy Management System (EMS)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Building Management System (BMS)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Safety Instrumented System (SIS)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1625040" y="2209680"/>
            <a:ext cx="8938080" cy="276408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alibri"/>
              </a:rPr>
              <a:t>Contrasting ICS/OT and IT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IT Hardware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5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Servers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Workstations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Network Equipment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Physical Medium (Ethernet, Wireless, etc)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Routers, Switches, etc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Perimeter Defense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ICS/OT – Servers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7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Human Machine Interface (HMI)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Data Historian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Control Servers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Programmable Logic Controller (PLC)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ICS/OT – Workstations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Human Machine Interface (HMI)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Engineering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Programmable Logic Controller (PLC)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Older models had limited capabilities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	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Newer ones blur roles depending on the implementation 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ICS/OT – Network Equipment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Our multi-role friend the PLC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Remote [Terminal|Telemetry] Units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Data Concentrators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Digital Protective Relay (DPR)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Intelligent End Device (IED)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What We Will Cover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Intro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Overview of ICS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Contrasting ICS/OT and IT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Why This Is Scary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Call to Arms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IT – OS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Generic OS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Monolithic kernel for servers and workstations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Commodity microkernel for network equipment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Patched and updated (theoretically) 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Commodity Software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Office Productivity Suites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AntiVirus/HIDS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ICS/OT – OS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Real Time Operating Systems (RTOS)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Different scheduling schemes that focus on eliminating locks and resource hogging (round robin, etc) along with interrupts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Bare necessities needed to function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Tend to reboot if a halt or other system delay is encountered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Typically not patched or updated proprietary code, may violate maintenance or support agreements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Popular versions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QNX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VxWorks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Windows CE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IT – Protocols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Overwhelmingly Ethernet, TCP/IP, Wifi, etc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Well documented and evolved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Many now have security built directly in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Designed to be interoperable between a multitude of vendors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Not overly concerned with packet or data loss, overhead, or size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ICS/OT – Protocols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>
            <a:normAutofit/>
          </a:bodyPr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Ancient design (some from late 70s)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For some, simple design is best (ModBUS)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Coil – 1 bit Boolean, read-write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Discrete Input – 1 bit Boolean, read only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Input Register –  16 bit read only, typically measurements and statuses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Holding Register – 16 bit read-write, typically configuration information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Master constructs request to read a certain value from slave, sends appropriate values in the above, slave responds accordingly and only when polled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78000">
              <a:lnSpc>
                <a:spcPct val="90000"/>
              </a:lnSpc>
              <a:spcBef>
                <a:spcPts val="799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78000">
              <a:lnSpc>
                <a:spcPct val="90000"/>
              </a:lnSpc>
              <a:spcBef>
                <a:spcPts val="799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http://goo.gl/VDRcA5 - Simply Modbus: How Does It Work?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ICS/OT – Protocols DNP3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>
            <a:normAutofit/>
          </a:bodyPr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For others, more complexity is better (DNP3)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Binary Input/Output – measures on/off state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Analog Input/Output – voltage, current, temperature, water levels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Count – self-evident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Files – transmit to Master or Slave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Flag – single octet with fields indicating on line, restart, comm loss downstream, data is forced, over range value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378000">
              <a:lnSpc>
                <a:spcPct val="90000"/>
              </a:lnSpc>
              <a:spcBef>
                <a:spcPts val="799"/>
              </a:spcBef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378000">
              <a:lnSpc>
                <a:spcPct val="90000"/>
              </a:lnSpc>
              <a:spcBef>
                <a:spcPts val="799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http://goo.gl/0auAsW - DNP3 Primer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ICS/OT – Protocols – DNP3 Continued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>
            <a:normAutofit/>
          </a:bodyPr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Values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16/32 bit integer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16/32 bit integer with flag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16/32 bit integer with flag and event time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16/32 bit float 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16/32 bit float with flag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16/32 bit float with flag and event time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Master can poll, but slave can also report without request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78000">
              <a:lnSpc>
                <a:spcPct val="90000"/>
              </a:lnSpc>
              <a:spcBef>
                <a:spcPts val="799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78000">
              <a:lnSpc>
                <a:spcPct val="90000"/>
              </a:lnSpc>
              <a:spcBef>
                <a:spcPts val="799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78000">
              <a:lnSpc>
                <a:spcPct val="90000"/>
              </a:lnSpc>
              <a:spcBef>
                <a:spcPts val="799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http://goo.gl/0auAsW - DNP3 Primer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ICS/OT – Protocols Cont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>
            <a:normAutofit/>
          </a:bodyPr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Many can be encapsulated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Ethernet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TCP/IP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Wifi/GPRS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But suffer drawbacks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Old equipment may not work and need media converters, bumps-in-the-wire, etc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Bad people understand these protocols very well, and the underlying protocol is a kitten in a shark tank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IT – Focus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>
            <a:normAutofit/>
          </a:bodyPr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Business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Making money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Helping to make money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Non-Profit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Can still be about making money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Getting the message out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Confidentiality stressed over Integrity or Availability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ICS/OT – Focus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9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Basically, making sure things run as smoothly as possible with as few “human resources” as possible.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Making sure that any dangerous processes are conducted as safely as possible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Finally, making sure that the process itself is done as efficiently as possible.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Availability stressed over Integrity or Confidentiality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IT – </a:t>
            </a: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Downti</a:t>
            </a: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me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SLAs for critical systems/processes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Regular/frequent windows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Unplanned outages can be bad, but not life threatening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No matter what sales says, it isn’t actually “life threatening”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12" name="Picture 3" descr=""/>
          <p:cNvPicPr/>
          <p:nvPr/>
        </p:nvPicPr>
        <p:blipFill>
          <a:blip r:embed="rId1"/>
          <a:stretch/>
        </p:blipFill>
        <p:spPr>
          <a:xfrm>
            <a:off x="9102960" y="4306680"/>
            <a:ext cx="2476080" cy="1856880"/>
          </a:xfrm>
          <a:prstGeom prst="rect">
            <a:avLst/>
          </a:prstGeom>
          <a:ln>
            <a:noFill/>
          </a:ln>
        </p:spPr>
      </p:pic>
      <p:sp>
        <p:nvSpPr>
          <p:cNvPr id="313" name="CustomShape 3"/>
          <p:cNvSpPr/>
          <p:nvPr/>
        </p:nvSpPr>
        <p:spPr>
          <a:xfrm>
            <a:off x="10209240" y="6139440"/>
            <a:ext cx="15912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</a:rPr>
              <a:t>© Homestarrunner.com 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whoami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Last name is pronounced BOO-zhair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15 Years in IT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Last 12 spent in various security roles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Spent time in the Intelligence Community doing “fun” things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Currently a Senior Security Consultant at Securicon, LLC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https://www.securicon.com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49" name="Picture 5" descr=""/>
          <p:cNvPicPr/>
          <p:nvPr/>
        </p:nvPicPr>
        <p:blipFill>
          <a:blip r:embed="rId1"/>
          <a:stretch/>
        </p:blipFill>
        <p:spPr>
          <a:xfrm>
            <a:off x="10160280" y="5059080"/>
            <a:ext cx="1418760" cy="110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ICS/OT – Downtime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Very expensive, even if planned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Tend to be scheduled months or years in advance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Often delayed due to various factors (expense, weather, mergers, etc)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(Very expensive)</a:t>
            </a:r>
            <a:r>
              <a:rPr b="0" lang="en-US" sz="2800" spc="-1" strike="noStrike" baseline="30000">
                <a:solidFill>
                  <a:srgbClr val="ffffff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when unplanned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Can actually *BE* life threatening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Big ones usually make the news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Result in Congressional hearings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Generate whitepapers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Dogs and cats living together, Gozer, etc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16" name="Picture 4" descr=""/>
          <p:cNvPicPr/>
          <p:nvPr/>
        </p:nvPicPr>
        <p:blipFill>
          <a:blip r:embed="rId1"/>
          <a:stretch/>
        </p:blipFill>
        <p:spPr>
          <a:xfrm>
            <a:off x="7874280" y="4360320"/>
            <a:ext cx="3704760" cy="1800000"/>
          </a:xfrm>
          <a:prstGeom prst="rect">
            <a:avLst/>
          </a:prstGeom>
          <a:ln>
            <a:noFill/>
          </a:ln>
        </p:spPr>
      </p:pic>
      <p:sp>
        <p:nvSpPr>
          <p:cNvPr id="317" name="CustomShape 3"/>
          <p:cNvSpPr/>
          <p:nvPr/>
        </p:nvSpPr>
        <p:spPr>
          <a:xfrm>
            <a:off x="10590120" y="6121080"/>
            <a:ext cx="11426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</a:rPr>
              <a:t>© Marvel Studios 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IT – Procurement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9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An unending array of commodity hardware and software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Well established interoperability 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Variable regulation, depending on industry.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Mostly minor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HIPPA, PCI, etc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Some ability to tweak and fine tune setup once purchased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May be patched, upgraded, or secured with few issues 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ICS/OT – Procurement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1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>
            <a:normAutofit/>
          </a:bodyPr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 restricted amount of generally proprietary hardware and software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Newly established interoperability with modern equipment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Older equipment may have to be kludged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Encapsulation helps 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Moderate to substantial regulation, depending on industry.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USDA, FDA, NERC, State, etc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Slight ability to modify setup depending on service agreements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Patches? Upgrades? 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Usually depends on the vendor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“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Bigger fish to fry” during downtime windows 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IT – Security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3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Robust solutions 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Commodity scanners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Commodity drop-in boxes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Established methodologies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Many security professionals familiar with the body of knowledge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ICS/OT – Security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5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>
            <a:normAutofit/>
          </a:bodyPr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Solutions range from non-existent, to kludgy, to approaching IT levels. 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Many networks have no security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Bump-in-the-wire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Encapsulation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Security methodologies are still being developed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Many security professionals </a:t>
            </a:r>
            <a:r>
              <a:rPr b="1" lang="en-US" sz="2800" spc="-1" strike="noStrike" u="sng">
                <a:solidFill>
                  <a:srgbClr val="ffffff"/>
                </a:solidFill>
                <a:uFillTx/>
                <a:latin typeface="Calibri"/>
              </a:rPr>
              <a:t>UN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familiar with the body of knowledge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Scanning ICS Networks Be Like….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27" name="Picture 2" descr=""/>
          <p:cNvPicPr/>
          <p:nvPr/>
        </p:nvPicPr>
        <p:blipFill>
          <a:blip r:embed="rId1"/>
          <a:stretch/>
        </p:blipFill>
        <p:spPr>
          <a:xfrm>
            <a:off x="3630960" y="2529720"/>
            <a:ext cx="4615920" cy="297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1625040" y="2209680"/>
            <a:ext cx="8938080" cy="276408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alibri"/>
              </a:rPr>
              <a:t>Why This Is Scary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1625040" y="4951440"/>
            <a:ext cx="7069320" cy="122040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009999"/>
                </a:solidFill>
                <a:latin typeface="Calibri"/>
              </a:rPr>
              <a:t>Here’s that no sleeping part…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Ukraine Power Grid Attack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1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December 23, 2015 various </a:t>
            </a:r>
            <a:r>
              <a:rPr b="0" i="1" lang="en-US" sz="2800" spc="-1" strike="noStrike">
                <a:solidFill>
                  <a:srgbClr val="ffffff"/>
                </a:solidFill>
                <a:latin typeface="Calibri"/>
              </a:rPr>
              <a:t>oblenergos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suffered a coordinated cyberattack that led to ~225,000 customers without power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Seven (7) 110kV and twenty-three (23) 35kV substations were disconnected from the distribution network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Forced to go to manual mode for several hours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Russia is blamed, but attribution is always the bugaboo…since Russia categorically denies any involvement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Ukraine Power Grid Attack – Continued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3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Started with spearphishing macro-enabled Word documents that installed Black Energy 3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Required users to enable macros on popup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Yes, they clicked them.  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Once C&amp;C established, cred harvesting and lateral movement began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Found VPNs into the network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Found engineering and process servers on SCADA network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Laid low and observed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Ukraine Power Grid Attack – Continued 2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5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>
            <a:normAutofit/>
          </a:bodyPr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December, in Ukraine.  Pretty toasty time of year…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Time to cry havoc and let slip the dogs of war!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Not only were substations disconnected, but the attackers configured one </a:t>
            </a:r>
            <a:r>
              <a:rPr b="0" i="1" lang="en-US" sz="2800" spc="-1" strike="noStrike">
                <a:solidFill>
                  <a:srgbClr val="ffffff"/>
                </a:solidFill>
                <a:latin typeface="Calibri"/>
              </a:rPr>
              <a:t>oblenergo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’s UPS to fail at the central office once the attacks began.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Also installed malware into media converters that bricked the devices.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And for good measure, DOS’d the call center too. 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599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SANS Blog Post - https://goo.gl/EHTH6e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How Did I Even Start Getting Into This…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51" name="Picture 4" descr=""/>
          <p:cNvPicPr/>
          <p:nvPr/>
        </p:nvPicPr>
        <p:blipFill>
          <a:blip r:embed="rId1"/>
          <a:stretch/>
        </p:blipFill>
        <p:spPr>
          <a:xfrm>
            <a:off x="1065240" y="1828800"/>
            <a:ext cx="4094280" cy="1980720"/>
          </a:xfrm>
          <a:prstGeom prst="rect">
            <a:avLst/>
          </a:prstGeom>
          <a:ln>
            <a:noFill/>
          </a:ln>
        </p:spPr>
      </p:pic>
      <p:sp>
        <p:nvSpPr>
          <p:cNvPr id="252" name="CustomShape 2"/>
          <p:cNvSpPr/>
          <p:nvPr/>
        </p:nvSpPr>
        <p:spPr>
          <a:xfrm>
            <a:off x="1090080" y="3878640"/>
            <a:ext cx="341352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2003, pumping station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Jefferson Parish, LA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53" name="Picture 9" descr=""/>
          <p:cNvPicPr/>
          <p:nvPr/>
        </p:nvPicPr>
        <p:blipFill>
          <a:blip r:embed="rId2"/>
          <a:stretch/>
        </p:blipFill>
        <p:spPr>
          <a:xfrm>
            <a:off x="5551920" y="1830960"/>
            <a:ext cx="6027120" cy="4041720"/>
          </a:xfrm>
          <a:prstGeom prst="rect">
            <a:avLst/>
          </a:prstGeom>
          <a:ln>
            <a:noFill/>
          </a:ln>
        </p:spPr>
      </p:pic>
      <p:sp>
        <p:nvSpPr>
          <p:cNvPr id="254" name="CustomShape 3"/>
          <p:cNvSpPr/>
          <p:nvPr/>
        </p:nvSpPr>
        <p:spPr>
          <a:xfrm>
            <a:off x="5582160" y="5873040"/>
            <a:ext cx="52452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Near daily commute in Marrero, LA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Picture 1" descr=""/>
          <p:cNvPicPr/>
          <p:nvPr/>
        </p:nvPicPr>
        <p:blipFill>
          <a:blip r:embed="rId1"/>
          <a:stretch/>
        </p:blipFill>
        <p:spPr>
          <a:xfrm>
            <a:off x="3656160" y="1066680"/>
            <a:ext cx="5562360" cy="507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About That…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38" name="Picture 2" descr=""/>
          <p:cNvPicPr/>
          <p:nvPr/>
        </p:nvPicPr>
        <p:blipFill>
          <a:blip r:embed="rId1"/>
          <a:stretch/>
        </p:blipFill>
        <p:spPr>
          <a:xfrm>
            <a:off x="5408640" y="457200"/>
            <a:ext cx="5890320" cy="5943240"/>
          </a:xfrm>
          <a:prstGeom prst="rect">
            <a:avLst/>
          </a:prstGeom>
          <a:ln>
            <a:noFill/>
          </a:ln>
        </p:spPr>
      </p:pic>
      <p:sp>
        <p:nvSpPr>
          <p:cNvPr id="339" name="CustomShape 2"/>
          <p:cNvSpPr/>
          <p:nvPr/>
        </p:nvSpPr>
        <p:spPr>
          <a:xfrm>
            <a:off x="1089360" y="2057400"/>
            <a:ext cx="33296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http://goo.gl/RwDGzL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And This…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1090080" y="2057400"/>
            <a:ext cx="3256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https://goo.gl/o3Jsa7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42" name="Picture 10" descr=""/>
          <p:cNvPicPr/>
          <p:nvPr/>
        </p:nvPicPr>
        <p:blipFill>
          <a:blip r:embed="rId1"/>
          <a:stretch/>
        </p:blipFill>
        <p:spPr>
          <a:xfrm>
            <a:off x="5560920" y="304920"/>
            <a:ext cx="4997160" cy="624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Picture 1" descr=""/>
          <p:cNvPicPr/>
          <p:nvPr/>
        </p:nvPicPr>
        <p:blipFill>
          <a:blip r:embed="rId1"/>
          <a:stretch/>
        </p:blipFill>
        <p:spPr>
          <a:xfrm>
            <a:off x="3080160" y="1066680"/>
            <a:ext cx="5562360" cy="507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Help Us….Help You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5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>
              <a:lnSpc>
                <a:spcPct val="90000"/>
              </a:lnSpc>
              <a:spcBef>
                <a:spcPts val="1599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If you work in environments like this, or you know people who do: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Please, tell them (or better show them) this is important.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Report anything you run across (nicely!)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Contribute to projects that try to secure this environment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Samurai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Various scanners (nmap, Metasploit aux, etc)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Call Securicon. We’d be GLAD to help!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Content Placeholder 2" descr=""/>
          <p:cNvPicPr/>
          <p:nvPr/>
        </p:nvPicPr>
        <p:blipFill>
          <a:blip r:embed="rId1"/>
          <a:stretch/>
        </p:blipFill>
        <p:spPr>
          <a:xfrm>
            <a:off x="1375560" y="2133720"/>
            <a:ext cx="1038960" cy="1038960"/>
          </a:xfrm>
          <a:prstGeom prst="rect">
            <a:avLst/>
          </a:prstGeom>
          <a:ln>
            <a:noFill/>
          </a:ln>
        </p:spPr>
      </p:pic>
      <p:pic>
        <p:nvPicPr>
          <p:cNvPr id="347" name="Picture 2" descr=""/>
          <p:cNvPicPr/>
          <p:nvPr/>
        </p:nvPicPr>
        <p:blipFill>
          <a:blip r:embed="rId2"/>
          <a:stretch/>
        </p:blipFill>
        <p:spPr>
          <a:xfrm>
            <a:off x="1247400" y="609480"/>
            <a:ext cx="1294920" cy="1294920"/>
          </a:xfrm>
          <a:prstGeom prst="rect">
            <a:avLst/>
          </a:prstGeom>
          <a:ln>
            <a:noFill/>
          </a:ln>
        </p:spPr>
      </p:pic>
      <p:pic>
        <p:nvPicPr>
          <p:cNvPr id="348" name="Picture 3" descr=""/>
          <p:cNvPicPr/>
          <p:nvPr/>
        </p:nvPicPr>
        <p:blipFill>
          <a:blip r:embed="rId3"/>
          <a:stretch/>
        </p:blipFill>
        <p:spPr>
          <a:xfrm>
            <a:off x="1424160" y="3581280"/>
            <a:ext cx="990360" cy="990360"/>
          </a:xfrm>
          <a:prstGeom prst="rect">
            <a:avLst/>
          </a:prstGeom>
          <a:ln>
            <a:noFill/>
          </a:ln>
        </p:spPr>
      </p:pic>
      <p:sp>
        <p:nvSpPr>
          <p:cNvPr id="349" name="CustomShape 1"/>
          <p:cNvSpPr/>
          <p:nvPr/>
        </p:nvSpPr>
        <p:spPr>
          <a:xfrm>
            <a:off x="2671920" y="806760"/>
            <a:ext cx="457164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Dan.Bougere@Securicon.com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dbougere@gmail.com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2683080" y="2366280"/>
            <a:ext cx="18514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@Rouxgaru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2717280" y="3814920"/>
            <a:ext cx="62269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https://www.linkedin.com/in/danbougere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52" name="Picture 7" descr=""/>
          <p:cNvPicPr/>
          <p:nvPr/>
        </p:nvPicPr>
        <p:blipFill>
          <a:blip r:embed="rId4"/>
          <a:stretch/>
        </p:blipFill>
        <p:spPr>
          <a:xfrm>
            <a:off x="1431360" y="5105520"/>
            <a:ext cx="996480" cy="996480"/>
          </a:xfrm>
          <a:prstGeom prst="rect">
            <a:avLst/>
          </a:prstGeom>
          <a:ln>
            <a:noFill/>
          </a:ln>
        </p:spPr>
      </p:pic>
      <p:sp>
        <p:nvSpPr>
          <p:cNvPr id="353" name="CustomShape 4"/>
          <p:cNvSpPr/>
          <p:nvPr/>
        </p:nvSpPr>
        <p:spPr>
          <a:xfrm>
            <a:off x="2789640" y="5340240"/>
            <a:ext cx="65757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Slides:  https://github.com/Rouxgaru/slides  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How Did I Get Back To This…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56" name="Picture 3" descr=""/>
          <p:cNvPicPr/>
          <p:nvPr/>
        </p:nvPicPr>
        <p:blipFill>
          <a:blip r:embed="rId1"/>
          <a:stretch/>
        </p:blipFill>
        <p:spPr>
          <a:xfrm>
            <a:off x="4494240" y="3581280"/>
            <a:ext cx="5250600" cy="2437920"/>
          </a:xfrm>
          <a:prstGeom prst="rect">
            <a:avLst/>
          </a:prstGeom>
          <a:ln>
            <a:noFill/>
          </a:ln>
        </p:spPr>
      </p:pic>
      <p:pic>
        <p:nvPicPr>
          <p:cNvPr id="257" name="Picture 5" descr=""/>
          <p:cNvPicPr/>
          <p:nvPr/>
        </p:nvPicPr>
        <p:blipFill>
          <a:blip r:embed="rId2"/>
          <a:stretch/>
        </p:blipFill>
        <p:spPr>
          <a:xfrm>
            <a:off x="1370160" y="1752480"/>
            <a:ext cx="2320200" cy="190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1625040" y="2209680"/>
            <a:ext cx="8938080" cy="276408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alibri"/>
              </a:rPr>
              <a:t>Overview of ICS 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1625040" y="4951440"/>
            <a:ext cx="7135920" cy="122040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009999"/>
                </a:solidFill>
                <a:latin typeface="Calibri"/>
              </a:rPr>
              <a:t>Welcome to the Jungle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What *exactly* are we talking about?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Basically, any system that is designed to allow maximal control over a complex environment using minimal human interaction.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Repetitive yet accurate measurements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The ability to react faster than human reflexes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Precision measurements across vast geographic distances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The ability to withstand hostile or remote environments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NIST 800-82:  Guide to Industrial Control Systems (ICS) Security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http://goo.gl/utQFPN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What *exactly* do you mean by “measurements”?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>
            <a:normAutofit/>
          </a:bodyPr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ICS systems rely on feedback loops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PID Controller Theory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Proportional – produces change proportional to error value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Integral – produces change based on duration of error value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Derivative – produces change based on the slope of change. 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Fuzzy Logic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Digital:  0 (False) and 1 (True)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Uses values between these two to determine feedback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Off by a little?  Slightly true (0.003)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Off by a lot?  Very true (0.952)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Types of Processes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Discrete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Batch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Continuous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Hybrid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21</TotalTime>
  <Application>LibreOffice/6.0.6.2$Linux_X86_64 LibreOffice_project/00m0$Build-2</Application>
  <Words>2147</Words>
  <Paragraphs>349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2016-03-28T18:53:21Z</dcterms:created>
  <dc:creator/>
  <dc:description/>
  <dc:language>en-US</dc:language>
  <cp:lastModifiedBy/>
  <dcterms:modified xsi:type="dcterms:W3CDTF">2018-09-21T10:42:34Z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49</vt:i4>
  </property>
  <property fmtid="{D5CDD505-2E9C-101B-9397-08002B2CF9AE}" pid="12" name="_TemplateID">
    <vt:lpwstr>TC027879909991</vt:lpwstr>
  </property>
</Properties>
</file>