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57" r:id="rId3"/>
    <p:sldId id="339" r:id="rId4"/>
    <p:sldId id="273" r:id="rId5"/>
    <p:sldId id="259" r:id="rId6"/>
    <p:sldId id="342" r:id="rId7"/>
    <p:sldId id="343" r:id="rId8"/>
    <p:sldId id="344" r:id="rId9"/>
    <p:sldId id="336" r:id="rId10"/>
    <p:sldId id="345" r:id="rId11"/>
    <p:sldId id="346" r:id="rId12"/>
    <p:sldId id="341" r:id="rId13"/>
    <p:sldId id="340" r:id="rId14"/>
    <p:sldId id="347" r:id="rId15"/>
    <p:sldId id="337" r:id="rId16"/>
    <p:sldId id="352" r:id="rId17"/>
    <p:sldId id="348" r:id="rId18"/>
    <p:sldId id="349" r:id="rId19"/>
    <p:sldId id="350" r:id="rId20"/>
    <p:sldId id="351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6" r:id="rId33"/>
    <p:sldId id="367" r:id="rId34"/>
    <p:sldId id="364" r:id="rId35"/>
    <p:sldId id="365" r:id="rId36"/>
    <p:sldId id="338" r:id="rId37"/>
    <p:sldId id="368" r:id="rId38"/>
    <p:sldId id="335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6" d="100"/>
          <a:sy n="66" d="100"/>
        </p:scale>
        <p:origin x="7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56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Advertising:</a:t>
            </a:r>
            <a:r>
              <a:rPr lang="en-US" baseline="0" dirty="0"/>
              <a:t>  partners, contracts won, etc.</a:t>
            </a:r>
          </a:p>
          <a:p>
            <a:r>
              <a:rPr lang="en-US" baseline="0" dirty="0"/>
              <a:t>Open Positions: tech used, headhunting, skill sets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Advertising:</a:t>
            </a:r>
            <a:r>
              <a:rPr lang="en-US" baseline="0" dirty="0"/>
              <a:t>  partners, contracts won,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Advertising:</a:t>
            </a:r>
            <a:r>
              <a:rPr lang="en-US" baseline="0" dirty="0"/>
              <a:t>  partners, contracts won,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6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4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low-hanging fruit of exposed services on the internet</a:t>
            </a:r>
          </a:p>
          <a:p>
            <a:r>
              <a:rPr lang="en-US" dirty="0"/>
              <a:t>Keep calling till you find the “one person”</a:t>
            </a:r>
          </a:p>
          <a:p>
            <a:r>
              <a:rPr lang="en-US" dirty="0"/>
              <a:t>Hacking the human is so much easier than hacking</a:t>
            </a:r>
            <a:r>
              <a:rPr lang="en-US" baseline="0" dirty="0"/>
              <a:t> the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IP/PI – can be used for financial gain (stock manipulation,</a:t>
            </a:r>
            <a:r>
              <a:rPr lang="en-US" baseline="0" dirty="0"/>
              <a:t> pricing,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to midsize are usually</a:t>
            </a:r>
            <a:r>
              <a:rPr lang="en-US" baseline="0" dirty="0"/>
              <a:t> the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times has your</a:t>
            </a:r>
            <a:r>
              <a:rPr lang="en-US" baseline="0" dirty="0"/>
              <a:t> IT folks sent this out?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Embrace the Click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/>
              <a:t>Five effective Social Engineering protections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Dan bOUGERE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No, They Couldn’t Have!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5" y="1780381"/>
            <a:ext cx="7458075" cy="4305300"/>
          </a:xfrm>
        </p:spPr>
      </p:pic>
    </p:spTree>
    <p:extLst>
      <p:ext uri="{BB962C8B-B14F-4D97-AF65-F5344CB8AC3E}">
        <p14:creationId xmlns:p14="http://schemas.microsoft.com/office/powerpoint/2010/main" val="40378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Fighting?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51" y="1701800"/>
            <a:ext cx="5608122" cy="4462463"/>
          </a:xfrm>
        </p:spPr>
      </p:pic>
    </p:spTree>
    <p:extLst>
      <p:ext uri="{BB962C8B-B14F-4D97-AF65-F5344CB8AC3E}">
        <p14:creationId xmlns:p14="http://schemas.microsoft.com/office/powerpoint/2010/main" val="33043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Seriously, Why Keep Fighting?</a:t>
            </a:r>
          </a:p>
        </p:txBody>
      </p:sp>
      <p:pic>
        <p:nvPicPr>
          <p:cNvPr id="4" name="12785450_249487648716212_1371296209_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4588" y="1701800"/>
            <a:ext cx="7969250" cy="4462463"/>
          </a:xfrm>
        </p:spPr>
      </p:pic>
    </p:spTree>
    <p:extLst>
      <p:ext uri="{BB962C8B-B14F-4D97-AF65-F5344CB8AC3E}">
        <p14:creationId xmlns:p14="http://schemas.microsoft.com/office/powerpoint/2010/main" val="18205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Mindful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people are going to do this.</a:t>
            </a:r>
          </a:p>
          <a:p>
            <a:r>
              <a:rPr lang="en-US" dirty="0"/>
              <a:t>You are expecting them to change ingrained social behaviors from our earliest ancestors.</a:t>
            </a:r>
          </a:p>
          <a:p>
            <a:r>
              <a:rPr lang="en-US" dirty="0"/>
              <a:t>Everyone knows what the “definition of insanity” is, right?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Methods</a:t>
            </a:r>
          </a:p>
        </p:txBody>
      </p:sp>
    </p:spTree>
    <p:extLst>
      <p:ext uri="{BB962C8B-B14F-4D97-AF65-F5344CB8AC3E}">
        <p14:creationId xmlns:p14="http://schemas.microsoft.com/office/powerpoint/2010/main" val="22640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Your Existing Technology</a:t>
            </a:r>
          </a:p>
        </p:txBody>
      </p:sp>
    </p:spTree>
    <p:extLst>
      <p:ext uri="{BB962C8B-B14F-4D97-AF65-F5344CB8AC3E}">
        <p14:creationId xmlns:p14="http://schemas.microsoft.com/office/powerpoint/2010/main" val="8703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Use Your Existing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</a:t>
            </a:r>
            <a:r>
              <a:rPr lang="en-US" b="1" u="sng" dirty="0">
                <a:solidFill>
                  <a:srgbClr val="FF0000"/>
                </a:solidFill>
              </a:rPr>
              <a:t>OFF</a:t>
            </a:r>
            <a:r>
              <a:rPr lang="en-US" dirty="0"/>
              <a:t> HTML email.</a:t>
            </a:r>
          </a:p>
          <a:p>
            <a:pPr lvl="1"/>
            <a:r>
              <a:rPr lang="en-US" dirty="0"/>
              <a:t>Email is used for business communication, yes? Do you really need backgrounds, icons, or cat pictures?</a:t>
            </a:r>
          </a:p>
          <a:p>
            <a:pPr lvl="1"/>
            <a:r>
              <a:rPr lang="en-US" dirty="0"/>
              <a:t>Multiple methods to hide malicious links are quickly exposed in text-only emails.</a:t>
            </a:r>
          </a:p>
          <a:p>
            <a:pPr lvl="1"/>
            <a:r>
              <a:rPr lang="en-US" dirty="0"/>
              <a:t>Web bugs are popular and can provide drips of information that are useful in later stages. These are not viable in non-HTML email. </a:t>
            </a:r>
          </a:p>
          <a:p>
            <a:pPr lvl="1"/>
            <a:r>
              <a:rPr lang="en-US" dirty="0"/>
              <a:t>There are many how-to guides available for almost all email servers:</a:t>
            </a:r>
          </a:p>
          <a:p>
            <a:pPr lvl="2"/>
            <a:r>
              <a:rPr lang="en-US" dirty="0"/>
              <a:t>Gmail - https://support.google.com/a/answer/2786758?hl=en</a:t>
            </a:r>
          </a:p>
          <a:p>
            <a:pPr lvl="2"/>
            <a:r>
              <a:rPr lang="en-US" dirty="0"/>
              <a:t>Exchange 2013 -</a:t>
            </a:r>
          </a:p>
          <a:p>
            <a:pPr marL="682633" lvl="2" indent="0">
              <a:buNone/>
            </a:pPr>
            <a:r>
              <a:rPr lang="en-US" dirty="0"/>
              <a:t> https://technet.microsoft.com/en-us/library/bb310794(v=exchg.150).aspx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Use Your Existing Technology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Blacklists</a:t>
            </a:r>
          </a:p>
          <a:p>
            <a:pPr lvl="1"/>
            <a:r>
              <a:rPr lang="en-US" dirty="0"/>
              <a:t>While not perfect, there are many blacklists maintained on the internet that you can subscribe and implement on your server(s).</a:t>
            </a:r>
          </a:p>
          <a:p>
            <a:pPr lvl="2"/>
            <a:r>
              <a:rPr lang="en-US" dirty="0"/>
              <a:t>Return Path Reputation Network Blacklist (RNBL)</a:t>
            </a:r>
          </a:p>
          <a:p>
            <a:pPr lvl="2"/>
            <a:r>
              <a:rPr lang="en-US" dirty="0" err="1"/>
              <a:t>SpamHaus</a:t>
            </a:r>
            <a:endParaRPr lang="en-US" dirty="0"/>
          </a:p>
          <a:p>
            <a:pPr lvl="2"/>
            <a:r>
              <a:rPr lang="en-US" dirty="0" err="1"/>
              <a:t>SpamCop</a:t>
            </a:r>
            <a:endParaRPr lang="en-US" dirty="0"/>
          </a:p>
          <a:p>
            <a:pPr lvl="2"/>
            <a:r>
              <a:rPr lang="en-US" dirty="0"/>
              <a:t>Many more: https://blog.returnpath.com/blacklist-basics-the-top-email-blacklists-you-need-to-know-v2/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Use Your Existing Technology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Antivirus and Gateway Scanners</a:t>
            </a:r>
          </a:p>
          <a:p>
            <a:pPr lvl="1"/>
            <a:r>
              <a:rPr lang="en-US" dirty="0"/>
              <a:t>Everyone is running an antivirus scanner on their email server, right?</a:t>
            </a:r>
          </a:p>
          <a:p>
            <a:pPr lvl="1"/>
            <a:r>
              <a:rPr lang="en-US" dirty="0"/>
              <a:t>It is much easier to stop infections and shenanigans at the source.</a:t>
            </a:r>
          </a:p>
          <a:p>
            <a:pPr lvl="1"/>
            <a:r>
              <a:rPr lang="en-US" dirty="0"/>
              <a:t>Most popular malware and ransomware comes in archives (zip, tar, </a:t>
            </a:r>
            <a:r>
              <a:rPr lang="en-US" dirty="0" err="1"/>
              <a:t>msi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or in malicious Office or PDF documents. </a:t>
            </a:r>
          </a:p>
          <a:p>
            <a:pPr lvl="2"/>
            <a:r>
              <a:rPr lang="en-US" dirty="0"/>
              <a:t>Or in BOTH!</a:t>
            </a:r>
          </a:p>
          <a:p>
            <a:pPr lvl="1"/>
            <a:r>
              <a:rPr lang="en-US" dirty="0" err="1"/>
              <a:t>ClamAV</a:t>
            </a:r>
            <a:r>
              <a:rPr lang="en-US" dirty="0"/>
              <a:t> is a popular solution that is cross platform.</a:t>
            </a:r>
          </a:p>
          <a:p>
            <a:pPr lvl="2"/>
            <a:r>
              <a:rPr lang="en-US" dirty="0"/>
              <a:t>http://www.clamav.net/</a:t>
            </a:r>
          </a:p>
        </p:txBody>
      </p:sp>
    </p:spTree>
    <p:extLst>
      <p:ext uri="{BB962C8B-B14F-4D97-AF65-F5344CB8AC3E}">
        <p14:creationId xmlns:p14="http://schemas.microsoft.com/office/powerpoint/2010/main" val="24282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Use Your Existing Technology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Everyone has a firewall, even if it is Windows Firewall or </a:t>
            </a:r>
            <a:r>
              <a:rPr lang="en-US" dirty="0" err="1"/>
              <a:t>iptables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are familiar with blocking unwanted traffic coming </a:t>
            </a:r>
            <a:r>
              <a:rPr lang="en-US" b="1" u="sng" dirty="0">
                <a:solidFill>
                  <a:srgbClr val="FF0000"/>
                </a:solidFill>
              </a:rPr>
              <a:t>IN</a:t>
            </a:r>
            <a:r>
              <a:rPr lang="en-US" dirty="0"/>
              <a:t> to the network. </a:t>
            </a:r>
          </a:p>
          <a:p>
            <a:pPr lvl="1"/>
            <a:r>
              <a:rPr lang="en-US" dirty="0"/>
              <a:t>What if I told you that you can also do the same thing for traffic going </a:t>
            </a:r>
            <a:r>
              <a:rPr lang="en-US" b="1" u="sng" dirty="0">
                <a:solidFill>
                  <a:srgbClr val="00B050"/>
                </a:solidFill>
              </a:rPr>
              <a:t>OUT</a:t>
            </a:r>
            <a:r>
              <a:rPr lang="en-US" dirty="0"/>
              <a:t> of your network?</a:t>
            </a:r>
          </a:p>
          <a:p>
            <a:pPr marL="377886" lvl="1" indent="0">
              <a:buNone/>
            </a:pPr>
            <a:endParaRPr lang="en-US" dirty="0"/>
          </a:p>
          <a:p>
            <a:pPr lvl="1"/>
            <a:r>
              <a:rPr lang="en-US" dirty="0"/>
              <a:t>Do client desktops need to send email via SMTP?</a:t>
            </a:r>
          </a:p>
          <a:p>
            <a:pPr lvl="1"/>
            <a:r>
              <a:rPr lang="en-US" dirty="0"/>
              <a:t>Do your fileservers (or any servers) need to communicate to servers in Asia or Eastern Europe?</a:t>
            </a:r>
          </a:p>
          <a:p>
            <a:pPr lvl="1"/>
            <a:r>
              <a:rPr lang="en-US" dirty="0"/>
              <a:t>Do your credit card systems need to communicate with ANYONE else besides your processor?  Hint:  This answer should probably be no.</a:t>
            </a:r>
          </a:p>
        </p:txBody>
      </p:sp>
    </p:spTree>
    <p:extLst>
      <p:ext uri="{BB962C8B-B14F-4D97-AF65-F5344CB8AC3E}">
        <p14:creationId xmlns:p14="http://schemas.microsoft.com/office/powerpoint/2010/main" val="10986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falls under WHITE</a:t>
            </a:r>
          </a:p>
          <a:p>
            <a:pPr lvl="1"/>
            <a:r>
              <a:rPr lang="en-US" dirty="0"/>
              <a:t>“Subject to standard copyright rules, WHITE information may be distributed freely, without restriction”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7886" lvl="1" indent="0">
              <a:buNone/>
            </a:pPr>
            <a:r>
              <a:rPr lang="en-US" dirty="0"/>
              <a:t>https://en.wikipedia.org/wiki/Traffic_Light_Protocol</a:t>
            </a:r>
          </a:p>
        </p:txBody>
      </p:sp>
    </p:spTree>
    <p:extLst>
      <p:ext uri="{BB962C8B-B14F-4D97-AF65-F5344CB8AC3E}">
        <p14:creationId xmlns:p14="http://schemas.microsoft.com/office/powerpoint/2010/main" val="3729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Social Media/Internet Awareness</a:t>
            </a:r>
          </a:p>
        </p:txBody>
      </p:sp>
    </p:spTree>
    <p:extLst>
      <p:ext uri="{BB962C8B-B14F-4D97-AF65-F5344CB8AC3E}">
        <p14:creationId xmlns:p14="http://schemas.microsoft.com/office/powerpoint/2010/main" val="38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Social Media/Internet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would be amazed at the amount of information that is available on social media. </a:t>
            </a:r>
          </a:p>
          <a:p>
            <a:pPr lvl="1"/>
            <a:r>
              <a:rPr lang="en-US" dirty="0"/>
              <a:t>It’s not just Millennials! </a:t>
            </a:r>
          </a:p>
          <a:p>
            <a:pPr lvl="1"/>
            <a:r>
              <a:rPr lang="en-US" dirty="0"/>
              <a:t>It takes one friend/contact who isn’t careful to open up your entire profile. </a:t>
            </a:r>
          </a:p>
          <a:p>
            <a:pPr lvl="1"/>
            <a:r>
              <a:rPr lang="en-US" dirty="0"/>
              <a:t>Metadata is also important</a:t>
            </a:r>
          </a:p>
          <a:p>
            <a:pPr lvl="2"/>
            <a:r>
              <a:rPr lang="en-US" dirty="0"/>
              <a:t>Friends of friends</a:t>
            </a:r>
          </a:p>
          <a:p>
            <a:pPr lvl="2"/>
            <a:r>
              <a:rPr lang="en-US" dirty="0"/>
              <a:t>Interest groups</a:t>
            </a:r>
          </a:p>
          <a:p>
            <a:pPr lvl="2"/>
            <a:r>
              <a:rPr lang="en-US" dirty="0"/>
              <a:t>Alumni networks</a:t>
            </a:r>
          </a:p>
        </p:txBody>
      </p:sp>
    </p:spTree>
    <p:extLst>
      <p:ext uri="{BB962C8B-B14F-4D97-AF65-F5344CB8AC3E}">
        <p14:creationId xmlns:p14="http://schemas.microsoft.com/office/powerpoint/2010/main" val="4099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Social Media/Internet Awareness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would be appalled at the amount of information that is available on BUSINESSES via social media. </a:t>
            </a:r>
          </a:p>
          <a:p>
            <a:pPr lvl="1"/>
            <a:r>
              <a:rPr lang="en-US" dirty="0"/>
              <a:t>Photographs with tags of employees/positions</a:t>
            </a:r>
          </a:p>
          <a:p>
            <a:pPr lvl="1"/>
            <a:r>
              <a:rPr lang="en-US" dirty="0"/>
              <a:t>Philanthropic outreach 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Contract Awards</a:t>
            </a:r>
          </a:p>
          <a:p>
            <a:pPr lvl="1"/>
            <a:r>
              <a:rPr lang="en-US" dirty="0"/>
              <a:t>Open Positions</a:t>
            </a:r>
          </a:p>
        </p:txBody>
      </p:sp>
    </p:spTree>
    <p:extLst>
      <p:ext uri="{BB962C8B-B14F-4D97-AF65-F5344CB8AC3E}">
        <p14:creationId xmlns:p14="http://schemas.microsoft.com/office/powerpoint/2010/main" val="2392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Social Media/Internet Awareness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would be terrified at the amount of information that is available via Google and other search engines. </a:t>
            </a:r>
          </a:p>
          <a:p>
            <a:pPr lvl="1"/>
            <a:r>
              <a:rPr lang="en-US" dirty="0"/>
              <a:t>Google…Google Hacking: https://www.blackhat.com/presentations/bh-europe-05/BH_EU_05-Long.pdf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Directories</a:t>
            </a:r>
          </a:p>
          <a:p>
            <a:pPr lvl="1"/>
            <a:r>
              <a:rPr lang="en-US" dirty="0"/>
              <a:t>Firewall/Router Configurations</a:t>
            </a:r>
          </a:p>
          <a:p>
            <a:pPr lvl="1"/>
            <a:r>
              <a:rPr lang="en-US" dirty="0"/>
              <a:t>Waivers on Old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Social Media/Internet Awareness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that this information is out there, and will be used by bad people.</a:t>
            </a:r>
          </a:p>
          <a:p>
            <a:r>
              <a:rPr lang="en-US" dirty="0"/>
              <a:t>Recognize that a blanket ban is unrealistic and ineffective.</a:t>
            </a:r>
          </a:p>
          <a:p>
            <a:r>
              <a:rPr lang="en-US" dirty="0"/>
              <a:t>Find a middle ground!</a:t>
            </a:r>
          </a:p>
          <a:p>
            <a:pPr lvl="1"/>
            <a:r>
              <a:rPr lang="en-US" dirty="0"/>
              <a:t>Mitigate the amount of information exposed on social media and the internet</a:t>
            </a:r>
          </a:p>
          <a:p>
            <a:pPr lvl="1"/>
            <a:r>
              <a:rPr lang="en-US" dirty="0"/>
              <a:t>Restrict profiles to Friends/Contacts only</a:t>
            </a:r>
          </a:p>
          <a:p>
            <a:pPr lvl="1"/>
            <a:r>
              <a:rPr lang="en-US" dirty="0"/>
              <a:t>Stress to everyone that this information can be used against not only them, but everyone ELSE that knows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Procedures and People</a:t>
            </a:r>
          </a:p>
        </p:txBody>
      </p:sp>
    </p:spTree>
    <p:extLst>
      <p:ext uri="{BB962C8B-B14F-4D97-AF65-F5344CB8AC3E}">
        <p14:creationId xmlns:p14="http://schemas.microsoft.com/office/powerpoint/2010/main" val="653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Procedures and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someone gets a call or an email from “IT” requesting their password be reset?</a:t>
            </a:r>
          </a:p>
          <a:p>
            <a:r>
              <a:rPr lang="en-US" dirty="0"/>
              <a:t>What happens when someone receives an “urgent request” from your CEO to transfer money to an account quickly?</a:t>
            </a:r>
          </a:p>
          <a:p>
            <a:r>
              <a:rPr lang="en-US" dirty="0"/>
              <a:t>What happens when your front desk person is asked to plug in a thumb drive when a client’s laptop mysteriously no longer works?</a:t>
            </a:r>
          </a:p>
          <a:p>
            <a:r>
              <a:rPr lang="en-US" dirty="0"/>
              <a:t>What happens when someone forgets or loses their badge?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Procedures and People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those psychological traits we discussed earlier? </a:t>
            </a:r>
          </a:p>
          <a:p>
            <a:r>
              <a:rPr lang="en-US" dirty="0"/>
              <a:t>If an individual has no guidance, they will do what they feel is best. That is what social engineers depend on!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“IT you said?  Sure, I’ll go change my password right now on the new site.”</a:t>
            </a:r>
          </a:p>
          <a:p>
            <a:pPr lvl="1"/>
            <a:r>
              <a:rPr lang="en-US" dirty="0"/>
              <a:t>“I’ll transfer the money right now.  The reference ID is….”</a:t>
            </a:r>
          </a:p>
          <a:p>
            <a:pPr lvl="1"/>
            <a:r>
              <a:rPr lang="en-US" dirty="0"/>
              <a:t>“Sure! Here, I’ll print those up for you really quick.  Technology huh?”</a:t>
            </a:r>
          </a:p>
          <a:p>
            <a:pPr lvl="1"/>
            <a:r>
              <a:rPr lang="en-US" dirty="0"/>
              <a:t>“I’ll badge you in this time, but next time you’ll need to get a temp one.”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Procedures and People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them the tools to be successful!</a:t>
            </a:r>
          </a:p>
          <a:p>
            <a:pPr lvl="1"/>
            <a:r>
              <a:rPr lang="en-US" dirty="0"/>
              <a:t>Procedures</a:t>
            </a:r>
          </a:p>
          <a:p>
            <a:pPr lvl="2"/>
            <a:r>
              <a:rPr lang="en-US" dirty="0"/>
              <a:t>Accounts and passwords</a:t>
            </a:r>
          </a:p>
          <a:p>
            <a:pPr lvl="2"/>
            <a:r>
              <a:rPr lang="en-US" dirty="0"/>
              <a:t>Financial transactions</a:t>
            </a:r>
          </a:p>
          <a:p>
            <a:pPr lvl="2"/>
            <a:r>
              <a:rPr lang="en-US" dirty="0"/>
              <a:t>Change management</a:t>
            </a:r>
          </a:p>
          <a:p>
            <a:pPr lvl="2"/>
            <a:r>
              <a:rPr lang="en-US" dirty="0"/>
              <a:t>Access controls</a:t>
            </a:r>
          </a:p>
          <a:p>
            <a:pPr lvl="2"/>
            <a:r>
              <a:rPr lang="en-US" dirty="0"/>
              <a:t>Other critical areas </a:t>
            </a:r>
          </a:p>
          <a:p>
            <a:pPr lvl="1"/>
            <a:r>
              <a:rPr lang="en-US" dirty="0"/>
              <a:t>Points of Contact</a:t>
            </a:r>
          </a:p>
          <a:p>
            <a:pPr lvl="2"/>
            <a:r>
              <a:rPr lang="en-US" dirty="0"/>
              <a:t>Who do I call when I get a request outside of procedure? </a:t>
            </a:r>
          </a:p>
          <a:p>
            <a:pPr lvl="2"/>
            <a:r>
              <a:rPr lang="en-US" dirty="0"/>
              <a:t>Who do I call second when the first person is sick, on vacation, or just not answering?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0057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We Will Cover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Pick Your Battles</a:t>
            </a:r>
            <a:endParaRPr lang="en-US" baseline="0" dirty="0"/>
          </a:p>
          <a:p>
            <a:r>
              <a:rPr lang="en-US" dirty="0"/>
              <a:t>Five Methods</a:t>
            </a:r>
            <a:endParaRPr lang="en-US" baseline="0" dirty="0"/>
          </a:p>
          <a:p>
            <a:r>
              <a:rPr lang="en-US" dirty="0"/>
              <a:t>Takeaway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249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Individuals have a variety of technology levels, cultural touchstones, trusting behavior, and willingness to help. </a:t>
            </a:r>
          </a:p>
          <a:p>
            <a:r>
              <a:rPr lang="en-US" dirty="0"/>
              <a:t>Social engineers will keep trying until they find “that one user.” </a:t>
            </a:r>
          </a:p>
          <a:p>
            <a:r>
              <a:rPr lang="en-US" dirty="0"/>
              <a:t>How do we get everyone on the same page?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Training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phishing emails</a:t>
            </a:r>
          </a:p>
          <a:p>
            <a:pPr lvl="1"/>
            <a:r>
              <a:rPr lang="en-US" dirty="0"/>
              <a:t>Many companies will provide this service with differing degrees of fine tuning. </a:t>
            </a:r>
          </a:p>
          <a:p>
            <a:pPr lvl="1"/>
            <a:r>
              <a:rPr lang="en-US" dirty="0"/>
              <a:t>May also provide off-the-shelf solutions and ongoing training</a:t>
            </a:r>
          </a:p>
          <a:p>
            <a:r>
              <a:rPr lang="en-US" dirty="0"/>
              <a:t>Make vishing calls</a:t>
            </a:r>
          </a:p>
          <a:p>
            <a:pPr lvl="1"/>
            <a:r>
              <a:rPr lang="en-US" dirty="0"/>
              <a:t>Again, many companies will provide this service and ongoing training. </a:t>
            </a:r>
          </a:p>
          <a:p>
            <a:r>
              <a:rPr lang="en-US" dirty="0"/>
              <a:t>NO ONE IS IMMUNE, so no one should be excluded.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Training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this seriously. Bad guys do!</a:t>
            </a:r>
          </a:p>
          <a:p>
            <a:pPr lvl="1"/>
            <a:r>
              <a:rPr lang="en-US" dirty="0"/>
              <a:t>“Annual Training” is basically useless. No one pays attention and wants to get through it as quickly as possible. </a:t>
            </a:r>
          </a:p>
          <a:p>
            <a:pPr lvl="1"/>
            <a:r>
              <a:rPr lang="en-US" dirty="0"/>
              <a:t>All negative reinforcement all the time is ineffective as well.  You will terrify people into refusing to do anything for anyone.</a:t>
            </a:r>
          </a:p>
          <a:p>
            <a:r>
              <a:rPr lang="en-US" dirty="0"/>
              <a:t>Games and Positive Reinforcement</a:t>
            </a:r>
          </a:p>
          <a:p>
            <a:pPr lvl="1"/>
            <a:r>
              <a:rPr lang="en-US" dirty="0"/>
              <a:t>Competition is good!</a:t>
            </a:r>
          </a:p>
          <a:p>
            <a:pPr lvl="1"/>
            <a:r>
              <a:rPr lang="en-US" dirty="0"/>
              <a:t>Small rewards and prizes for “catching the </a:t>
            </a:r>
            <a:r>
              <a:rPr lang="en-US" dirty="0" err="1"/>
              <a:t>phisherman</a:t>
            </a:r>
            <a:r>
              <a:rPr lang="en-US" dirty="0"/>
              <a:t>” keeps it relevant, and if you ever ARE targeted…</a:t>
            </a:r>
          </a:p>
          <a:p>
            <a:pPr lvl="1"/>
            <a:r>
              <a:rPr lang="en-US" dirty="0"/>
              <a:t>Positive atmosphere of communication.  When in doubt, ASK!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Vigilance</a:t>
            </a:r>
          </a:p>
        </p:txBody>
      </p:sp>
    </p:spTree>
    <p:extLst>
      <p:ext uri="{BB962C8B-B14F-4D97-AF65-F5344CB8AC3E}">
        <p14:creationId xmlns:p14="http://schemas.microsoft.com/office/powerpoint/2010/main" val="4367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– 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vitally important that the same emphasis is placed on securing the human as well as the organization. </a:t>
            </a:r>
          </a:p>
          <a:p>
            <a:r>
              <a:rPr lang="en-US" dirty="0"/>
              <a:t>Remember that we are all susceptible, and that our attack surface is constantly changing as we live our lives.</a:t>
            </a:r>
          </a:p>
          <a:p>
            <a:r>
              <a:rPr lang="en-US" dirty="0"/>
              <a:t>Instill a healthy skepticism in all new hires, and make sure they are aware of policies and procedures.  New hires are always a target!</a:t>
            </a:r>
          </a:p>
          <a:p>
            <a:r>
              <a:rPr lang="en-US" dirty="0"/>
              <a:t>Make sure to stress that anyone may question a request and have it verified at any time with NO repercussions.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29551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people are going to do this. Accept that!</a:t>
            </a:r>
          </a:p>
          <a:p>
            <a:r>
              <a:rPr lang="en-US" dirty="0"/>
              <a:t>Give them the tools and awareness to fight back. </a:t>
            </a:r>
          </a:p>
          <a:p>
            <a:r>
              <a:rPr lang="en-US" dirty="0"/>
              <a:t>It’s better you do it rather than “Peggy” from </a:t>
            </a:r>
            <a:r>
              <a:rPr lang="en-US" dirty="0" err="1"/>
              <a:t>Posnan</a:t>
            </a:r>
            <a:r>
              <a:rPr lang="en-US" dirty="0"/>
              <a:t>, right?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72" y="3810000"/>
            <a:ext cx="4186012" cy="2354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6922" y="5923356"/>
            <a:ext cx="846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©Discover</a:t>
            </a:r>
          </a:p>
        </p:txBody>
      </p:sp>
    </p:spTree>
    <p:extLst>
      <p:ext uri="{BB962C8B-B14F-4D97-AF65-F5344CB8AC3E}">
        <p14:creationId xmlns:p14="http://schemas.microsoft.com/office/powerpoint/2010/main" val="22299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Twitter-icon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5" y="2133600"/>
            <a:ext cx="1039213" cy="1039213"/>
          </a:xfrm>
          <a:prstGeom prst="rect">
            <a:avLst/>
          </a:prstGeom>
        </p:spPr>
      </p:pic>
      <p:pic>
        <p:nvPicPr>
          <p:cNvPr id="3" name="Picture 2" descr="email subscription enter your email address to subscribe to this blo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71" y="609600"/>
            <a:ext cx="1295400" cy="1295400"/>
          </a:xfrm>
          <a:prstGeom prst="rect">
            <a:avLst/>
          </a:prstGeom>
        </p:spPr>
      </p:pic>
      <p:pic>
        <p:nvPicPr>
          <p:cNvPr id="4" name="Picture 3" descr="File:Linkedin Shiny Icon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78" y="3581400"/>
            <a:ext cx="990600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809" y="80673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Dan.Bougere@Securicon.com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1808" y="2366196"/>
            <a:ext cx="1874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Rouxgaru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671808" y="3815090"/>
            <a:ext cx="631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https://www.linkedin.com/in/danbougere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2" y="5105400"/>
            <a:ext cx="996779" cy="9967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1612" y="5340179"/>
            <a:ext cx="667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Slides:  https://github.com/Rouxgaru/slides  </a:t>
            </a:r>
          </a:p>
        </p:txBody>
      </p:sp>
    </p:spTree>
    <p:extLst>
      <p:ext uri="{BB962C8B-B14F-4D97-AF65-F5344CB8AC3E}">
        <p14:creationId xmlns:p14="http://schemas.microsoft.com/office/powerpoint/2010/main" val="39029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name is pronounced BOO-</a:t>
            </a:r>
            <a:r>
              <a:rPr lang="en-US" dirty="0" err="1"/>
              <a:t>zhair</a:t>
            </a:r>
            <a:endParaRPr lang="en-US" dirty="0"/>
          </a:p>
          <a:p>
            <a:r>
              <a:rPr lang="en-US" dirty="0"/>
              <a:t>13+</a:t>
            </a:r>
            <a:r>
              <a:rPr lang="en-US" baseline="0" dirty="0"/>
              <a:t> Years in IT</a:t>
            </a:r>
            <a:endParaRPr lang="en-US" dirty="0"/>
          </a:p>
          <a:p>
            <a:r>
              <a:rPr lang="en-US" dirty="0"/>
              <a:t>Last</a:t>
            </a:r>
            <a:r>
              <a:rPr lang="en-US" baseline="0" dirty="0"/>
              <a:t> 10 spent in various security roles</a:t>
            </a:r>
            <a:endParaRPr lang="en-US" dirty="0"/>
          </a:p>
          <a:p>
            <a:r>
              <a:rPr lang="en-US" dirty="0"/>
              <a:t>Spent</a:t>
            </a:r>
            <a:r>
              <a:rPr lang="en-US" baseline="0" dirty="0"/>
              <a:t> time in the Intelligence Community doing “fun” things that used many methods of social engineering</a:t>
            </a:r>
          </a:p>
          <a:p>
            <a:r>
              <a:rPr lang="en-US" dirty="0"/>
              <a:t>Senior Security Consultant at Securicon, LLC doing the same “fun” things for commercial and government clients.</a:t>
            </a:r>
          </a:p>
          <a:p>
            <a:pPr lvl="1"/>
            <a:r>
              <a:rPr lang="en-US" baseline="0" dirty="0"/>
              <a:t>http://securicon.com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59" y="334168"/>
            <a:ext cx="141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social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convincing someone to do something they otherwise would (or should) not.</a:t>
            </a:r>
          </a:p>
          <a:p>
            <a:r>
              <a:rPr lang="en-US" dirty="0"/>
              <a:t>Relies on many ingrained psychological traits:</a:t>
            </a:r>
          </a:p>
          <a:p>
            <a:pPr lvl="1"/>
            <a:r>
              <a:rPr lang="en-US" dirty="0"/>
              <a:t>Rapport</a:t>
            </a:r>
          </a:p>
          <a:p>
            <a:pPr lvl="1"/>
            <a:r>
              <a:rPr lang="en-US" dirty="0"/>
              <a:t>Deference to authority</a:t>
            </a:r>
          </a:p>
          <a:p>
            <a:pPr lvl="1"/>
            <a:r>
              <a:rPr lang="en-US" dirty="0"/>
              <a:t>Reciprocation</a:t>
            </a:r>
          </a:p>
          <a:p>
            <a:pPr lvl="1"/>
            <a:r>
              <a:rPr lang="en-US" dirty="0"/>
              <a:t>Consistency of action/thought</a:t>
            </a:r>
          </a:p>
          <a:p>
            <a:pPr lvl="1"/>
            <a:r>
              <a:rPr lang="en-US" dirty="0"/>
              <a:t>Desire to help those in need</a:t>
            </a:r>
          </a:p>
          <a:p>
            <a:pPr lvl="1"/>
            <a:r>
              <a:rPr lang="en-US" dirty="0"/>
              <a:t>Desire to be considered a “good” or “helpful” person</a:t>
            </a:r>
          </a:p>
        </p:txBody>
      </p:sp>
    </p:spTree>
    <p:extLst>
      <p:ext uri="{BB962C8B-B14F-4D97-AF65-F5344CB8AC3E}">
        <p14:creationId xmlns:p14="http://schemas.microsoft.com/office/powerpoint/2010/main" val="37798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effective?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defense-in-depth strategies have made traditional methods of exploitation extremely difficult and time consuming.</a:t>
            </a:r>
          </a:p>
          <a:p>
            <a:r>
              <a:rPr lang="en-US" dirty="0"/>
              <a:t>There is very little risk associated with performing these activities.</a:t>
            </a:r>
          </a:p>
          <a:p>
            <a:r>
              <a:rPr lang="en-US" dirty="0"/>
              <a:t>Humans are, by far, the weakest link in any security chain.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“Every organization has that one person….”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810000"/>
            <a:ext cx="20193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1077" y="6390501"/>
            <a:ext cx="1334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©20</a:t>
            </a:r>
            <a:r>
              <a:rPr lang="en-US" sz="1200" baseline="30000" dirty="0"/>
              <a:t>th</a:t>
            </a:r>
            <a:r>
              <a:rPr lang="en-US" sz="1200" dirty="0"/>
              <a:t> Century Fox</a:t>
            </a:r>
          </a:p>
        </p:txBody>
      </p:sp>
    </p:spTree>
    <p:extLst>
      <p:ext uri="{BB962C8B-B14F-4D97-AF65-F5344CB8AC3E}">
        <p14:creationId xmlns:p14="http://schemas.microsoft.com/office/powerpoint/2010/main" val="5683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Your Battles</a:t>
            </a:r>
          </a:p>
        </p:txBody>
      </p:sp>
    </p:spTree>
    <p:extLst>
      <p:ext uri="{BB962C8B-B14F-4D97-AF65-F5344CB8AC3E}">
        <p14:creationId xmlns:p14="http://schemas.microsoft.com/office/powerpoint/2010/main" val="13616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Social Engineering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Loss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Proprietary Information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Financial/Wire Transfer </a:t>
            </a:r>
          </a:p>
          <a:p>
            <a:r>
              <a:rPr lang="en-US" dirty="0"/>
              <a:t>Internal/Customer Account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1570</Words>
  <Application>Microsoft Office PowerPoint</Application>
  <PresentationFormat>Custom</PresentationFormat>
  <Paragraphs>213</Paragraphs>
  <Slides>37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Tech 16x9</vt:lpstr>
      <vt:lpstr>Embrace the Click</vt:lpstr>
      <vt:lpstr>Traffic Light Protocol</vt:lpstr>
      <vt:lpstr>What We Will Cover</vt:lpstr>
      <vt:lpstr>Intro</vt:lpstr>
      <vt:lpstr>Who Am I</vt:lpstr>
      <vt:lpstr>What exactly is social engineering?</vt:lpstr>
      <vt:lpstr>Why is it effective?</vt:lpstr>
      <vt:lpstr>Pick Your Battles</vt:lpstr>
      <vt:lpstr>Typical Social Engineering Threats</vt:lpstr>
      <vt:lpstr>No, They Couldn’t Have!</vt:lpstr>
      <vt:lpstr>Why Keep Fighting?</vt:lpstr>
      <vt:lpstr>Seriously, Why Keep Fighting?</vt:lpstr>
      <vt:lpstr>Mindful Acceptance</vt:lpstr>
      <vt:lpstr>Five Methods</vt:lpstr>
      <vt:lpstr>1  Use Your Existing Technology</vt:lpstr>
      <vt:lpstr>1 – Use Your Existing Technology</vt:lpstr>
      <vt:lpstr>1 – Use Your Existing Technology (2)</vt:lpstr>
      <vt:lpstr>1 – Use Your Existing Technology (3)</vt:lpstr>
      <vt:lpstr>1 – Use Your Existing Technology (4)</vt:lpstr>
      <vt:lpstr>2  Social Media/Internet Awareness</vt:lpstr>
      <vt:lpstr>2 – Social Media/Internet Awareness</vt:lpstr>
      <vt:lpstr>2 – Social Media/Internet Awareness (2)</vt:lpstr>
      <vt:lpstr>2 – Social Media/Internet Awareness (3)</vt:lpstr>
      <vt:lpstr>2 – Social Media/Internet Awareness (4)</vt:lpstr>
      <vt:lpstr>3  Procedures and People</vt:lpstr>
      <vt:lpstr>3 – Procedures and People</vt:lpstr>
      <vt:lpstr>3 – Procedures and People (2)</vt:lpstr>
      <vt:lpstr>3 – Procedures and People (3)</vt:lpstr>
      <vt:lpstr>4  Training</vt:lpstr>
      <vt:lpstr>4 – Training</vt:lpstr>
      <vt:lpstr>4 – Training (2)</vt:lpstr>
      <vt:lpstr>4 – Training (3)</vt:lpstr>
      <vt:lpstr>5  Vigilance</vt:lpstr>
      <vt:lpstr>5 – Vigilance</vt:lpstr>
      <vt:lpstr>Takeaway</vt:lpstr>
      <vt:lpstr>What Did We Learn?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2016-03-28T18:53:21Z</dcterms:created>
  <dcterms:modified xsi:type="dcterms:W3CDTF">2016-09-02T19:39:59Z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