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3404C"/>
    <a:srgbClr val="060621"/>
    <a:srgbClr val="BC451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8EFF7-BA87-4887-8969-C4CCD2FD300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5220F-D85E-404F-8BF9-4F053840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5220F-D85E-404F-8BF9-4F053840DD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8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36F5E-DA20-4C68-BDA1-042859E6070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8924-99A6-4D66-ABCD-7EEB687F5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D4A348B-4F9D-E0A1-F1E7-04C812D38F18}"/>
              </a:ext>
            </a:extLst>
          </p:cNvPr>
          <p:cNvSpPr txBox="1">
            <a:spLocks/>
          </p:cNvSpPr>
          <p:nvPr/>
        </p:nvSpPr>
        <p:spPr>
          <a:xfrm>
            <a:off x="9545780" y="5324949"/>
            <a:ext cx="2646219" cy="15330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r>
              <a:rPr lang="en-US" sz="1800" u="sng" dirty="0"/>
              <a:t>Career</a:t>
            </a:r>
            <a:r>
              <a:rPr lang="en-US" sz="1800" dirty="0"/>
              <a:t>: Software Engineering</a:t>
            </a:r>
          </a:p>
          <a:p>
            <a:pPr marL="36900" algn="l"/>
            <a:r>
              <a:rPr lang="en-US" sz="1800" u="sng" dirty="0"/>
              <a:t>Machine Learning</a:t>
            </a:r>
          </a:p>
          <a:p>
            <a:pPr marL="36900" algn="l"/>
            <a:r>
              <a:rPr lang="en-US" sz="1800" u="sng" dirty="0"/>
              <a:t>Semester</a:t>
            </a:r>
            <a:r>
              <a:rPr lang="en-US" sz="1800" dirty="0"/>
              <a:t>: Summer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723476F-DBFE-D7E1-BE50-9F7DD31110E7}"/>
              </a:ext>
            </a:extLst>
          </p:cNvPr>
          <p:cNvSpPr txBox="1">
            <a:spLocks/>
          </p:cNvSpPr>
          <p:nvPr/>
        </p:nvSpPr>
        <p:spPr>
          <a:xfrm>
            <a:off x="1518418" y="1610703"/>
            <a:ext cx="9155163" cy="30268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b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Decision Tree ML model for Iris plant dataset classification problem</a:t>
            </a:r>
            <a:endParaRPr lang="en-US" sz="5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E0822262-36A6-670E-46A8-70068CC50A3D}"/>
              </a:ext>
            </a:extLst>
          </p:cNvPr>
          <p:cNvSpPr txBox="1"/>
          <p:nvPr/>
        </p:nvSpPr>
        <p:spPr>
          <a:xfrm>
            <a:off x="3043688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+mj-lt"/>
              </a:rPr>
              <a:t>FEDERAL REPUBLIC OF GERMANY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+mj-lt"/>
              </a:rPr>
              <a:t>UNIVERSITY OF EUROPE FOR APPLIED SCIENCES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latin typeface="+mj-lt"/>
              </a:rPr>
              <a:t>POTSDAM CAMPUS</a:t>
            </a: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AEB2CDBD-99C6-5A2C-6733-0AB985E7712F}"/>
              </a:ext>
            </a:extLst>
          </p:cNvPr>
          <p:cNvSpPr txBox="1"/>
          <p:nvPr/>
        </p:nvSpPr>
        <p:spPr>
          <a:xfrm>
            <a:off x="4768579" y="6488668"/>
            <a:ext cx="264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US" dirty="0">
                <a:ln>
                  <a:solidFill>
                    <a:schemeClr val="tx1"/>
                  </a:solidFill>
                </a:ln>
              </a:rPr>
              <a:t>Potsdam, 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July</a:t>
            </a:r>
            <a:r>
              <a:rPr lang="es-US" dirty="0">
                <a:ln>
                  <a:solidFill>
                    <a:schemeClr val="tx1"/>
                  </a:solidFill>
                </a:ln>
              </a:rPr>
              <a:t>,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69A66-7835-DD3E-794E-74762EB1B13A}"/>
              </a:ext>
            </a:extLst>
          </p:cNvPr>
          <p:cNvSpPr txBox="1"/>
          <p:nvPr/>
        </p:nvSpPr>
        <p:spPr>
          <a:xfrm>
            <a:off x="0" y="6454539"/>
            <a:ext cx="282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Sebastian Russo</a:t>
            </a:r>
          </a:p>
        </p:txBody>
      </p:sp>
    </p:spTree>
    <p:extLst>
      <p:ext uri="{BB962C8B-B14F-4D97-AF65-F5344CB8AC3E}">
        <p14:creationId xmlns:p14="http://schemas.microsoft.com/office/powerpoint/2010/main" val="303034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18293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Dataset splitting (Dependent and Independent)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3FF9DDA-171D-FE19-4410-DAD28BF57B59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4364103" y="3018974"/>
            <a:ext cx="1857300" cy="2677351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C99BF2-F66A-9498-91BE-F847C8DFED2B}"/>
              </a:ext>
            </a:extLst>
          </p:cNvPr>
          <p:cNvSpPr txBox="1"/>
          <p:nvPr/>
        </p:nvSpPr>
        <p:spPr>
          <a:xfrm>
            <a:off x="149925" y="3489480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10458731" y="4457952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27BEE-3BFC-0B47-F5B4-8C33E7D4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5" y="692497"/>
            <a:ext cx="7654606" cy="2736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EAEB9-6009-8B0F-DB8D-5BAEBD51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29" y="4866280"/>
            <a:ext cx="4911006" cy="84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CEC1C9-8744-7C5B-8305-56D83A5A861B}"/>
              </a:ext>
            </a:extLst>
          </p:cNvPr>
          <p:cNvSpPr txBox="1"/>
          <p:nvPr/>
        </p:nvSpPr>
        <p:spPr>
          <a:xfrm>
            <a:off x="7940865" y="1367929"/>
            <a:ext cx="2720051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-Takes “Species” as the Y variable and the rest as X variables</a:t>
            </a:r>
          </a:p>
        </p:txBody>
      </p:sp>
    </p:spTree>
    <p:extLst>
      <p:ext uri="{BB962C8B-B14F-4D97-AF65-F5344CB8AC3E}">
        <p14:creationId xmlns:p14="http://schemas.microsoft.com/office/powerpoint/2010/main" val="295602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D03FB4F-4ACD-2CD0-5146-9056D086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4" y="693445"/>
            <a:ext cx="6899057" cy="290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18293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Training and Testing splitting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3FF9DDA-171D-FE19-4410-DAD28BF57B59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 rot="16200000" flipH="1">
            <a:off x="4603204" y="2592719"/>
            <a:ext cx="1812495" cy="3819996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C99BF2-F66A-9498-91BE-F847C8DFED2B}"/>
              </a:ext>
            </a:extLst>
          </p:cNvPr>
          <p:cNvSpPr txBox="1"/>
          <p:nvPr/>
        </p:nvSpPr>
        <p:spPr>
          <a:xfrm>
            <a:off x="184649" y="3648182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10749341" y="3832848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EC1C9-8744-7C5B-8305-56D83A5A861B}"/>
              </a:ext>
            </a:extLst>
          </p:cNvPr>
          <p:cNvSpPr txBox="1"/>
          <p:nvPr/>
        </p:nvSpPr>
        <p:spPr>
          <a:xfrm>
            <a:off x="7519755" y="1862037"/>
            <a:ext cx="354564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-Divides both X and Y variable into 2 groups for training and 2 groups for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61517-FF88-5EFA-E4C2-845C3F34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49" y="4255612"/>
            <a:ext cx="4409878" cy="23067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9D5E66-75BF-B031-6745-CC6D582BC885}"/>
              </a:ext>
            </a:extLst>
          </p:cNvPr>
          <p:cNvSpPr txBox="1"/>
          <p:nvPr/>
        </p:nvSpPr>
        <p:spPr>
          <a:xfrm>
            <a:off x="362673" y="5703838"/>
            <a:ext cx="4409878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  <a:r>
              <a:rPr lang="en-US" dirty="0"/>
              <a:t>A 75-25% and 85-15% split was tried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-80-20% was the most optimal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41D80-8B6C-0E83-C5DC-B6F6FDC3D824}"/>
              </a:ext>
            </a:extLst>
          </p:cNvPr>
          <p:cNvSpPr txBox="1"/>
          <p:nvPr/>
        </p:nvSpPr>
        <p:spPr>
          <a:xfrm>
            <a:off x="7519755" y="978209"/>
            <a:ext cx="419058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-Set random state for further shuffling (it improved performance)</a:t>
            </a:r>
          </a:p>
        </p:txBody>
      </p:sp>
    </p:spTree>
    <p:extLst>
      <p:ext uri="{BB962C8B-B14F-4D97-AF65-F5344CB8AC3E}">
        <p14:creationId xmlns:p14="http://schemas.microsoft.com/office/powerpoint/2010/main" val="350306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18293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Feature scaling and model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99BF2-F66A-9498-91BE-F847C8DFED2B}"/>
              </a:ext>
            </a:extLst>
          </p:cNvPr>
          <p:cNvSpPr txBox="1"/>
          <p:nvPr/>
        </p:nvSpPr>
        <p:spPr>
          <a:xfrm>
            <a:off x="6096000" y="805584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10946111" y="4828271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8DA4A-E9F7-27A9-CC3F-D22EE6F7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9" y="1230360"/>
            <a:ext cx="6976154" cy="1228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6ED29-0334-7CEC-A6D0-0D77B4748634}"/>
              </a:ext>
            </a:extLst>
          </p:cNvPr>
          <p:cNvSpPr txBox="1"/>
          <p:nvPr/>
        </p:nvSpPr>
        <p:spPr>
          <a:xfrm>
            <a:off x="5309943" y="2713286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5A061DD-37BC-A667-3554-3F54C86C0D43}"/>
              </a:ext>
            </a:extLst>
          </p:cNvPr>
          <p:cNvCxnSpPr>
            <a:cxnSpLocks/>
            <a:stCxn id="26" idx="2"/>
            <a:endCxn id="4" idx="1"/>
          </p:cNvCxnSpPr>
          <p:nvPr/>
        </p:nvCxnSpPr>
        <p:spPr>
          <a:xfrm rot="16200000" flipH="1">
            <a:off x="3777206" y="4271967"/>
            <a:ext cx="1253468" cy="1995232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2BF4EC3-29E8-DAD1-C8F4-3EFCAC99D415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rot="5400000">
            <a:off x="3205605" y="2659975"/>
            <a:ext cx="667841" cy="266402"/>
          </a:xfrm>
          <a:prstGeom prst="bentConnector3">
            <a:avLst>
              <a:gd name="adj1" fmla="val 50000"/>
            </a:avLst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F0C66AA-4EA6-57E7-0DC9-99DCF8E5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3" y="3127097"/>
            <a:ext cx="5910261" cy="1515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1BC65-E0B9-372B-1A21-563C7AA2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556" y="5197603"/>
            <a:ext cx="6536349" cy="1397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21EA5-0A77-61BE-4E64-2EC463A8AFA5}"/>
              </a:ext>
            </a:extLst>
          </p:cNvPr>
          <p:cNvSpPr txBox="1"/>
          <p:nvPr/>
        </p:nvSpPr>
        <p:spPr>
          <a:xfrm>
            <a:off x="6361454" y="3423308"/>
            <a:ext cx="354564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-Another </a:t>
            </a:r>
            <a:r>
              <a:rPr lang="en-US" dirty="0" err="1"/>
              <a:t>random_state</a:t>
            </a:r>
            <a:r>
              <a:rPr lang="en-US" dirty="0"/>
              <a:t> was tried but it decreased the model’s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676B6-3B49-D9B1-225C-E516660EA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1" t="6487" r="5779" b="4307"/>
          <a:stretch/>
        </p:blipFill>
        <p:spPr>
          <a:xfrm>
            <a:off x="8337861" y="832177"/>
            <a:ext cx="3600044" cy="24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900" u="sng" dirty="0"/>
              <a:t>O</a:t>
            </a:r>
            <a:r>
              <a:rPr lang="en-US" sz="3900" u="sng" dirty="0" err="1"/>
              <a:t>utcome</a:t>
            </a:r>
            <a:r>
              <a:rPr lang="en-US" sz="3900" u="sng" dirty="0"/>
              <a:t> prediction; actual vs predicted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9247817" y="4944017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5A061DD-37BC-A667-3554-3F54C86C0D4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515002" y="2831754"/>
            <a:ext cx="2362885" cy="2799112"/>
          </a:xfrm>
          <a:prstGeom prst="bentConnector3">
            <a:avLst>
              <a:gd name="adj1" fmla="val 50000"/>
            </a:avLst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76D804D-CFE4-2B01-F7F2-57D41711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2" y="781515"/>
            <a:ext cx="6303632" cy="2268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D2020-63B2-B265-4551-A21E1E00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84" y="5412753"/>
            <a:ext cx="11603232" cy="854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7821E-36A6-7859-9749-2333AD925CAB}"/>
              </a:ext>
            </a:extLst>
          </p:cNvPr>
          <p:cNvSpPr txBox="1"/>
          <p:nvPr/>
        </p:nvSpPr>
        <p:spPr>
          <a:xfrm>
            <a:off x="247691" y="3086739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38424-3945-7642-1121-FA233E9115E6}"/>
              </a:ext>
            </a:extLst>
          </p:cNvPr>
          <p:cNvSpPr txBox="1"/>
          <p:nvPr/>
        </p:nvSpPr>
        <p:spPr>
          <a:xfrm>
            <a:off x="7474996" y="1667630"/>
            <a:ext cx="3545642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-We put the first 30 predicted values against the first 30 predicted actual values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20336A-269F-7CDB-7C91-FE630849EF34}"/>
              </a:ext>
            </a:extLst>
          </p:cNvPr>
          <p:cNvSpPr/>
          <p:nvPr/>
        </p:nvSpPr>
        <p:spPr>
          <a:xfrm>
            <a:off x="4791919" y="5412753"/>
            <a:ext cx="300942" cy="7681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4BFFC3-F3EF-FCEA-A4F2-EBA375C1BADB}"/>
              </a:ext>
            </a:extLst>
          </p:cNvPr>
          <p:cNvSpPr/>
          <p:nvPr/>
        </p:nvSpPr>
        <p:spPr>
          <a:xfrm>
            <a:off x="6596689" y="5363740"/>
            <a:ext cx="300942" cy="76812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Model performance visualization, pt.1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10984021" y="3976801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5A061DD-37BC-A667-3554-3F54C86C0D4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793850" y="914622"/>
            <a:ext cx="1328865" cy="5626755"/>
          </a:xfrm>
          <a:prstGeom prst="bentConnector3">
            <a:avLst>
              <a:gd name="adj1" fmla="val 28225"/>
            </a:avLst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57821E-36A6-7859-9749-2333AD925CAB}"/>
              </a:ext>
            </a:extLst>
          </p:cNvPr>
          <p:cNvSpPr txBox="1"/>
          <p:nvPr/>
        </p:nvSpPr>
        <p:spPr>
          <a:xfrm>
            <a:off x="259266" y="3129629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4FFDA-2D19-2942-3945-2C311C97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1" y="700683"/>
            <a:ext cx="6958108" cy="2362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26047-8B35-782E-3244-2D6BD2FE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41" y="4392433"/>
            <a:ext cx="5656838" cy="23491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2854B6-F3E9-EB78-3729-7B395E382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76" y="3844927"/>
            <a:ext cx="4351327" cy="29185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418F2D-6558-9B82-EBA9-E8765A72266A}"/>
              </a:ext>
            </a:extLst>
          </p:cNvPr>
          <p:cNvSpPr txBox="1"/>
          <p:nvPr/>
        </p:nvSpPr>
        <p:spPr>
          <a:xfrm>
            <a:off x="1194226" y="3518557"/>
            <a:ext cx="288402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NOT THE ACTUAL CASE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9F49A-19E0-9254-023E-0921CD1D2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824" y="1223792"/>
            <a:ext cx="3094094" cy="18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8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Model performance visualization, pt.2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10821975" y="2489217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5A061DD-37BC-A667-3554-3F54C86C0D43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5160006" y="2624271"/>
            <a:ext cx="2008446" cy="2477003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57821E-36A6-7859-9749-2333AD925CAB}"/>
              </a:ext>
            </a:extLst>
          </p:cNvPr>
          <p:cNvSpPr txBox="1"/>
          <p:nvPr/>
        </p:nvSpPr>
        <p:spPr>
          <a:xfrm>
            <a:off x="174943" y="2938421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702AD-767A-5F73-6CC4-0E2175D6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" y="772368"/>
            <a:ext cx="9709762" cy="2086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E4282-799E-382F-8FEC-2B6A1CFB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731" y="2962874"/>
            <a:ext cx="4496044" cy="38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E2FDCB-337E-E0BC-3995-68C4963A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0" y="786181"/>
            <a:ext cx="5942054" cy="3704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BCDDC-6B73-4718-93D0-B05507512A07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Model performance Metrics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8E9611E-EDBB-FEBD-285F-7504417CAE40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16200000" flipH="1">
            <a:off x="4347493" y="3201991"/>
            <a:ext cx="525988" cy="3104180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31D104-F0F2-D056-CEF1-0ACCF07861A2}"/>
              </a:ext>
            </a:extLst>
          </p:cNvPr>
          <p:cNvSpPr txBox="1"/>
          <p:nvPr/>
        </p:nvSpPr>
        <p:spPr>
          <a:xfrm>
            <a:off x="221242" y="4584771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FC470-ED0B-DE4B-BC53-D95CBCF318F9}"/>
              </a:ext>
            </a:extLst>
          </p:cNvPr>
          <p:cNvSpPr txBox="1"/>
          <p:nvPr/>
        </p:nvSpPr>
        <p:spPr>
          <a:xfrm>
            <a:off x="11112836" y="2738356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627A8C-2878-C48B-2F20-728A644C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77" y="3233119"/>
            <a:ext cx="5988353" cy="35679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EC5CBF-2A3D-0E35-658D-CF68D5BBA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80" y="686009"/>
            <a:ext cx="2375639" cy="5022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96F452-749C-B943-7A30-74935B3479DE}"/>
              </a:ext>
            </a:extLst>
          </p:cNvPr>
          <p:cNvSpPr txBox="1"/>
          <p:nvPr/>
        </p:nvSpPr>
        <p:spPr>
          <a:xfrm>
            <a:off x="8488357" y="595075"/>
            <a:ext cx="1539335" cy="6001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TP + TN</a:t>
            </a:r>
          </a:p>
          <a:p>
            <a:pPr algn="ctr"/>
            <a:r>
              <a:rPr lang="en-US" sz="1100" dirty="0"/>
              <a:t>-------------------</a:t>
            </a:r>
          </a:p>
          <a:p>
            <a:pPr algn="ctr"/>
            <a:r>
              <a:rPr lang="en-US" sz="1100" dirty="0"/>
              <a:t>(TP+TN+FP+FN)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343C539-E951-220C-8724-7A606C3D4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58" y="2536371"/>
            <a:ext cx="2991741" cy="5519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B496C7-0F6D-6251-174C-14A2D35DD8BD}"/>
              </a:ext>
            </a:extLst>
          </p:cNvPr>
          <p:cNvSpPr txBox="1"/>
          <p:nvPr/>
        </p:nvSpPr>
        <p:spPr>
          <a:xfrm>
            <a:off x="9923939" y="1238578"/>
            <a:ext cx="819724" cy="6001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TP</a:t>
            </a:r>
          </a:p>
          <a:p>
            <a:pPr algn="ctr"/>
            <a:r>
              <a:rPr lang="en-US" sz="1100" dirty="0"/>
              <a:t>-----------</a:t>
            </a:r>
          </a:p>
          <a:p>
            <a:pPr algn="ctr"/>
            <a:r>
              <a:rPr lang="en-US" sz="1100" dirty="0"/>
              <a:t>(TP+FP)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D1DC43-5D08-0720-9894-A2B3455D22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5" t="6332" r="1992" b="6602"/>
          <a:stretch/>
        </p:blipFill>
        <p:spPr>
          <a:xfrm>
            <a:off x="6304660" y="1279088"/>
            <a:ext cx="3685276" cy="5310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712B70-B3CB-A281-0BFA-F9AC27846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659" y="1927377"/>
            <a:ext cx="3720838" cy="5003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5D78DDF-F437-B647-F47F-AAD4336D46A7}"/>
              </a:ext>
            </a:extLst>
          </p:cNvPr>
          <p:cNvSpPr txBox="1"/>
          <p:nvPr/>
        </p:nvSpPr>
        <p:spPr>
          <a:xfrm>
            <a:off x="9954419" y="1871632"/>
            <a:ext cx="819724" cy="6001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TP</a:t>
            </a:r>
          </a:p>
          <a:p>
            <a:pPr algn="ctr"/>
            <a:r>
              <a:rPr lang="en-US" sz="1100" dirty="0"/>
              <a:t>-----------</a:t>
            </a:r>
          </a:p>
          <a:p>
            <a:pPr algn="ctr"/>
            <a:r>
              <a:rPr lang="en-US" sz="1100" dirty="0"/>
              <a:t>(TP+FN)</a:t>
            </a:r>
          </a:p>
        </p:txBody>
      </p:sp>
      <p:pic>
        <p:nvPicPr>
          <p:cNvPr id="1026" name="Picture 2" descr="Precision vs. Recall: Differences, Use Cases &amp; Evaluation">
            <a:extLst>
              <a:ext uri="{FF2B5EF4-FFF2-40B4-BE49-F238E27FC236}">
                <a16:creationId xmlns:a16="http://schemas.microsoft.com/office/drawing/2014/main" id="{464BE0E5-1D1D-B72B-1700-1F6136E7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" y="5665138"/>
            <a:ext cx="3254375" cy="4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2D364A-4AE7-4861-9173-B482FCCF2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005" y="5047787"/>
            <a:ext cx="2808897" cy="525990"/>
          </a:xfrm>
          <a:prstGeom prst="rect">
            <a:avLst/>
          </a:prstGeom>
        </p:spPr>
      </p:pic>
      <p:pic>
        <p:nvPicPr>
          <p:cNvPr id="1028" name="Picture 4" descr="Precision vs. Recall: Differences, Use ...">
            <a:extLst>
              <a:ext uri="{FF2B5EF4-FFF2-40B4-BE49-F238E27FC236}">
                <a16:creationId xmlns:a16="http://schemas.microsoft.com/office/drawing/2014/main" id="{2D24518D-81F2-3382-F5AF-283D54D9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" y="6270620"/>
            <a:ext cx="3743795" cy="4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3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BCDDC-6B73-4718-93D0-B05507512A07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Decision Tree Diagram pt.1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258F6-08CE-32DE-162C-2EB9EBD9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4" y="3284384"/>
            <a:ext cx="9866630" cy="3573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2B439-346F-4446-1B1F-F04574B08AED}"/>
              </a:ext>
            </a:extLst>
          </p:cNvPr>
          <p:cNvSpPr txBox="1"/>
          <p:nvPr/>
        </p:nvSpPr>
        <p:spPr>
          <a:xfrm>
            <a:off x="6481824" y="757362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C342C-7751-D233-55D5-F2C819D206CC}"/>
              </a:ext>
            </a:extLst>
          </p:cNvPr>
          <p:cNvSpPr txBox="1"/>
          <p:nvPr/>
        </p:nvSpPr>
        <p:spPr>
          <a:xfrm>
            <a:off x="9888410" y="2857956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81B6C1E-909C-75B5-843A-6F20A1E561E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16200000" flipH="1">
            <a:off x="4317538" y="1655032"/>
            <a:ext cx="645123" cy="2613580"/>
          </a:xfrm>
          <a:prstGeom prst="bentConnector3">
            <a:avLst>
              <a:gd name="adj1" fmla="val 50000"/>
            </a:avLst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371CA0B-DF2D-A8D9-5134-A725D786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3" y="695549"/>
            <a:ext cx="6204431" cy="19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F814A13-9911-5063-7666-C4D0B7A1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808242"/>
            <a:ext cx="10953323" cy="5913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BCDDC-6B73-4718-93D0-B05507512A07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Decision Tree Diagram pt.2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82329-41EA-D6DD-17D8-141CF00B2115}"/>
              </a:ext>
            </a:extLst>
          </p:cNvPr>
          <p:cNvSpPr txBox="1"/>
          <p:nvPr/>
        </p:nvSpPr>
        <p:spPr>
          <a:xfrm>
            <a:off x="104356" y="1228308"/>
            <a:ext cx="79751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Petal length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EFBBC-6AB9-D6E8-0ACD-AB182EEB3F22}"/>
              </a:ext>
            </a:extLst>
          </p:cNvPr>
          <p:cNvSpPr txBox="1"/>
          <p:nvPr/>
        </p:nvSpPr>
        <p:spPr>
          <a:xfrm>
            <a:off x="104210" y="2356789"/>
            <a:ext cx="79751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Petal width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DED75-BBF2-B3F6-0BFE-D654EC13C8DF}"/>
              </a:ext>
            </a:extLst>
          </p:cNvPr>
          <p:cNvSpPr txBox="1"/>
          <p:nvPr/>
        </p:nvSpPr>
        <p:spPr>
          <a:xfrm>
            <a:off x="104355" y="3503292"/>
            <a:ext cx="79751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Petal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356F1-C404-A1CC-A41D-A07D6E278AD1}"/>
              </a:ext>
            </a:extLst>
          </p:cNvPr>
          <p:cNvSpPr txBox="1"/>
          <p:nvPr/>
        </p:nvSpPr>
        <p:spPr>
          <a:xfrm>
            <a:off x="104209" y="4649795"/>
            <a:ext cx="79751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Petal width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7A55D-76EA-B921-45F8-636352FD6910}"/>
              </a:ext>
            </a:extLst>
          </p:cNvPr>
          <p:cNvSpPr txBox="1"/>
          <p:nvPr/>
        </p:nvSpPr>
        <p:spPr>
          <a:xfrm>
            <a:off x="7755412" y="4685355"/>
            <a:ext cx="797513" cy="5232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Sepal width?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90327F-E41C-CBA2-454E-2792E383CDB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200410" y="2054085"/>
            <a:ext cx="605261" cy="14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4AF584E-AED1-6A6B-B085-2013F05F9E1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191398" y="3191577"/>
            <a:ext cx="623283" cy="145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C59EE82-1C09-6F34-B80D-25B91C2DB63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191398" y="4338080"/>
            <a:ext cx="623283" cy="14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E7060C-176A-ECAC-FB73-04A11C078AE7}"/>
              </a:ext>
            </a:extLst>
          </p:cNvPr>
          <p:cNvSpPr txBox="1"/>
          <p:nvPr/>
        </p:nvSpPr>
        <p:spPr>
          <a:xfrm>
            <a:off x="4937759" y="1987225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F42D61-7A00-0743-66FC-4538B28936EB}"/>
              </a:ext>
            </a:extLst>
          </p:cNvPr>
          <p:cNvSpPr txBox="1"/>
          <p:nvPr/>
        </p:nvSpPr>
        <p:spPr>
          <a:xfrm>
            <a:off x="5570217" y="780499"/>
            <a:ext cx="990601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 classes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2F5DB-A65B-FAF3-AF02-40B572C03F01}"/>
              </a:ext>
            </a:extLst>
          </p:cNvPr>
          <p:cNvSpPr txBox="1"/>
          <p:nvPr/>
        </p:nvSpPr>
        <p:spPr>
          <a:xfrm>
            <a:off x="7268849" y="1923129"/>
            <a:ext cx="96510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E75BFC-5B32-C831-FFBC-1245B9ABDC1A}"/>
              </a:ext>
            </a:extLst>
          </p:cNvPr>
          <p:cNvSpPr txBox="1"/>
          <p:nvPr/>
        </p:nvSpPr>
        <p:spPr>
          <a:xfrm>
            <a:off x="10169519" y="3100984"/>
            <a:ext cx="99628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 classes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1AC30-25FB-A3D3-8264-498C8E764D7D}"/>
              </a:ext>
            </a:extLst>
          </p:cNvPr>
          <p:cNvSpPr txBox="1"/>
          <p:nvPr/>
        </p:nvSpPr>
        <p:spPr>
          <a:xfrm>
            <a:off x="3506725" y="3083480"/>
            <a:ext cx="93532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 classes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513F2-8660-D13E-99C1-6F4205DC93DE}"/>
              </a:ext>
            </a:extLst>
          </p:cNvPr>
          <p:cNvSpPr txBox="1"/>
          <p:nvPr/>
        </p:nvSpPr>
        <p:spPr>
          <a:xfrm>
            <a:off x="3476245" y="5459169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6D2294-2191-0A08-B4F1-DA5BD7C00468}"/>
              </a:ext>
            </a:extLst>
          </p:cNvPr>
          <p:cNvSpPr txBox="1"/>
          <p:nvPr/>
        </p:nvSpPr>
        <p:spPr>
          <a:xfrm>
            <a:off x="4436365" y="5459169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795C2C-8EF0-ED63-9040-354748234FCA}"/>
              </a:ext>
            </a:extLst>
          </p:cNvPr>
          <p:cNvSpPr txBox="1"/>
          <p:nvPr/>
        </p:nvSpPr>
        <p:spPr>
          <a:xfrm>
            <a:off x="6882385" y="5451549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B50907-1004-764B-9C9F-E10944849903}"/>
              </a:ext>
            </a:extLst>
          </p:cNvPr>
          <p:cNvSpPr txBox="1"/>
          <p:nvPr/>
        </p:nvSpPr>
        <p:spPr>
          <a:xfrm>
            <a:off x="7820945" y="5451600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AAB3A5-C496-30A3-5150-BA9B4D84497B}"/>
              </a:ext>
            </a:extLst>
          </p:cNvPr>
          <p:cNvSpPr txBox="1"/>
          <p:nvPr/>
        </p:nvSpPr>
        <p:spPr>
          <a:xfrm>
            <a:off x="10155938" y="5459220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A3E73D-0C9B-529C-311B-FCC6C1CD83CF}"/>
              </a:ext>
            </a:extLst>
          </p:cNvPr>
          <p:cNvSpPr txBox="1"/>
          <p:nvPr/>
        </p:nvSpPr>
        <p:spPr>
          <a:xfrm>
            <a:off x="1171195" y="5459271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7C6B1-033E-9381-29D1-71F7538E673F}"/>
              </a:ext>
            </a:extLst>
          </p:cNvPr>
          <p:cNvSpPr txBox="1"/>
          <p:nvPr/>
        </p:nvSpPr>
        <p:spPr>
          <a:xfrm>
            <a:off x="11013189" y="4300206"/>
            <a:ext cx="780288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 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920F8-39C7-02CA-9FB4-D60C87CCB1A0}"/>
              </a:ext>
            </a:extLst>
          </p:cNvPr>
          <p:cNvSpPr txBox="1"/>
          <p:nvPr/>
        </p:nvSpPr>
        <p:spPr>
          <a:xfrm>
            <a:off x="1924556" y="4212219"/>
            <a:ext cx="93532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 classes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9CBBC8-526A-DD5A-9D65-C0E54D03179D}"/>
              </a:ext>
            </a:extLst>
          </p:cNvPr>
          <p:cNvSpPr txBox="1"/>
          <p:nvPr/>
        </p:nvSpPr>
        <p:spPr>
          <a:xfrm>
            <a:off x="5966457" y="4215990"/>
            <a:ext cx="93532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 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37639-62E3-A560-1973-96D73438ADBC}"/>
              </a:ext>
            </a:extLst>
          </p:cNvPr>
          <p:cNvSpPr txBox="1"/>
          <p:nvPr/>
        </p:nvSpPr>
        <p:spPr>
          <a:xfrm>
            <a:off x="8514208" y="4209818"/>
            <a:ext cx="93532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 classes</a:t>
            </a:r>
          </a:p>
        </p:txBody>
      </p:sp>
    </p:spTree>
    <p:extLst>
      <p:ext uri="{BB962C8B-B14F-4D97-AF65-F5344CB8AC3E}">
        <p14:creationId xmlns:p14="http://schemas.microsoft.com/office/powerpoint/2010/main" val="124306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BCDDC-6B73-4718-93D0-B05507512A07}"/>
              </a:ext>
            </a:extLst>
          </p:cNvPr>
          <p:cNvSpPr txBox="1"/>
          <p:nvPr/>
        </p:nvSpPr>
        <p:spPr>
          <a:xfrm>
            <a:off x="-2" y="0"/>
            <a:ext cx="12192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Decision Tree Diagram pt.2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6FE45-00B1-1AA7-F1B4-0585C1A31E6C}"/>
              </a:ext>
            </a:extLst>
          </p:cNvPr>
          <p:cNvSpPr txBox="1"/>
          <p:nvPr/>
        </p:nvSpPr>
        <p:spPr>
          <a:xfrm>
            <a:off x="0" y="662016"/>
            <a:ext cx="737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u="sng" dirty="0" err="1"/>
              <a:t>PetalLengthCm</a:t>
            </a:r>
            <a:r>
              <a:rPr lang="en-US" u="sng" dirty="0"/>
              <a:t> and </a:t>
            </a:r>
            <a:r>
              <a:rPr lang="en-US" u="sng" dirty="0" err="1"/>
              <a:t>PetalWidthCm</a:t>
            </a:r>
            <a:r>
              <a:rPr lang="en-US" dirty="0"/>
              <a:t>: These features provide significant separability between the species, especially Iris-</a:t>
            </a:r>
            <a:r>
              <a:rPr lang="en-US" dirty="0" err="1"/>
              <a:t>setosa</a:t>
            </a:r>
            <a:r>
              <a:rPr lang="en-US" dirty="0"/>
              <a:t> from the other two species. They often create the initial splits in the decision tree, making them appear frequently when the code is run.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u="sng" dirty="0" err="1"/>
              <a:t>SepalLengthCm</a:t>
            </a:r>
            <a:r>
              <a:rPr lang="en-US" u="sng" dirty="0"/>
              <a:t> and </a:t>
            </a:r>
            <a:r>
              <a:rPr lang="en-US" u="sng" dirty="0" err="1"/>
              <a:t>SepalWidthCm</a:t>
            </a:r>
            <a:r>
              <a:rPr lang="en-US" dirty="0"/>
              <a:t>: These features might not provide as much separability, so maybe that is why they are less likely to be chosen for splits, especially in the higher levels of the tree.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E8A65-803D-8BFF-E395-DBAB669E99FD}"/>
              </a:ext>
            </a:extLst>
          </p:cNvPr>
          <p:cNvSpPr txBox="1"/>
          <p:nvPr/>
        </p:nvSpPr>
        <p:spPr>
          <a:xfrm>
            <a:off x="0" y="3870542"/>
            <a:ext cx="7376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u="sng" dirty="0"/>
              <a:t>Lower Information Gain</a:t>
            </a:r>
            <a:r>
              <a:rPr lang="en-US" dirty="0"/>
              <a:t>: If </a:t>
            </a:r>
            <a:r>
              <a:rPr lang="en-US" dirty="0" err="1"/>
              <a:t>SepalLengthCm</a:t>
            </a:r>
            <a:r>
              <a:rPr lang="en-US" dirty="0"/>
              <a:t> or </a:t>
            </a:r>
            <a:r>
              <a:rPr lang="en-US" dirty="0" err="1"/>
              <a:t>SepalWidthCm</a:t>
            </a:r>
            <a:r>
              <a:rPr lang="en-US" dirty="0"/>
              <a:t> doesn’t significantly reduce the Gini impurity compared to other features, it won’t be chosen for splits and already used features are re-used. 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u="sng" dirty="0"/>
              <a:t>Data Patterns</a:t>
            </a:r>
            <a:r>
              <a:rPr lang="en-US" dirty="0"/>
              <a:t>: The specific patterns and distributions of your dataset determine the splits. For the Iris dataset, the patterns in petal measurements are more distinct across classes than sepal measurements.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1E46F9-0018-485C-5CA5-E97BF6D6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861" y="1220007"/>
            <a:ext cx="4048437" cy="42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8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4603D-CAA3-6257-C9F5-C17A68B8FFF4}"/>
              </a:ext>
            </a:extLst>
          </p:cNvPr>
          <p:cNvSpPr txBox="1"/>
          <p:nvPr/>
        </p:nvSpPr>
        <p:spPr>
          <a:xfrm>
            <a:off x="1396678" y="2644170"/>
            <a:ext cx="9398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2759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5919A-32E6-78EA-187F-EF5C135FA0DD}"/>
              </a:ext>
            </a:extLst>
          </p:cNvPr>
          <p:cNvSpPr txBox="1"/>
          <p:nvPr/>
        </p:nvSpPr>
        <p:spPr>
          <a:xfrm>
            <a:off x="-1" y="0"/>
            <a:ext cx="108204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C4C4-BD28-ED6F-F905-06D412B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831" y="68063"/>
            <a:ext cx="4125231" cy="195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6C862-52C2-4894-04AD-8E73B4A0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54" y="2233734"/>
            <a:ext cx="3935393" cy="2085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97F02-F9A8-5E0B-CD2E-6069848B3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75" y="4416659"/>
            <a:ext cx="4175387" cy="2257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51977-2572-586D-C7F3-45C0BF41475E}"/>
              </a:ext>
            </a:extLst>
          </p:cNvPr>
          <p:cNvSpPr txBox="1"/>
          <p:nvPr/>
        </p:nvSpPr>
        <p:spPr>
          <a:xfrm>
            <a:off x="-1" y="717683"/>
            <a:ext cx="609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-Consist in a dataset of 3 species of Iris flower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Versicolor and Virginica)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-Has 150 data points that are equally divided in 3 classes (50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Versicolors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50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Virginicas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is fully sorted; therefore [1,50]=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[51,100]=Versicolor and [101,150]=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Virginicas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-Has 6 columns; a single ID column, 4 Feature (Petals and Sepals) columns and 1 Class column (Species)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constitutes a Supervised learning, Multinomial classification problem </a:t>
            </a:r>
          </a:p>
        </p:txBody>
      </p:sp>
    </p:spTree>
    <p:extLst>
      <p:ext uri="{BB962C8B-B14F-4D97-AF65-F5344CB8AC3E}">
        <p14:creationId xmlns:p14="http://schemas.microsoft.com/office/powerpoint/2010/main" val="39463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4603D-CAA3-6257-C9F5-C17A68B8FFF4}"/>
              </a:ext>
            </a:extLst>
          </p:cNvPr>
          <p:cNvSpPr txBox="1"/>
          <p:nvPr/>
        </p:nvSpPr>
        <p:spPr>
          <a:xfrm>
            <a:off x="1396678" y="2644170"/>
            <a:ext cx="9398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771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08204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Imports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F0959-32F7-2B66-748D-749EEA88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46" y="71963"/>
            <a:ext cx="4970505" cy="71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847759-23B4-387C-FE94-5DB08F5A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595" y="3731799"/>
            <a:ext cx="7678809" cy="30609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96468F-40A3-D255-5A91-D83622C3C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47" y="836157"/>
            <a:ext cx="8206450" cy="28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08204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Dataset import and analysis (.csv file)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F7A08-5095-2D8C-7CCD-BF089D8B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2" y="692498"/>
            <a:ext cx="7514554" cy="2624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84AA92-461D-B0D4-6551-7EC5DC4B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90" y="3354888"/>
            <a:ext cx="5356097" cy="3456812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5A99078-DBAD-B874-FD60-D92DEDD67010}"/>
              </a:ext>
            </a:extLst>
          </p:cNvPr>
          <p:cNvCxnSpPr>
            <a:stCxn id="4" idx="2"/>
            <a:endCxn id="12" idx="1"/>
          </p:cNvCxnSpPr>
          <p:nvPr/>
        </p:nvCxnSpPr>
        <p:spPr>
          <a:xfrm rot="16200000" flipH="1">
            <a:off x="4348045" y="2830349"/>
            <a:ext cx="1766438" cy="2739451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9B17BC-A0E0-2573-A001-C1C2FC4A7A4E}"/>
              </a:ext>
            </a:extLst>
          </p:cNvPr>
          <p:cNvSpPr txBox="1"/>
          <p:nvPr/>
        </p:nvSpPr>
        <p:spPr>
          <a:xfrm>
            <a:off x="339294" y="3429000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AC0E8-9456-3721-9136-9257539ACAD8}"/>
              </a:ext>
            </a:extLst>
          </p:cNvPr>
          <p:cNvSpPr txBox="1"/>
          <p:nvPr/>
        </p:nvSpPr>
        <p:spPr>
          <a:xfrm>
            <a:off x="10880195" y="2912798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E2ED59-353D-A631-A6A4-AF8CA1CDF2D8}"/>
              </a:ext>
            </a:extLst>
          </p:cNvPr>
          <p:cNvSpPr txBox="1"/>
          <p:nvPr/>
        </p:nvSpPr>
        <p:spPr>
          <a:xfrm>
            <a:off x="713264" y="4763241"/>
            <a:ext cx="2720051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-There is already a column for ID, might as well use it as index column</a:t>
            </a:r>
          </a:p>
        </p:txBody>
      </p:sp>
    </p:spTree>
    <p:extLst>
      <p:ext uri="{BB962C8B-B14F-4D97-AF65-F5344CB8AC3E}">
        <p14:creationId xmlns:p14="http://schemas.microsoft.com/office/powerpoint/2010/main" val="283751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08204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Missing value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7363-58DC-FB30-F319-E453219C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8" y="729632"/>
            <a:ext cx="7694458" cy="2699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EC193-99A1-A930-2CBC-9262A85B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84" y="3589222"/>
            <a:ext cx="3929783" cy="312409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7F7FA1-08D8-570C-35F7-24F847D0557D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5076280" y="2310466"/>
            <a:ext cx="1722270" cy="3959337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4ED500-17E1-8C5F-4494-463111E3CF13}"/>
              </a:ext>
            </a:extLst>
          </p:cNvPr>
          <p:cNvSpPr txBox="1"/>
          <p:nvPr/>
        </p:nvSpPr>
        <p:spPr>
          <a:xfrm>
            <a:off x="171068" y="3502436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41F28-36BB-989F-7387-DDA9EBF6B402}"/>
              </a:ext>
            </a:extLst>
          </p:cNvPr>
          <p:cNvSpPr txBox="1"/>
          <p:nvPr/>
        </p:nvSpPr>
        <p:spPr>
          <a:xfrm>
            <a:off x="10771598" y="3139779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34A3D-30C2-9D43-300F-E12FA63784FF}"/>
              </a:ext>
            </a:extLst>
          </p:cNvPr>
          <p:cNvSpPr txBox="1"/>
          <p:nvPr/>
        </p:nvSpPr>
        <p:spPr>
          <a:xfrm>
            <a:off x="713264" y="4763241"/>
            <a:ext cx="2720051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-This ensures there are no null data that might make the model run into an error</a:t>
            </a:r>
          </a:p>
        </p:txBody>
      </p:sp>
    </p:spTree>
    <p:extLst>
      <p:ext uri="{BB962C8B-B14F-4D97-AF65-F5344CB8AC3E}">
        <p14:creationId xmlns:p14="http://schemas.microsoft.com/office/powerpoint/2010/main" val="427057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08204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Categorical data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92F80-C3AF-317C-5710-FBB3272B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7" y="715647"/>
            <a:ext cx="8211696" cy="257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653F3-8EE6-297F-E967-6C5C07B8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71" y="3361114"/>
            <a:ext cx="5434374" cy="3450586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ECFE2C-64B7-1C38-BADE-E5C1B52D09B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547498" y="2972733"/>
            <a:ext cx="1798651" cy="2428696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FB153D-EE3B-E207-59C2-A4707BC96490}"/>
              </a:ext>
            </a:extLst>
          </p:cNvPr>
          <p:cNvSpPr txBox="1"/>
          <p:nvPr/>
        </p:nvSpPr>
        <p:spPr>
          <a:xfrm>
            <a:off x="217367" y="3361114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8E87B-9126-0BB1-E62A-61D7535DA69B}"/>
              </a:ext>
            </a:extLst>
          </p:cNvPr>
          <p:cNvSpPr txBox="1"/>
          <p:nvPr/>
        </p:nvSpPr>
        <p:spPr>
          <a:xfrm>
            <a:off x="11073579" y="2918423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B8628-010F-1B6D-06C8-F045B1250C43}"/>
              </a:ext>
            </a:extLst>
          </p:cNvPr>
          <p:cNvSpPr txBox="1"/>
          <p:nvPr/>
        </p:nvSpPr>
        <p:spPr>
          <a:xfrm>
            <a:off x="713264" y="4763241"/>
            <a:ext cx="2720051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-This ensures the model is processable (it expects numbers, not Strings) </a:t>
            </a:r>
          </a:p>
        </p:txBody>
      </p:sp>
    </p:spTree>
    <p:extLst>
      <p:ext uri="{BB962C8B-B14F-4D97-AF65-F5344CB8AC3E}">
        <p14:creationId xmlns:p14="http://schemas.microsoft.com/office/powerpoint/2010/main" val="37892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C4B70-FC6B-295A-5DF2-886E5241A1B6}"/>
              </a:ext>
            </a:extLst>
          </p:cNvPr>
          <p:cNvSpPr txBox="1"/>
          <p:nvPr/>
        </p:nvSpPr>
        <p:spPr>
          <a:xfrm>
            <a:off x="-1" y="0"/>
            <a:ext cx="108204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u="sng" dirty="0"/>
              <a:t>Dataset necessary shuffling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3FF9DDA-171D-FE19-4410-DAD28BF57B5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4323967" y="3079762"/>
            <a:ext cx="2054516" cy="1489549"/>
          </a:xfrm>
          <a:prstGeom prst="bentConnector2">
            <a:avLst/>
          </a:prstGeom>
          <a:ln w="57150">
            <a:solidFill>
              <a:srgbClr val="060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E7913-F0DE-FCF7-53FB-4CDFE378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" y="706153"/>
            <a:ext cx="9005651" cy="2091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A9691-FD2A-911D-117A-4C7A41F5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26710"/>
            <a:ext cx="6004101" cy="3450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C99BF2-F66A-9498-91BE-F847C8DFED2B}"/>
              </a:ext>
            </a:extLst>
          </p:cNvPr>
          <p:cNvSpPr txBox="1"/>
          <p:nvPr/>
        </p:nvSpPr>
        <p:spPr>
          <a:xfrm>
            <a:off x="126775" y="2876020"/>
            <a:ext cx="991794" cy="36933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DF8BA-BE43-D583-21F9-DD974CD860CA}"/>
              </a:ext>
            </a:extLst>
          </p:cNvPr>
          <p:cNvSpPr txBox="1"/>
          <p:nvPr/>
        </p:nvSpPr>
        <p:spPr>
          <a:xfrm>
            <a:off x="11061856" y="2668204"/>
            <a:ext cx="991794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53560-5091-1CD9-7A66-300AD3053465}"/>
              </a:ext>
            </a:extLst>
          </p:cNvPr>
          <p:cNvSpPr txBox="1"/>
          <p:nvPr/>
        </p:nvSpPr>
        <p:spPr>
          <a:xfrm>
            <a:off x="995012" y="4463680"/>
            <a:ext cx="2720051" cy="1477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-This avoids Temporal and Order bias</a:t>
            </a:r>
          </a:p>
          <a:p>
            <a:endParaRPr lang="en-US" dirty="0"/>
          </a:p>
          <a:p>
            <a:r>
              <a:rPr lang="en-US" dirty="0"/>
              <a:t>-Improves randomness and robustness</a:t>
            </a:r>
          </a:p>
        </p:txBody>
      </p:sp>
    </p:spTree>
    <p:extLst>
      <p:ext uri="{BB962C8B-B14F-4D97-AF65-F5344CB8AC3E}">
        <p14:creationId xmlns:p14="http://schemas.microsoft.com/office/powerpoint/2010/main" val="308611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626</Words>
  <Application>Microsoft Office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Andres Russo Gimenez</dc:creator>
  <cp:lastModifiedBy>Sebastian Andres Russo Gimenez</cp:lastModifiedBy>
  <cp:revision>29</cp:revision>
  <dcterms:created xsi:type="dcterms:W3CDTF">2024-05-09T18:57:11Z</dcterms:created>
  <dcterms:modified xsi:type="dcterms:W3CDTF">2024-07-11T16:22:59Z</dcterms:modified>
</cp:coreProperties>
</file>