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  <p:sldId id="264" r:id="rId4"/>
    <p:sldId id="265" r:id="rId5"/>
    <p:sldId id="261" r:id="rId6"/>
    <p:sldId id="259" r:id="rId7"/>
    <p:sldId id="263" r:id="rId8"/>
    <p:sldId id="260" r:id="rId9"/>
    <p:sldId id="266" r:id="rId10"/>
    <p:sldId id="262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21212"/>
    <a:srgbClr val="BFE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>
        <p:scale>
          <a:sx n="75" d="100"/>
          <a:sy n="75" d="100"/>
        </p:scale>
        <p:origin x="902" y="3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09980" y="882376"/>
            <a:ext cx="996696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72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09530" y="3869634"/>
            <a:ext cx="8767860" cy="1388165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rgbClr val="FFFFFF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1978660" y="3733800"/>
            <a:ext cx="82296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4753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334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762000"/>
            <a:ext cx="2324100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762000"/>
            <a:ext cx="74295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614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24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6424" y="1173575"/>
            <a:ext cx="996696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72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09928" y="4154520"/>
            <a:ext cx="8769096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2200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>
            <a:off x="1981200" y="4020408"/>
            <a:ext cx="82296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28264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3000" y="2057399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67612" y="2057400"/>
            <a:ext cx="4754880" cy="402336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53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01511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3000" y="2721483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69173" y="1999032"/>
            <a:ext cx="475488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69173" y="2719322"/>
            <a:ext cx="4754880" cy="338328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8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4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3618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52159" y="1097280"/>
            <a:ext cx="5212080" cy="46634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823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3000" y="1097280"/>
            <a:ext cx="393192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4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413248" y="1069847"/>
            <a:ext cx="6099048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2834640"/>
            <a:ext cx="393192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7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6343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231140" y="243840"/>
            <a:ext cx="1172464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3000" y="609600"/>
            <a:ext cx="987552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3000" y="2057400"/>
            <a:ext cx="9872871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42996" y="6223828"/>
            <a:ext cx="23290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fld id="{632C32EB-B1CB-4FAF-92D5-EF6D9591567B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949148" y="6223828"/>
            <a:ext cx="471777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329530" y="6223828"/>
            <a:ext cx="17062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55B03863-4C69-4C55-B0F3-C4873F7882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347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182880" algn="l" defTabSz="914400" rtl="0" eaLnBrk="1" latinLnBrk="0" hangingPunct="1">
        <a:lnSpc>
          <a:spcPct val="90000"/>
        </a:lnSpc>
        <a:spcBef>
          <a:spcPts val="1400"/>
        </a:spcBef>
        <a:buClr>
          <a:schemeClr val="accent1"/>
        </a:buClr>
        <a:buSzPct val="80000"/>
        <a:buFont typeface="Corbel" pitchFamily="34" charset="0"/>
        <a:buChar char="•"/>
        <a:defRPr sz="22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20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8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SzPct val="80000"/>
        <a:buFont typeface="Corbel" pitchFamily="34" charset="0"/>
        <a:buChar char="•"/>
        <a:defRPr sz="16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543EB1C-5D0C-F48A-D671-1572F2CD76D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2FD004-A3CC-431C-B996-B7DAD0AA53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1100" y="1085576"/>
            <a:ext cx="9966960" cy="292608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Intelligent Core of Battery Energy Storage Systems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098ED-B09F-A92D-3DC9-2FDC083F4D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480410" y="6430282"/>
            <a:ext cx="4711590" cy="427718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By Sebastian Russo and Javier Peres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 descr="MaxxWatt">
            <a:extLst>
              <a:ext uri="{FF2B5EF4-FFF2-40B4-BE49-F238E27FC236}">
                <a16:creationId xmlns:a16="http://schemas.microsoft.com/office/drawing/2014/main" id="{8DD79D98-2A89-2712-2BBF-2E933AB70B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471" y="5298385"/>
            <a:ext cx="2860357" cy="900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9D12E4F-E0C4-3F3A-B6FC-0B187888519C}"/>
              </a:ext>
            </a:extLst>
          </p:cNvPr>
          <p:cNvCxnSpPr>
            <a:cxnSpLocks/>
          </p:cNvCxnSpPr>
          <p:nvPr/>
        </p:nvCxnSpPr>
        <p:spPr>
          <a:xfrm>
            <a:off x="1036320" y="4011656"/>
            <a:ext cx="1037336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72331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8AC67-70BD-B311-27D5-42CB7E66A2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072DDBD-C7F3-9AE0-C53A-FBAB0DDEE52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FEFBD52-F440-1E4C-AEE4-479D96146720}"/>
              </a:ext>
            </a:extLst>
          </p:cNvPr>
          <p:cNvSpPr txBox="1">
            <a:spLocks/>
          </p:cNvSpPr>
          <p:nvPr/>
        </p:nvSpPr>
        <p:spPr>
          <a:xfrm>
            <a:off x="815340" y="557255"/>
            <a:ext cx="6875780" cy="763544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Thanks for your attention!!!</a:t>
            </a:r>
          </a:p>
        </p:txBody>
      </p:sp>
      <p:pic>
        <p:nvPicPr>
          <p:cNvPr id="5" name="Picture 4" descr="A qr code on a black background&#10;&#10;AI-generated content may be incorrect.">
            <a:extLst>
              <a:ext uri="{FF2B5EF4-FFF2-40B4-BE49-F238E27FC236}">
                <a16:creationId xmlns:a16="http://schemas.microsoft.com/office/drawing/2014/main" id="{2898BB13-48EE-691A-3149-1D44097231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21" t="2748" r="5292" b="5288"/>
          <a:stretch>
            <a:fillRect/>
          </a:stretch>
        </p:blipFill>
        <p:spPr>
          <a:xfrm>
            <a:off x="815340" y="1320799"/>
            <a:ext cx="5060633" cy="4734561"/>
          </a:xfrm>
          <a:prstGeom prst="rect">
            <a:avLst/>
          </a:prstGeom>
        </p:spPr>
      </p:pic>
      <p:pic>
        <p:nvPicPr>
          <p:cNvPr id="7" name="Picture 6" descr="A screenshot of a qr code&#10;&#10;AI-generated content may be incorrect.">
            <a:extLst>
              <a:ext uri="{FF2B5EF4-FFF2-40B4-BE49-F238E27FC236}">
                <a16:creationId xmlns:a16="http://schemas.microsoft.com/office/drawing/2014/main" id="{9D85A3A5-62E5-3024-D963-0EA7B3638C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14"/>
          <a:stretch>
            <a:fillRect/>
          </a:stretch>
        </p:blipFill>
        <p:spPr>
          <a:xfrm>
            <a:off x="6316029" y="1320799"/>
            <a:ext cx="5281674" cy="5100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583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B32FEAF-92B8-59A8-9452-9E62FF6505C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1688C-86B4-4432-EF9A-B6FF2DBCE906}"/>
              </a:ext>
            </a:extLst>
          </p:cNvPr>
          <p:cNvSpPr txBox="1"/>
          <p:nvPr/>
        </p:nvSpPr>
        <p:spPr>
          <a:xfrm>
            <a:off x="325120" y="960408"/>
            <a:ext cx="67157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</a:rPr>
              <a:t>Build </a:t>
            </a:r>
            <a:r>
              <a:rPr lang="en-US" b="1" dirty="0">
                <a:solidFill>
                  <a:schemeClr val="bg1"/>
                </a:solidFill>
              </a:rPr>
              <a:t>Battery Energy Storage System (BESS) platform</a:t>
            </a:r>
            <a:r>
              <a:rPr lang="en-US" dirty="0">
                <a:solidFill>
                  <a:schemeClr val="bg1"/>
                </a:solidFill>
              </a:rPr>
              <a:t> prototype.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392937-3FFB-96E0-AA6C-85DFE5A69D38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4084320" cy="877216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Challenge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653A436-09C4-58C5-D9A6-F7B5BC9580DC}"/>
              </a:ext>
            </a:extLst>
          </p:cNvPr>
          <p:cNvSpPr txBox="1"/>
          <p:nvPr/>
        </p:nvSpPr>
        <p:spPr>
          <a:xfrm>
            <a:off x="7696514" y="1329740"/>
            <a:ext cx="4170366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Requirements: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Accept and process </a:t>
            </a:r>
            <a:r>
              <a:rPr lang="en-US" b="1" dirty="0">
                <a:solidFill>
                  <a:schemeClr val="bg1"/>
                </a:solidFill>
              </a:rPr>
              <a:t>real-time and historical BESS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Display </a:t>
            </a:r>
            <a:r>
              <a:rPr lang="en-US" b="1" dirty="0">
                <a:solidFill>
                  <a:schemeClr val="bg1"/>
                </a:solidFill>
              </a:rPr>
              <a:t>actionable insights</a:t>
            </a:r>
            <a:r>
              <a:rPr lang="en-US" dirty="0">
                <a:solidFill>
                  <a:schemeClr val="bg1"/>
                </a:solidFill>
              </a:rPr>
              <a:t> for technical asset managers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Be </a:t>
            </a:r>
            <a:r>
              <a:rPr lang="en-US" b="1" dirty="0">
                <a:solidFill>
                  <a:schemeClr val="bg1"/>
                </a:solidFill>
              </a:rPr>
              <a:t>extensible</a:t>
            </a:r>
            <a:r>
              <a:rPr lang="en-US" dirty="0">
                <a:solidFill>
                  <a:schemeClr val="bg1"/>
                </a:solidFill>
              </a:rPr>
              <a:t> for third parties (optimizers, grid operators)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Include </a:t>
            </a:r>
            <a:r>
              <a:rPr lang="en-US" b="1" dirty="0">
                <a:solidFill>
                  <a:schemeClr val="bg1"/>
                </a:solidFill>
              </a:rPr>
              <a:t>at least one innovative feature</a:t>
            </a:r>
            <a:r>
              <a:rPr lang="en-US" dirty="0">
                <a:solidFill>
                  <a:schemeClr val="bg1"/>
                </a:solidFill>
              </a:rPr>
              <a:t> beyond generic dashboards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bg1"/>
                </a:solidFill>
              </a:rPr>
              <a:t>EU compliant </a:t>
            </a:r>
            <a:r>
              <a:rPr lang="en-US" dirty="0">
                <a:solidFill>
                  <a:schemeClr val="bg1"/>
                </a:solidFill>
              </a:rPr>
              <a:t>sensors and controllers</a:t>
            </a:r>
          </a:p>
        </p:txBody>
      </p:sp>
      <p:pic>
        <p:nvPicPr>
          <p:cNvPr id="2" name="Picture 2" descr="Investing in network resilience: lessons for Germany from Portugal's blackout">
            <a:extLst>
              <a:ext uri="{FF2B5EF4-FFF2-40B4-BE49-F238E27FC236}">
                <a16:creationId xmlns:a16="http://schemas.microsoft.com/office/drawing/2014/main" id="{5199E85A-C52F-D91B-9CD3-CA8A1C29AD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5120" y="1329740"/>
            <a:ext cx="7371394" cy="474594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6241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3D1DC-E8DB-486F-C681-4AFF0538D6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100F805-1F28-74CA-7C16-215D61B71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519DEDD-CDBE-D0E6-9C50-A4B588949786}"/>
              </a:ext>
            </a:extLst>
          </p:cNvPr>
          <p:cNvSpPr txBox="1">
            <a:spLocks/>
          </p:cNvSpPr>
          <p:nvPr/>
        </p:nvSpPr>
        <p:spPr>
          <a:xfrm>
            <a:off x="325119" y="164472"/>
            <a:ext cx="6522721" cy="119696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b="1" dirty="0">
                <a:solidFill>
                  <a:schemeClr val="bg1"/>
                </a:solidFill>
              </a:rPr>
              <a:t>Energy production in Germany</a:t>
            </a:r>
          </a:p>
        </p:txBody>
      </p:sp>
      <p:pic>
        <p:nvPicPr>
          <p:cNvPr id="1026" name="Picture 2" descr="Infographics - Agentur für Erneuerbare Energien">
            <a:extLst>
              <a:ext uri="{FF2B5EF4-FFF2-40B4-BE49-F238E27FC236}">
                <a16:creationId xmlns:a16="http://schemas.microsoft.com/office/drawing/2014/main" id="{70E56FDE-4E3E-2088-C1B8-BD011A0C2E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6398" y="2712672"/>
            <a:ext cx="5303201" cy="3980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Power generation, Germany - ENS">
            <a:extLst>
              <a:ext uri="{FF2B5EF4-FFF2-40B4-BE49-F238E27FC236}">
                <a16:creationId xmlns:a16="http://schemas.microsoft.com/office/drawing/2014/main" id="{F55B1DA6-B08E-06C1-68D5-5565ED6BE1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681" y="986536"/>
            <a:ext cx="5405120" cy="37165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D55F6776-E777-B06B-E9C7-BB6634EBA16C}"/>
              </a:ext>
            </a:extLst>
          </p:cNvPr>
          <p:cNvCxnSpPr>
            <a:endCxn id="1026" idx="0"/>
          </p:cNvCxnSpPr>
          <p:nvPr/>
        </p:nvCxnSpPr>
        <p:spPr>
          <a:xfrm flipV="1">
            <a:off x="5648960" y="2712672"/>
            <a:ext cx="3739039" cy="142288"/>
          </a:xfrm>
          <a:prstGeom prst="bentConnector4">
            <a:avLst>
              <a:gd name="adj1" fmla="val 14542"/>
              <a:gd name="adj2" fmla="val 489154"/>
            </a:avLst>
          </a:prstGeom>
          <a:ln w="38100">
            <a:solidFill>
              <a:schemeClr val="bg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771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58261-7AD7-4610-DC85-FF466FE4A3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 &amp; i bess">
            <a:extLst>
              <a:ext uri="{FF2B5EF4-FFF2-40B4-BE49-F238E27FC236}">
                <a16:creationId xmlns:a16="http://schemas.microsoft.com/office/drawing/2014/main" id="{812B864A-F389-EAF2-4B41-CCD6B6BA37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929" y="1206160"/>
            <a:ext cx="6744555" cy="353360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D1C4491-11F5-0566-4B4A-182D5B107D0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solidFill>
              <a:schemeClr val="tx1"/>
            </a:solidFill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3999570-6391-9DBD-C5CE-55D1DD7752BD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9509760" cy="87721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6000" b="1" dirty="0">
                <a:solidFill>
                  <a:schemeClr val="bg1"/>
                </a:solidFill>
              </a:rPr>
              <a:t>It must be closely monitored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D98849-95C0-2388-530B-841A088B5CA4}"/>
              </a:ext>
            </a:extLst>
          </p:cNvPr>
          <p:cNvSpPr txBox="1"/>
          <p:nvPr/>
        </p:nvSpPr>
        <p:spPr>
          <a:xfrm>
            <a:off x="7637095" y="1035664"/>
            <a:ext cx="4419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Fires related to batteries withing BESS grid architecture have occurred several times over the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Fortunately, no casualties have been recorded but damages ranged between 500.000 to 700.000 euros.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Examples constitute Liverpool 2020, Essex 2025 or </a:t>
            </a:r>
            <a:r>
              <a:rPr lang="en-US" dirty="0" err="1">
                <a:solidFill>
                  <a:schemeClr val="bg1"/>
                </a:solidFill>
              </a:rPr>
              <a:t>Neermor</a:t>
            </a:r>
            <a:r>
              <a:rPr lang="en-US" dirty="0">
                <a:solidFill>
                  <a:schemeClr val="bg1"/>
                </a:solidFill>
              </a:rPr>
              <a:t> 2024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It has been reported the batteries are vulnerable to fire and high temperatures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13" name="AutoShape 10" descr="Getty Images A raging fire burns at Vistra Corp's Moss Landing battery storage facility in Moss Landing, California, on 17 January">
            <a:extLst>
              <a:ext uri="{FF2B5EF4-FFF2-40B4-BE49-F238E27FC236}">
                <a16:creationId xmlns:a16="http://schemas.microsoft.com/office/drawing/2014/main" id="{0B4BCEF9-5FA6-0ECF-875F-E64592FE041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8230E195-AB08-2690-F358-5360F683C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5120" y="1035664"/>
            <a:ext cx="7311975" cy="4115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958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443E-ED24-92CA-400B-C712638B86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FB7F98-4A24-2B37-86E5-0E1A7ED676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979ABC-8D91-3DE4-5CC3-1115655BFAC1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203440" cy="8772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Demo architectural workflow</a:t>
            </a:r>
          </a:p>
        </p:txBody>
      </p:sp>
      <p:pic>
        <p:nvPicPr>
          <p:cNvPr id="7" name="Picture 6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495C08A1-308F-8F42-21B7-895BDDB363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7680" y="726489"/>
            <a:ext cx="8514080" cy="5967039"/>
          </a:xfrm>
          <a:prstGeom prst="rect">
            <a:avLst/>
          </a:prstGeom>
          <a:solidFill>
            <a:srgbClr val="121212"/>
          </a:solidFill>
        </p:spPr>
      </p:pic>
    </p:spTree>
    <p:extLst>
      <p:ext uri="{BB962C8B-B14F-4D97-AF65-F5344CB8AC3E}">
        <p14:creationId xmlns:p14="http://schemas.microsoft.com/office/powerpoint/2010/main" val="37827027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B289A-A9A0-F0D0-D0C6-133B51569D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00D9699-FDF0-12D4-8C1A-D21C2470AF0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C8926FD-B375-E524-8935-78051646469C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833360" cy="877216"/>
          </a:xfrm>
          <a:prstGeom prst="rect">
            <a:avLst/>
          </a:prstGeom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EDA (Exploratory data analysis)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8CDF75-22B8-44DF-8609-90B92BFE0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728" y="959436"/>
            <a:ext cx="3600953" cy="4267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267B8C-6168-A44B-B6EA-62F3703373BA}"/>
              </a:ext>
            </a:extLst>
          </p:cNvPr>
          <p:cNvSpPr txBox="1"/>
          <p:nvPr/>
        </p:nvSpPr>
        <p:spPr>
          <a:xfrm>
            <a:off x="452728" y="5227232"/>
            <a:ext cx="2917471" cy="371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Challenging to analyze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A8C95D2-3DAC-B4EB-B71A-4059360FBE05}"/>
              </a:ext>
            </a:extLst>
          </p:cNvPr>
          <p:cNvSpPr txBox="1"/>
          <p:nvPr/>
        </p:nvSpPr>
        <p:spPr>
          <a:xfrm>
            <a:off x="4053680" y="959436"/>
            <a:ext cx="5576457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Details:</a:t>
            </a: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41 .csv files for each ZHPESS232A23000* directory (Batteries)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b="1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5 .csv files for each m* directory (smart meters)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Each csv file contains only a timestamp and a single metric, corresponding 1 for each sensor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6GB in total for data between 2023 and 2025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Many sensors provide data at different frequencies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Standards and conventions not specified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Units specified and relevant values specified in README for BMS, PCS, Aux-Thermal, Env-Safety and Smart meters</a:t>
            </a:r>
          </a:p>
        </p:txBody>
      </p:sp>
    </p:spTree>
    <p:extLst>
      <p:ext uri="{BB962C8B-B14F-4D97-AF65-F5344CB8AC3E}">
        <p14:creationId xmlns:p14="http://schemas.microsoft.com/office/powerpoint/2010/main" val="41506538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466542-0342-1243-02CB-58B612E6A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A355824-947D-3551-B5C2-180F8D299FF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C23BFE4-910F-A4B7-38C9-40958A95457E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833360" cy="87721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dirty="0">
                <a:solidFill>
                  <a:schemeClr val="bg1"/>
                </a:solidFill>
              </a:rPr>
              <a:t>EDA (Examples)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D17E842-6A7E-A7B4-2E80-8B6BCD00F5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395" y="1099819"/>
            <a:ext cx="5682141" cy="30109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654471-7987-04D4-0BF4-156776FF4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4425" y="3151205"/>
            <a:ext cx="5890474" cy="3128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3179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34EE4-93E3-5C88-C8D4-C5159413A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DB74D21-D9CE-64B1-573D-C337B70581F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C558520-7C23-1E86-FF25-FD81ADE173D8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203440" cy="877216"/>
          </a:xfrm>
          <a:prstGeom prst="rect">
            <a:avLst/>
          </a:prstGeom>
          <a:solidFill>
            <a:srgbClr val="121212"/>
          </a:solidFill>
        </p:spPr>
        <p:txBody>
          <a:bodyPr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Theoretical architectural workflow</a:t>
            </a:r>
          </a:p>
        </p:txBody>
      </p:sp>
      <p:pic>
        <p:nvPicPr>
          <p:cNvPr id="3" name="Picture 2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EBC0B215-692C-13C0-56DB-BC9FDFB887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120" y="659756"/>
            <a:ext cx="8351520" cy="6085415"/>
          </a:xfrm>
          <a:prstGeom prst="rect">
            <a:avLst/>
          </a:prstGeom>
          <a:solidFill>
            <a:srgbClr val="121212"/>
          </a:solidFill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50C2D72-6DE7-E5EC-355E-C19C8E559256}"/>
              </a:ext>
            </a:extLst>
          </p:cNvPr>
          <p:cNvSpPr txBox="1"/>
          <p:nvPr/>
        </p:nvSpPr>
        <p:spPr>
          <a:xfrm>
            <a:off x="7341822" y="5593080"/>
            <a:ext cx="3319876" cy="369332"/>
          </a:xfrm>
          <a:prstGeom prst="rect">
            <a:avLst/>
          </a:prstGeom>
          <a:solidFill>
            <a:srgbClr val="121212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bg1"/>
                </a:solidFill>
              </a:rPr>
              <a:t>Kinda big right?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5385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A7A817-362D-6369-CA75-F6C72839D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9AC78AD-9186-B8D7-674C-0855CD243DF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21212"/>
          </a:solidFill>
          <a:ln>
            <a:noFill/>
          </a:ln>
          <a:effectLst>
            <a:innerShdw blurRad="114300">
              <a:prstClr val="black"/>
            </a:innerShdw>
          </a:effectLst>
          <a:scene3d>
            <a:camera prst="orthographicFront"/>
            <a:lightRig rig="threePt" dir="t"/>
          </a:scene3d>
          <a:sp3d>
            <a:bevelT w="139700" h="139700" prst="divot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E48FBB5-26F0-32AA-E42E-ECCF69E7B7A9}"/>
              </a:ext>
            </a:extLst>
          </p:cNvPr>
          <p:cNvSpPr txBox="1">
            <a:spLocks/>
          </p:cNvSpPr>
          <p:nvPr/>
        </p:nvSpPr>
        <p:spPr>
          <a:xfrm>
            <a:off x="325120" y="164472"/>
            <a:ext cx="7203440" cy="877216"/>
          </a:xfrm>
          <a:prstGeom prst="rect">
            <a:avLst/>
          </a:prstGeom>
          <a:solidFill>
            <a:srgbClr val="121212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 dirty="0">
                <a:solidFill>
                  <a:schemeClr val="bg1"/>
                </a:solidFill>
              </a:rPr>
              <a:t>Possible monetization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88B53B-8390-8535-306B-B66888119FFD}"/>
              </a:ext>
            </a:extLst>
          </p:cNvPr>
          <p:cNvSpPr txBox="1"/>
          <p:nvPr/>
        </p:nvSpPr>
        <p:spPr>
          <a:xfrm>
            <a:off x="7213600" y="1299144"/>
            <a:ext cx="3319876" cy="3693319"/>
          </a:xfrm>
          <a:prstGeom prst="rect">
            <a:avLst/>
          </a:prstGeom>
          <a:solidFill>
            <a:srgbClr val="121212"/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Basic monitoring capabilities offered as a basic plan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Offer forecast feature as a plug in that implements the trained ML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Offer feature for sharing reports and using AI to generated improved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</a:rPr>
              <a:t>Offer use cases data to other companies if possible</a:t>
            </a:r>
          </a:p>
        </p:txBody>
      </p:sp>
      <p:pic>
        <p:nvPicPr>
          <p:cNvPr id="9" name="Picture 8" descr="A computer screen shot of a diagram&#10;&#10;AI-generated content may be incorrect.">
            <a:extLst>
              <a:ext uri="{FF2B5EF4-FFF2-40B4-BE49-F238E27FC236}">
                <a16:creationId xmlns:a16="http://schemas.microsoft.com/office/drawing/2014/main" id="{94F9CAE8-6624-AD27-C075-E39CC06314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92" y="747048"/>
            <a:ext cx="6891708" cy="5901183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A0D7C3A-8D42-4FAA-9A29-304A693358C1}"/>
              </a:ext>
            </a:extLst>
          </p:cNvPr>
          <p:cNvSpPr/>
          <p:nvPr/>
        </p:nvSpPr>
        <p:spPr>
          <a:xfrm>
            <a:off x="4011930" y="4888230"/>
            <a:ext cx="1291590" cy="126305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080797-3A16-2918-E0A0-AC33A7DE5D32}"/>
              </a:ext>
            </a:extLst>
          </p:cNvPr>
          <p:cNvSpPr/>
          <p:nvPr/>
        </p:nvSpPr>
        <p:spPr>
          <a:xfrm>
            <a:off x="466090" y="4634230"/>
            <a:ext cx="3545840" cy="19392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325554E-AAC5-0648-9DA6-C12B0D8E3430}"/>
              </a:ext>
            </a:extLst>
          </p:cNvPr>
          <p:cNvSpPr/>
          <p:nvPr/>
        </p:nvSpPr>
        <p:spPr>
          <a:xfrm>
            <a:off x="5303520" y="4833366"/>
            <a:ext cx="1792224" cy="137845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494759"/>
      </p:ext>
    </p:extLst>
  </p:cSld>
  <p:clrMapOvr>
    <a:masterClrMapping/>
  </p:clrMapOvr>
</p:sld>
</file>

<file path=ppt/theme/theme1.xml><?xml version="1.0" encoding="utf-8"?>
<a:theme xmlns:a="http://schemas.openxmlformats.org/drawingml/2006/main" name="Basis">
  <a:themeElements>
    <a:clrScheme name="Basis">
      <a:dk1>
        <a:srgbClr val="000000"/>
      </a:dk1>
      <a:lt1>
        <a:srgbClr val="FFFFFF"/>
      </a:lt1>
      <a:dk2>
        <a:srgbClr val="565349"/>
      </a:dk2>
      <a:lt2>
        <a:srgbClr val="DDDDDD"/>
      </a:lt2>
      <a:accent1>
        <a:srgbClr val="A6B727"/>
      </a:accent1>
      <a:accent2>
        <a:srgbClr val="DF5327"/>
      </a:accent2>
      <a:accent3>
        <a:srgbClr val="FE9E00"/>
      </a:accent3>
      <a:accent4>
        <a:srgbClr val="418AB3"/>
      </a:accent4>
      <a:accent5>
        <a:srgbClr val="D7D447"/>
      </a:accent5>
      <a:accent6>
        <a:srgbClr val="818183"/>
      </a:accent6>
      <a:hlink>
        <a:srgbClr val="F59E00"/>
      </a:hlink>
      <a:folHlink>
        <a:srgbClr val="B2B2B2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sis" id="{5665723A-49BA-4B57-8411-A56F8F207965}" vid="{90E45F77-AEFC-46EF-A7C1-5B338C297B0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TM03457444[[fn=Basis]]</Template>
  <TotalTime>0</TotalTime>
  <Words>286</Words>
  <Application>Microsoft Office PowerPoint</Application>
  <PresentationFormat>Widescreen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Corbel</vt:lpstr>
      <vt:lpstr>Basis</vt:lpstr>
      <vt:lpstr>Intelligent Core of Battery Energy Storage Systems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Sebastian Andres Russo Gimenez</dc:creator>
  <cp:lastModifiedBy>Sebastian Andres Russo Gimenez</cp:lastModifiedBy>
  <cp:revision>13</cp:revision>
  <dcterms:created xsi:type="dcterms:W3CDTF">2025-09-13T15:47:09Z</dcterms:created>
  <dcterms:modified xsi:type="dcterms:W3CDTF">2025-09-14T08:30:45Z</dcterms:modified>
</cp:coreProperties>
</file>