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E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253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2C32EB-B1CB-4FAF-92D5-EF6D9591567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B03863-4C69-4C55-B0F3-C4873F78828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75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32EB-B1CB-4FAF-92D5-EF6D9591567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3863-4C69-4C55-B0F3-C4873F78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3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32EB-B1CB-4FAF-92D5-EF6D9591567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3863-4C69-4C55-B0F3-C4873F78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1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32EB-B1CB-4FAF-92D5-EF6D9591567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3863-4C69-4C55-B0F3-C4873F78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32EB-B1CB-4FAF-92D5-EF6D9591567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3863-4C69-4C55-B0F3-C4873F78828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82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32EB-B1CB-4FAF-92D5-EF6D9591567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3863-4C69-4C55-B0F3-C4873F78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5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32EB-B1CB-4FAF-92D5-EF6D9591567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3863-4C69-4C55-B0F3-C4873F78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32EB-B1CB-4FAF-92D5-EF6D9591567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3863-4C69-4C55-B0F3-C4873F78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7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32EB-B1CB-4FAF-92D5-EF6D9591567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3863-4C69-4C55-B0F3-C4873F78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6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32EB-B1CB-4FAF-92D5-EF6D9591567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3863-4C69-4C55-B0F3-C4873F78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2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32EB-B1CB-4FAF-92D5-EF6D9591567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3863-4C69-4C55-B0F3-C4873F78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3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32C32EB-B1CB-4FAF-92D5-EF6D9591567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5B03863-4C69-4C55-B0F3-C4873F78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4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vesting in network resilience: lessons for Germany from Portugal's blackout">
            <a:extLst>
              <a:ext uri="{FF2B5EF4-FFF2-40B4-BE49-F238E27FC236}">
                <a16:creationId xmlns:a16="http://schemas.microsoft.com/office/drawing/2014/main" id="{5199E85A-C52F-D91B-9CD3-CA8A1C29A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2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2FD004-A3CC-431C-B996-B7DAD0AA5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658856"/>
            <a:ext cx="9966960" cy="29260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Intelligent Core of Battery Energy Storage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098ED-B09F-A92D-3DC9-2FDC083F4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0410" y="6430282"/>
            <a:ext cx="4711590" cy="42771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By Sebastian Russo and Javier Peres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MaxxWatt">
            <a:extLst>
              <a:ext uri="{FF2B5EF4-FFF2-40B4-BE49-F238E27FC236}">
                <a16:creationId xmlns:a16="http://schemas.microsoft.com/office/drawing/2014/main" id="{8DD79D98-2A89-2712-2BBF-2E933AB70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1" y="5638164"/>
            <a:ext cx="2860357" cy="90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233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32FEAF-92B8-59A8-9452-9E62FF6505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BFEEC3">
                  <a:shade val="30000"/>
                  <a:satMod val="115000"/>
                </a:srgbClr>
              </a:gs>
              <a:gs pos="50000">
                <a:srgbClr val="BFEEC3">
                  <a:shade val="67500"/>
                  <a:satMod val="115000"/>
                </a:srgbClr>
              </a:gs>
              <a:gs pos="100000">
                <a:srgbClr val="BFEEC3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1688C-86B4-4432-EF9A-B6FF2DBCE906}"/>
              </a:ext>
            </a:extLst>
          </p:cNvPr>
          <p:cNvSpPr txBox="1"/>
          <p:nvPr/>
        </p:nvSpPr>
        <p:spPr>
          <a:xfrm>
            <a:off x="325120" y="960408"/>
            <a:ext cx="6715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Build </a:t>
            </a:r>
            <a:r>
              <a:rPr lang="en-US" b="1" dirty="0"/>
              <a:t>Battery Energy Storage System (BESS) platform</a:t>
            </a:r>
            <a:r>
              <a:rPr lang="en-US" dirty="0"/>
              <a:t> prototype.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392937-3FFB-96E0-AA6C-85DFE5A69D38}"/>
              </a:ext>
            </a:extLst>
          </p:cNvPr>
          <p:cNvSpPr txBox="1">
            <a:spLocks/>
          </p:cNvSpPr>
          <p:nvPr/>
        </p:nvSpPr>
        <p:spPr>
          <a:xfrm>
            <a:off x="325120" y="164472"/>
            <a:ext cx="4084320" cy="87721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tx1"/>
                </a:solidFill>
              </a:rPr>
              <a:t>Challenge</a:t>
            </a:r>
          </a:p>
        </p:txBody>
      </p:sp>
      <p:pic>
        <p:nvPicPr>
          <p:cNvPr id="7" name="Picture 6" descr="c &amp; i bess">
            <a:extLst>
              <a:ext uri="{FF2B5EF4-FFF2-40B4-BE49-F238E27FC236}">
                <a16:creationId xmlns:a16="http://schemas.microsoft.com/office/drawing/2014/main" id="{6BE689F7-3F3F-49C9-5B09-05DBDEA06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" y="1329740"/>
            <a:ext cx="7371395" cy="38620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53A436-09C4-58C5-D9A6-F7B5BC9580DC}"/>
              </a:ext>
            </a:extLst>
          </p:cNvPr>
          <p:cNvSpPr txBox="1"/>
          <p:nvPr/>
        </p:nvSpPr>
        <p:spPr>
          <a:xfrm>
            <a:off x="7696514" y="1329740"/>
            <a:ext cx="417036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Requirements: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Accept and process </a:t>
            </a:r>
            <a:r>
              <a:rPr lang="en-US" b="1" dirty="0"/>
              <a:t>real-time and historical BESS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Display </a:t>
            </a:r>
            <a:r>
              <a:rPr lang="en-US" b="1" dirty="0"/>
              <a:t>actionable insights</a:t>
            </a:r>
            <a:r>
              <a:rPr lang="en-US" dirty="0"/>
              <a:t> for technical asset managers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 </a:t>
            </a:r>
            <a:r>
              <a:rPr lang="en-US" b="1" dirty="0"/>
              <a:t>extensible</a:t>
            </a:r>
            <a:r>
              <a:rPr lang="en-US" dirty="0"/>
              <a:t> for third parties (optimizers, grid operators)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 </a:t>
            </a:r>
            <a:r>
              <a:rPr lang="en-US" b="1" dirty="0"/>
              <a:t>at least one innovative feature</a:t>
            </a:r>
            <a:r>
              <a:rPr lang="en-US" dirty="0"/>
              <a:t> beyond generic dashboards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EU compliant </a:t>
            </a:r>
            <a:r>
              <a:rPr lang="en-US" dirty="0"/>
              <a:t>sensors and controllers</a:t>
            </a:r>
          </a:p>
        </p:txBody>
      </p:sp>
    </p:spTree>
    <p:extLst>
      <p:ext uri="{BB962C8B-B14F-4D97-AF65-F5344CB8AC3E}">
        <p14:creationId xmlns:p14="http://schemas.microsoft.com/office/powerpoint/2010/main" val="409862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B289A-A9A0-F0D0-D0C6-133B51569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0D9699-FDF0-12D4-8C1A-D21C2470AF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BFEEC3">
                  <a:shade val="30000"/>
                  <a:satMod val="115000"/>
                </a:srgbClr>
              </a:gs>
              <a:gs pos="50000">
                <a:srgbClr val="BFEEC3">
                  <a:shade val="67500"/>
                  <a:satMod val="115000"/>
                </a:srgbClr>
              </a:gs>
              <a:gs pos="100000">
                <a:srgbClr val="BFEEC3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C8926FD-B375-E524-8935-78051646469C}"/>
              </a:ext>
            </a:extLst>
          </p:cNvPr>
          <p:cNvSpPr txBox="1">
            <a:spLocks/>
          </p:cNvSpPr>
          <p:nvPr/>
        </p:nvSpPr>
        <p:spPr>
          <a:xfrm>
            <a:off x="325120" y="164472"/>
            <a:ext cx="7833360" cy="87721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tx1"/>
                </a:solidFill>
              </a:rPr>
              <a:t>EDA (Exploratory data analysis)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8CDF75-22B8-44DF-8609-90B92BFE0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28" y="959436"/>
            <a:ext cx="3600953" cy="42677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267B8C-6168-A44B-B6EA-62F3703373BA}"/>
              </a:ext>
            </a:extLst>
          </p:cNvPr>
          <p:cNvSpPr txBox="1"/>
          <p:nvPr/>
        </p:nvSpPr>
        <p:spPr>
          <a:xfrm>
            <a:off x="452728" y="5227232"/>
            <a:ext cx="2917471" cy="371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Challenging to analyze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8C95D2-3DAC-B4EB-B71A-4059360FBE05}"/>
              </a:ext>
            </a:extLst>
          </p:cNvPr>
          <p:cNvSpPr txBox="1"/>
          <p:nvPr/>
        </p:nvSpPr>
        <p:spPr>
          <a:xfrm>
            <a:off x="4053680" y="959436"/>
            <a:ext cx="557645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Details: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41 .csv files for each ZHPESS232A23000* directory (Batteries)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 .csv files for each m* directory (smart meters)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csv file contains only a timestamp and a single metric, corresponding 1 for each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6GB in total for data between 2023 and 2025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sensors provide data at different frequencies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Standards and conventions not specified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Units specified and relevant values specified in README for BMS, PCS, Aux-Thermal, Env-Safety and Smart meters</a:t>
            </a:r>
          </a:p>
        </p:txBody>
      </p:sp>
    </p:spTree>
    <p:extLst>
      <p:ext uri="{BB962C8B-B14F-4D97-AF65-F5344CB8AC3E}">
        <p14:creationId xmlns:p14="http://schemas.microsoft.com/office/powerpoint/2010/main" val="415065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66542-0342-1243-02CB-58B612E6A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355824-947D-3551-B5C2-180F8D299F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BFEEC3">
                  <a:shade val="30000"/>
                  <a:satMod val="115000"/>
                </a:srgbClr>
              </a:gs>
              <a:gs pos="50000">
                <a:srgbClr val="BFEEC3">
                  <a:shade val="67500"/>
                  <a:satMod val="115000"/>
                </a:srgbClr>
              </a:gs>
              <a:gs pos="100000">
                <a:srgbClr val="BFEEC3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23BFE4-910F-A4B7-38C9-40958A95457E}"/>
              </a:ext>
            </a:extLst>
          </p:cNvPr>
          <p:cNvSpPr txBox="1">
            <a:spLocks/>
          </p:cNvSpPr>
          <p:nvPr/>
        </p:nvSpPr>
        <p:spPr>
          <a:xfrm>
            <a:off x="325120" y="164472"/>
            <a:ext cx="7833360" cy="87721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tx1"/>
                </a:solidFill>
              </a:rPr>
              <a:t>EDA (Examples)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17E842-6A7E-A7B4-2E80-8B6BCD00F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95" y="1099819"/>
            <a:ext cx="5682141" cy="3010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654471-7987-04D4-0BF4-156776FF4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425" y="3151205"/>
            <a:ext cx="5890474" cy="312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7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34EE4-93E3-5C88-C8D4-C5159413A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74D21-D9CE-64B1-573D-C337B70581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BFEEC3">
                  <a:shade val="30000"/>
                  <a:satMod val="115000"/>
                </a:srgbClr>
              </a:gs>
              <a:gs pos="50000">
                <a:srgbClr val="BFEEC3">
                  <a:shade val="67500"/>
                  <a:satMod val="115000"/>
                </a:srgbClr>
              </a:gs>
              <a:gs pos="100000">
                <a:srgbClr val="BFEEC3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C558520-7C23-1E86-FF25-FD81ADE173D8}"/>
              </a:ext>
            </a:extLst>
          </p:cNvPr>
          <p:cNvSpPr txBox="1">
            <a:spLocks/>
          </p:cNvSpPr>
          <p:nvPr/>
        </p:nvSpPr>
        <p:spPr>
          <a:xfrm>
            <a:off x="325120" y="164472"/>
            <a:ext cx="7203440" cy="87721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1"/>
                </a:solidFill>
              </a:rPr>
              <a:t>Theoretical architectural workflow</a:t>
            </a:r>
          </a:p>
        </p:txBody>
      </p:sp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EBC0B215-692C-13C0-56DB-BC9FDFB88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" y="659756"/>
            <a:ext cx="8506364" cy="6198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0C2D72-6DE7-E5EC-355E-C19C8E559256}"/>
              </a:ext>
            </a:extLst>
          </p:cNvPr>
          <p:cNvSpPr txBox="1"/>
          <p:nvPr/>
        </p:nvSpPr>
        <p:spPr>
          <a:xfrm>
            <a:off x="8831484" y="3429000"/>
            <a:ext cx="4170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Kinda big right?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8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4443E-ED24-92CA-400B-C712638B8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FB7F98-4A24-2B37-86E5-0E1A7ED676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BFEEC3">
                  <a:shade val="30000"/>
                  <a:satMod val="115000"/>
                </a:srgbClr>
              </a:gs>
              <a:gs pos="50000">
                <a:srgbClr val="BFEEC3">
                  <a:shade val="67500"/>
                  <a:satMod val="115000"/>
                </a:srgbClr>
              </a:gs>
              <a:gs pos="100000">
                <a:srgbClr val="BFEEC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E979ABC-8D91-3DE4-5CC3-1115655BFAC1}"/>
              </a:ext>
            </a:extLst>
          </p:cNvPr>
          <p:cNvSpPr txBox="1">
            <a:spLocks/>
          </p:cNvSpPr>
          <p:nvPr/>
        </p:nvSpPr>
        <p:spPr>
          <a:xfrm>
            <a:off x="325120" y="164472"/>
            <a:ext cx="7203440" cy="87721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1"/>
                </a:solidFill>
              </a:rPr>
              <a:t>Demo architectural workflow</a:t>
            </a:r>
          </a:p>
        </p:txBody>
      </p:sp>
      <p:pic>
        <p:nvPicPr>
          <p:cNvPr id="7" name="Picture 6" descr="A computer screen shot of a diagram&#10;&#10;AI-generated content may be incorrect.">
            <a:extLst>
              <a:ext uri="{FF2B5EF4-FFF2-40B4-BE49-F238E27FC236}">
                <a16:creationId xmlns:a16="http://schemas.microsoft.com/office/drawing/2014/main" id="{495C08A1-308F-8F42-21B7-895BDDB36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" y="743673"/>
            <a:ext cx="7873698" cy="55182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C79B5A-D755-B051-8101-CEDF69DC2EC2}"/>
              </a:ext>
            </a:extLst>
          </p:cNvPr>
          <p:cNvSpPr txBox="1"/>
          <p:nvPr/>
        </p:nvSpPr>
        <p:spPr>
          <a:xfrm>
            <a:off x="8198818" y="3133456"/>
            <a:ext cx="4170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Much simpler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702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8AC67-70BD-B311-27D5-42CB7E66A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72DDBD-C7F3-9AE0-C53A-FBAB0DDEE5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BFEEC3">
                  <a:shade val="30000"/>
                  <a:satMod val="115000"/>
                </a:srgbClr>
              </a:gs>
              <a:gs pos="50000">
                <a:srgbClr val="BFEEC3">
                  <a:shade val="67500"/>
                  <a:satMod val="115000"/>
                </a:srgbClr>
              </a:gs>
              <a:gs pos="100000">
                <a:srgbClr val="BFEEC3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FBD52-F440-1E4C-AEE4-479D96146720}"/>
              </a:ext>
            </a:extLst>
          </p:cNvPr>
          <p:cNvSpPr txBox="1">
            <a:spLocks/>
          </p:cNvSpPr>
          <p:nvPr/>
        </p:nvSpPr>
        <p:spPr>
          <a:xfrm>
            <a:off x="1181100" y="658856"/>
            <a:ext cx="9966960" cy="29260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14658393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177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Basis</vt:lpstr>
      <vt:lpstr>Intelligent Core of Battery Energy Storage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Andres Russo Gimenez</dc:creator>
  <cp:lastModifiedBy>Sebastian Andres Russo Gimenez</cp:lastModifiedBy>
  <cp:revision>6</cp:revision>
  <dcterms:created xsi:type="dcterms:W3CDTF">2025-09-13T15:47:09Z</dcterms:created>
  <dcterms:modified xsi:type="dcterms:W3CDTF">2025-09-13T21:54:51Z</dcterms:modified>
</cp:coreProperties>
</file>