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5" r:id="rId5"/>
    <p:sldId id="261" r:id="rId6"/>
    <p:sldId id="259" r:id="rId7"/>
    <p:sldId id="263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212"/>
    <a:srgbClr val="BF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43EB1C-5D0C-F48A-D671-1572F2CD76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FD004-A3CC-431C-B996-B7DAD0AA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0855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Intelligent Core of Battery Energy Storage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98ED-B09F-A92D-3DC9-2FDC083F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0410" y="6430282"/>
            <a:ext cx="4711590" cy="42771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 Sebastian Russo and Javier Peres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axxWatt">
            <a:extLst>
              <a:ext uri="{FF2B5EF4-FFF2-40B4-BE49-F238E27FC236}">
                <a16:creationId xmlns:a16="http://schemas.microsoft.com/office/drawing/2014/main" id="{8DD79D98-2A89-2712-2BBF-2E933AB7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1" y="5298385"/>
            <a:ext cx="2860357" cy="9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D12E4F-E0C4-3F3A-B6FC-0B187888519C}"/>
              </a:ext>
            </a:extLst>
          </p:cNvPr>
          <p:cNvCxnSpPr>
            <a:cxnSpLocks/>
          </p:cNvCxnSpPr>
          <p:nvPr/>
        </p:nvCxnSpPr>
        <p:spPr>
          <a:xfrm>
            <a:off x="1036320" y="4011656"/>
            <a:ext cx="10373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AC67-70BD-B311-27D5-42CB7E66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2DDBD-C7F3-9AE0-C53A-FBAB0DDEE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BD52-F440-1E4C-AEE4-479D96146720}"/>
              </a:ext>
            </a:extLst>
          </p:cNvPr>
          <p:cNvSpPr txBox="1">
            <a:spLocks/>
          </p:cNvSpPr>
          <p:nvPr/>
        </p:nvSpPr>
        <p:spPr>
          <a:xfrm>
            <a:off x="815340" y="557255"/>
            <a:ext cx="6875780" cy="763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Thanks for your attention!!!</a:t>
            </a:r>
          </a:p>
        </p:txBody>
      </p:sp>
      <p:pic>
        <p:nvPicPr>
          <p:cNvPr id="5" name="Picture 4" descr="A qr code on a black background&#10;&#10;AI-generated content may be incorrect.">
            <a:extLst>
              <a:ext uri="{FF2B5EF4-FFF2-40B4-BE49-F238E27FC236}">
                <a16:creationId xmlns:a16="http://schemas.microsoft.com/office/drawing/2014/main" id="{2898BB13-48EE-691A-3149-1D440972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" t="2748" r="5292" b="5288"/>
          <a:stretch>
            <a:fillRect/>
          </a:stretch>
        </p:blipFill>
        <p:spPr>
          <a:xfrm>
            <a:off x="815340" y="1320799"/>
            <a:ext cx="5060633" cy="4734561"/>
          </a:xfrm>
          <a:prstGeom prst="rect">
            <a:avLst/>
          </a:prstGeom>
        </p:spPr>
      </p:pic>
      <p:pic>
        <p:nvPicPr>
          <p:cNvPr id="7" name="Picture 6" descr="A screenshot of a qr code&#10;&#10;AI-generated content may be incorrect.">
            <a:extLst>
              <a:ext uri="{FF2B5EF4-FFF2-40B4-BE49-F238E27FC236}">
                <a16:creationId xmlns:a16="http://schemas.microsoft.com/office/drawing/2014/main" id="{9D85A3A5-62E5-3024-D963-0EA7B3638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/>
          <a:stretch>
            <a:fillRect/>
          </a:stretch>
        </p:blipFill>
        <p:spPr>
          <a:xfrm>
            <a:off x="6316029" y="1320799"/>
            <a:ext cx="5281674" cy="51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2FEAF-92B8-59A8-9452-9E62FF650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1688C-86B4-4432-EF9A-B6FF2DBCE906}"/>
              </a:ext>
            </a:extLst>
          </p:cNvPr>
          <p:cNvSpPr txBox="1"/>
          <p:nvPr/>
        </p:nvSpPr>
        <p:spPr>
          <a:xfrm>
            <a:off x="325120" y="960408"/>
            <a:ext cx="671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b="1" dirty="0">
                <a:solidFill>
                  <a:schemeClr val="bg1"/>
                </a:solidFill>
              </a:rPr>
              <a:t>Battery Energy Storage System (BESS) platform</a:t>
            </a:r>
            <a:r>
              <a:rPr lang="en-US" dirty="0">
                <a:solidFill>
                  <a:schemeClr val="bg1"/>
                </a:solidFill>
              </a:rPr>
              <a:t> prototype.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392937-3FFB-96E0-AA6C-85DFE5A69D3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4084320" cy="8772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3A436-09C4-58C5-D9A6-F7B5BC9580DC}"/>
              </a:ext>
            </a:extLst>
          </p:cNvPr>
          <p:cNvSpPr txBox="1"/>
          <p:nvPr/>
        </p:nvSpPr>
        <p:spPr>
          <a:xfrm>
            <a:off x="7696514" y="1329740"/>
            <a:ext cx="4170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Requirements: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Accept and process </a:t>
            </a:r>
            <a:r>
              <a:rPr lang="en-US" b="1" dirty="0">
                <a:solidFill>
                  <a:schemeClr val="bg1"/>
                </a:solidFill>
              </a:rPr>
              <a:t>real-time and historical BESS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 </a:t>
            </a:r>
            <a:r>
              <a:rPr lang="en-US" b="1" dirty="0">
                <a:solidFill>
                  <a:schemeClr val="bg1"/>
                </a:solidFill>
              </a:rPr>
              <a:t>actionable insights</a:t>
            </a:r>
            <a:r>
              <a:rPr lang="en-US" dirty="0">
                <a:solidFill>
                  <a:schemeClr val="bg1"/>
                </a:solidFill>
              </a:rPr>
              <a:t> for technical asset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</a:t>
            </a:r>
            <a:r>
              <a:rPr lang="en-US" b="1" dirty="0">
                <a:solidFill>
                  <a:schemeClr val="bg1"/>
                </a:solidFill>
              </a:rPr>
              <a:t>extensible</a:t>
            </a:r>
            <a:r>
              <a:rPr lang="en-US" dirty="0">
                <a:solidFill>
                  <a:schemeClr val="bg1"/>
                </a:solidFill>
              </a:rPr>
              <a:t> for third parties (optimizers, grid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 </a:t>
            </a:r>
            <a:r>
              <a:rPr lang="en-US" b="1" dirty="0">
                <a:solidFill>
                  <a:schemeClr val="bg1"/>
                </a:solidFill>
              </a:rPr>
              <a:t>at least one innovative feature</a:t>
            </a:r>
            <a:r>
              <a:rPr lang="en-US" dirty="0">
                <a:solidFill>
                  <a:schemeClr val="bg1"/>
                </a:solidFill>
              </a:rPr>
              <a:t> beyond generic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EU compliant </a:t>
            </a:r>
            <a:r>
              <a:rPr lang="en-US" dirty="0">
                <a:solidFill>
                  <a:schemeClr val="bg1"/>
                </a:solidFill>
              </a:rPr>
              <a:t>sensors and controllers</a:t>
            </a:r>
          </a:p>
        </p:txBody>
      </p:sp>
      <p:pic>
        <p:nvPicPr>
          <p:cNvPr id="2" name="Picture 2" descr="Investing in network resilience: lessons for Germany from Portugal's blackout">
            <a:extLst>
              <a:ext uri="{FF2B5EF4-FFF2-40B4-BE49-F238E27FC236}">
                <a16:creationId xmlns:a16="http://schemas.microsoft.com/office/drawing/2014/main" id="{5199E85A-C52F-D91B-9CD3-CA8A1C29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1329740"/>
            <a:ext cx="7371394" cy="474594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D1DC-E8DB-486F-C681-4AFF0538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0F805-1F28-74CA-7C16-215D61B71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19DEDD-CDBE-D0E6-9C50-A4B588949786}"/>
              </a:ext>
            </a:extLst>
          </p:cNvPr>
          <p:cNvSpPr txBox="1">
            <a:spLocks/>
          </p:cNvSpPr>
          <p:nvPr/>
        </p:nvSpPr>
        <p:spPr>
          <a:xfrm>
            <a:off x="325119" y="164472"/>
            <a:ext cx="6522721" cy="1196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Energy production in Germany</a:t>
            </a:r>
          </a:p>
        </p:txBody>
      </p:sp>
      <p:pic>
        <p:nvPicPr>
          <p:cNvPr id="1026" name="Picture 2" descr="Infographics - Agentur für Erneuerbare Energien">
            <a:extLst>
              <a:ext uri="{FF2B5EF4-FFF2-40B4-BE49-F238E27FC236}">
                <a16:creationId xmlns:a16="http://schemas.microsoft.com/office/drawing/2014/main" id="{70E56FDE-4E3E-2088-C1B8-BD011A0C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98" y="2712672"/>
            <a:ext cx="5303201" cy="39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generation, Germany - ENS">
            <a:extLst>
              <a:ext uri="{FF2B5EF4-FFF2-40B4-BE49-F238E27FC236}">
                <a16:creationId xmlns:a16="http://schemas.microsoft.com/office/drawing/2014/main" id="{F55B1DA6-B08E-06C1-68D5-5565ED6B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1" y="986536"/>
            <a:ext cx="5405120" cy="37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5F6776-E777-B06B-E9C7-BB6634EBA16C}"/>
              </a:ext>
            </a:extLst>
          </p:cNvPr>
          <p:cNvCxnSpPr>
            <a:endCxn id="1026" idx="0"/>
          </p:cNvCxnSpPr>
          <p:nvPr/>
        </p:nvCxnSpPr>
        <p:spPr>
          <a:xfrm flipV="1">
            <a:off x="5648960" y="2712672"/>
            <a:ext cx="3739039" cy="142288"/>
          </a:xfrm>
          <a:prstGeom prst="bentConnector4">
            <a:avLst>
              <a:gd name="adj1" fmla="val 14542"/>
              <a:gd name="adj2" fmla="val 489154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6E30223-F9D2-16CE-A569-7F4B587B5A27}"/>
              </a:ext>
            </a:extLst>
          </p:cNvPr>
          <p:cNvSpPr txBox="1"/>
          <p:nvPr/>
        </p:nvSpPr>
        <p:spPr>
          <a:xfrm>
            <a:off x="779094" y="5225133"/>
            <a:ext cx="4544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Germany intends to increase these numbers from 20GWh to 100GWh by 2030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58261-7AD7-4610-DC85-FF466FE4A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 &amp; i bess">
            <a:extLst>
              <a:ext uri="{FF2B5EF4-FFF2-40B4-BE49-F238E27FC236}">
                <a16:creationId xmlns:a16="http://schemas.microsoft.com/office/drawing/2014/main" id="{812B864A-F389-EAF2-4B41-CCD6B6BA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9" y="1206160"/>
            <a:ext cx="6744555" cy="35336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1C4491-11F5-0566-4B4A-182D5B107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999570-6391-9DBD-C5CE-55D1DD7752BD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950976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It must be closely monitored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98849-95C0-2388-530B-841A088B5CA4}"/>
              </a:ext>
            </a:extLst>
          </p:cNvPr>
          <p:cNvSpPr txBox="1"/>
          <p:nvPr/>
        </p:nvSpPr>
        <p:spPr>
          <a:xfrm>
            <a:off x="7637095" y="1035664"/>
            <a:ext cx="441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Fires related to batteries withing BESS grid architecture have occurred several times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Fortunately, no casualties have been recorded but damages ranged between 500.000 to 700.000 euros.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 constitute Liverpool 2020, Essex 2025 or </a:t>
            </a:r>
            <a:r>
              <a:rPr lang="en-US" dirty="0" err="1">
                <a:solidFill>
                  <a:schemeClr val="bg1"/>
                </a:solidFill>
              </a:rPr>
              <a:t>Neermor</a:t>
            </a:r>
            <a:r>
              <a:rPr lang="en-US" dirty="0">
                <a:solidFill>
                  <a:schemeClr val="bg1"/>
                </a:solidFill>
              </a:rPr>
              <a:t>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has been reported the batteries are vulnerable to fire and high temperatures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10" descr="Getty Images A raging fire burns at Vistra Corp's Moss Landing battery storage facility in Moss Landing, California, on 17 January">
            <a:extLst>
              <a:ext uri="{FF2B5EF4-FFF2-40B4-BE49-F238E27FC236}">
                <a16:creationId xmlns:a16="http://schemas.microsoft.com/office/drawing/2014/main" id="{0B4BCEF9-5FA6-0ECF-875F-E64592FE04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30E195-AB08-2690-F358-5360F683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035664"/>
            <a:ext cx="7311975" cy="41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43E-ED24-92CA-400B-C712638B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B7F98-4A24-2B37-86E5-0E1A7ED67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979ABC-8D91-3DE4-5CC3-1115655BFAC1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Demo architectural workflow</a:t>
            </a:r>
          </a:p>
        </p:txBody>
      </p:sp>
      <p:pic>
        <p:nvPicPr>
          <p:cNvPr id="7" name="Picture 6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495C08A1-308F-8F42-21B7-895BDDB3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726489"/>
            <a:ext cx="8514080" cy="5967039"/>
          </a:xfrm>
          <a:prstGeom prst="rect">
            <a:avLst/>
          </a:prstGeom>
          <a:solidFill>
            <a:srgbClr val="121212"/>
          </a:solidFill>
        </p:spPr>
      </p:pic>
    </p:spTree>
    <p:extLst>
      <p:ext uri="{BB962C8B-B14F-4D97-AF65-F5344CB8AC3E}">
        <p14:creationId xmlns:p14="http://schemas.microsoft.com/office/powerpoint/2010/main" val="37827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289A-A9A0-F0D0-D0C6-133B5156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0D9699-FDF0-12D4-8C1A-D21C2470A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8926FD-B375-E524-8935-78051646469C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EDA (Exploratory data analysis)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DF75-22B8-44DF-8609-90B92BFE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8" y="959436"/>
            <a:ext cx="3600953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67B8C-6168-A44B-B6EA-62F3703373BA}"/>
              </a:ext>
            </a:extLst>
          </p:cNvPr>
          <p:cNvSpPr txBox="1"/>
          <p:nvPr/>
        </p:nvSpPr>
        <p:spPr>
          <a:xfrm>
            <a:off x="452728" y="5227232"/>
            <a:ext cx="2917471" cy="37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Challenging to analyze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C95D2-3DAC-B4EB-B71A-4059360FBE05}"/>
              </a:ext>
            </a:extLst>
          </p:cNvPr>
          <p:cNvSpPr txBox="1"/>
          <p:nvPr/>
        </p:nvSpPr>
        <p:spPr>
          <a:xfrm>
            <a:off x="4053680" y="959436"/>
            <a:ext cx="55764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Details: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41 .csv files for each ZHPESS232A23000* directory (Batteries)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 .csv files for each m* directory (smart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csv file contains only a timestamp and a single metric, corresponding 1 for each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6GB in total for data between 2023 and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sensors provide data at different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Standards and conventions not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Units specified and relevant values specified in README for BMS, PCS, Aux-Thermal, Env-Safety and Smart meters</a:t>
            </a:r>
          </a:p>
        </p:txBody>
      </p:sp>
    </p:spTree>
    <p:extLst>
      <p:ext uri="{BB962C8B-B14F-4D97-AF65-F5344CB8AC3E}">
        <p14:creationId xmlns:p14="http://schemas.microsoft.com/office/powerpoint/2010/main" val="41506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66542-0342-1243-02CB-58B612E6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5824-947D-3551-B5C2-180F8D299F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3BFE4-910F-A4B7-38C9-40958A95457E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EDA (Examples)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7E842-6A7E-A7B4-2E80-8B6BCD00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5" y="1099819"/>
            <a:ext cx="5682141" cy="3010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54471-7987-04D4-0BF4-156776FF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25" y="3151205"/>
            <a:ext cx="5890474" cy="31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4EE4-93E3-5C88-C8D4-C5159413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D21-D9CE-64B1-573D-C337B70581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58520-7C23-1E86-FF25-FD81ADE173D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  <a:solidFill>
            <a:srgbClr val="121212"/>
          </a:solidFill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Theoretical architectural workflow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C0B215-692C-13C0-56DB-BC9FDFB8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659756"/>
            <a:ext cx="8351520" cy="6085415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C2D72-6DE7-E5EC-355E-C19C8E559256}"/>
              </a:ext>
            </a:extLst>
          </p:cNvPr>
          <p:cNvSpPr txBox="1"/>
          <p:nvPr/>
        </p:nvSpPr>
        <p:spPr>
          <a:xfrm>
            <a:off x="7341822" y="5593080"/>
            <a:ext cx="3319876" cy="369332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Kinda big right?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8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7A817-362D-6369-CA75-F6C72839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C78AD-9186-B8D7-674C-0855CD243D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48FBB5-26F0-32AA-E42E-ECCF69E7B7A9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  <a:solidFill>
            <a:srgbClr val="12121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Possible monetization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8B53B-8390-8535-306B-B66888119FFD}"/>
              </a:ext>
            </a:extLst>
          </p:cNvPr>
          <p:cNvSpPr txBox="1"/>
          <p:nvPr/>
        </p:nvSpPr>
        <p:spPr>
          <a:xfrm>
            <a:off x="7213600" y="1299144"/>
            <a:ext cx="3319876" cy="3693319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monitoring capabilities offered as a basic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forecast feature as a plug in that implements the trained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feature for sharing reports and using AI to generated improved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use cases data to other companies if possible</a:t>
            </a:r>
          </a:p>
        </p:txBody>
      </p:sp>
      <p:pic>
        <p:nvPicPr>
          <p:cNvPr id="9" name="Picture 8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94F9CAE8-6624-AD27-C075-E39CC063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" y="747048"/>
            <a:ext cx="6891708" cy="5901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D7C3A-8D42-4FAA-9A29-304A693358C1}"/>
              </a:ext>
            </a:extLst>
          </p:cNvPr>
          <p:cNvSpPr/>
          <p:nvPr/>
        </p:nvSpPr>
        <p:spPr>
          <a:xfrm>
            <a:off x="4011930" y="4888230"/>
            <a:ext cx="1291590" cy="126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80797-3A16-2918-E0A0-AC33A7DE5D32}"/>
              </a:ext>
            </a:extLst>
          </p:cNvPr>
          <p:cNvSpPr/>
          <p:nvPr/>
        </p:nvSpPr>
        <p:spPr>
          <a:xfrm>
            <a:off x="466090" y="4634230"/>
            <a:ext cx="3545840" cy="193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5554E-AAC5-0648-9DA6-C12B0D8E3430}"/>
              </a:ext>
            </a:extLst>
          </p:cNvPr>
          <p:cNvSpPr/>
          <p:nvPr/>
        </p:nvSpPr>
        <p:spPr>
          <a:xfrm>
            <a:off x="5303520" y="4833366"/>
            <a:ext cx="1792224" cy="137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47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298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Intelligent Core of Battery Energy Storage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Andres Russo Gimenez</dc:creator>
  <cp:lastModifiedBy>Sebastian Andres Russo Gimenez</cp:lastModifiedBy>
  <cp:revision>16</cp:revision>
  <dcterms:created xsi:type="dcterms:W3CDTF">2025-09-13T15:47:09Z</dcterms:created>
  <dcterms:modified xsi:type="dcterms:W3CDTF">2025-09-14T09:39:11Z</dcterms:modified>
</cp:coreProperties>
</file>