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0" r:id="rId2"/>
    <p:sldId id="369" r:id="rId3"/>
    <p:sldId id="308" r:id="rId4"/>
    <p:sldId id="309" r:id="rId5"/>
    <p:sldId id="311" r:id="rId6"/>
    <p:sldId id="364" r:id="rId7"/>
    <p:sldId id="365" r:id="rId8"/>
    <p:sldId id="366" r:id="rId9"/>
    <p:sldId id="367" r:id="rId10"/>
    <p:sldId id="368" r:id="rId11"/>
    <p:sldId id="370" r:id="rId12"/>
    <p:sldId id="310" r:id="rId13"/>
    <p:sldId id="312" r:id="rId14"/>
    <p:sldId id="3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91D"/>
    <a:srgbClr val="21464D"/>
    <a:srgbClr val="4E7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41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9B39-BC51-E745-9EE6-F5F545C37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A72F1-5F58-E946-9D3A-600FA419A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02162-B3E9-C242-976A-0D88648D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7259-3941-AA4E-BA91-698E5820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A74F-FE3A-594F-A609-BE065477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8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343B-A415-AB4C-ACB2-E9216AC2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E11AD-3F05-3247-A9E0-4703E229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0B6D-04EB-EC46-A347-87A28573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B0043-C575-5C44-B42B-03010283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23542-3B4A-4048-844D-0C9B5F97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26081-48C4-4A45-94D6-729FC1580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6E475-827D-034B-B39B-2BAD7863C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87E8C-D846-A74B-82E6-E423AB53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75985-B473-064A-89B7-94204B77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4F2B-0575-CA46-8D64-62A3E4D1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9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F37B-4AF5-3E40-9444-544A5A82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461A-B847-DB4E-A33D-405D5B6B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7262B-4E52-4845-BDB0-C24A4831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6AABA-AEF1-6747-80DE-62DF05D5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CA4F-5223-F64A-BCDC-8F398DED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4634-12AC-5547-9264-E1046199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E8BA5-781B-C940-9929-BD4DE8776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2DD60-9D9C-F644-AC73-7067BB26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9489-1045-0D47-B5C5-9358F1D0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A51FD-821B-5744-828A-321A8FDA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D684-BA3A-C641-B591-94A1F686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9E01-B623-324E-A859-C6D9B1449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E5C97-8CB9-E747-82DF-7DCB08C25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85B94-DDD9-3A47-8F7B-F2EB71A3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C03B5-0716-D140-8F58-DC4EC470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E790D-03D5-024F-B070-28A01593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4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FFD9-E71C-0B43-B8A4-8E10D429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CDE2A-1A22-8643-9C0B-F9BF34EA6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6805-ACE1-0749-8C20-C32668AC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18D01-4E6C-A44F-BE67-F834E7711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88890-5F8A-F844-8961-BF7AB0ED8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82494-0DAC-A24B-9D0B-07404488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CAA15-1CED-504E-8C27-83C12B6D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6E0EA-B62A-0B4E-9A84-643468AE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2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E8EE-F3E7-CE42-A3BE-7CA6F323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E9E74-AB6F-0E44-825D-77F855ED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93FBB-7097-5244-B0B7-853CD14E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07C6A-00D5-324A-BD1A-050DB57B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4C3EC-D414-9446-91B1-8C5233CF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CCB6A-1BE8-B144-B2B1-57296DD2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EA80-0C6F-D04F-991F-F299ECDD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3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6730-8603-1343-9C64-A487BE66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22E6-0ACB-1F42-99D8-895452EBB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B23C0-F474-2246-806D-8A74A4FD8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0381D-DB58-1343-A30C-177C3110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5C256-F3B8-1B44-B641-ABD567B6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17B6-DCD5-6146-ABC9-46FEC73E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8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7A86-3C21-E14F-B1DC-D362B5E0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8BC97-606F-7C4C-B230-8E56104C6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1BD03-5995-7143-87AE-079FA4A79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83CD8-52EF-6648-B0B0-1307C258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F2A3-4ABC-1A43-8A39-48170426C37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F3D84-8FCB-8847-B00E-35FC3541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95333-2427-F34F-BD09-892AD33C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E30F8-67DD-1346-91F0-39FBAC2D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6D3F2-4975-7D4D-ABDA-5653564B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4E5B-3044-A04E-BCD3-096D88CA2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F2A3-4ABC-1A43-8A39-48170426C37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8B334-3FDD-BE4C-B71D-6D4CC40BD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77613-7F0C-E441-9AE7-04AEAF7C5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B5D5C-0E69-DA48-BFBD-17C79605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8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E8AE-ED8A-7641-8FC6-1ADF75F0E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7D257-2449-E04A-A259-9A867200B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Breadth First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AEC02F-79A7-9244-A0F7-0B7FEECE7662}"/>
              </a:ext>
            </a:extLst>
          </p:cNvPr>
          <p:cNvSpPr/>
          <p:nvPr/>
        </p:nvSpPr>
        <p:spPr>
          <a:xfrm>
            <a:off x="4019376" y="2414549"/>
            <a:ext cx="110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</a:rPr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3186408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Euclid" panose="02020503060505020303" pitchFamily="18" charset="77"/>
                <a:cs typeface="B Nazanin" panose="00000400000000000000" pitchFamily="2" charset="-78"/>
              </a:rPr>
              <a:t>جست وجوی اول سطح</a:t>
            </a:r>
            <a:endParaRPr lang="en-US" dirty="0">
              <a:latin typeface="Euclid" panose="02020503060505020303" pitchFamily="18" charset="77"/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7C0D6-29E3-47E3-A1C7-AFED4ECF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97" y="1690688"/>
            <a:ext cx="3439005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8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E8AE-ED8A-7641-8FC6-1ADF75F0E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  <a:cs typeface="B Nazanin" panose="00000400000000000000" pitchFamily="2" charset="-78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9601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داده‌ساختار صف (</a:t>
            </a:r>
            <a:r>
              <a:rPr lang="en-US" b="1" dirty="0">
                <a:cs typeface="B Nazanin" panose="00000400000000000000" pitchFamily="2" charset="-78"/>
              </a:rPr>
              <a:t>Queue</a:t>
            </a:r>
            <a:r>
              <a:rPr lang="fa-IR" b="1" dirty="0">
                <a:cs typeface="B Nazanin" panose="00000400000000000000" pitchFamily="2" charset="-78"/>
              </a:rPr>
              <a:t>)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8897-7A31-4E2C-A83F-38D3BD95F393}"/>
              </a:ext>
            </a:extLst>
          </p:cNvPr>
          <p:cNvSpPr txBox="1"/>
          <p:nvPr/>
        </p:nvSpPr>
        <p:spPr>
          <a:xfrm>
            <a:off x="1567544" y="2304661"/>
            <a:ext cx="9794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800" dirty="0">
                <a:cs typeface="B Nazanin" panose="00000400000000000000" pitchFamily="2" charset="-78"/>
              </a:rPr>
              <a:t>First In First Out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2 عملیات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sz="2800" dirty="0">
                <a:cs typeface="B Nazanin" panose="00000400000000000000" pitchFamily="2" charset="-78"/>
              </a:rPr>
              <a:t>Enqueue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sz="2800" dirty="0">
                <a:cs typeface="B Nazanin" panose="00000400000000000000" pitchFamily="2" charset="-78"/>
              </a:rPr>
              <a:t>Dequeue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800" dirty="0">
              <a:cs typeface="B Nazanin" panose="00000400000000000000" pitchFamily="2" charset="-78"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48B1AB1-58B0-4636-B5E6-B133035D1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88" y="2356013"/>
            <a:ext cx="5181600" cy="1047750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FC0F333-22DF-4AF9-AF14-5A499A06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88" y="3939011"/>
            <a:ext cx="53721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7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237BEBD-0EF1-45B5-A883-E46D2038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99" y="1134893"/>
            <a:ext cx="7662802" cy="47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5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Euclid" panose="02020503060505020303" pitchFamily="18" charset="77"/>
                <a:cs typeface="B Nazanin" panose="00000400000000000000" pitchFamily="2" charset="-78"/>
              </a:rPr>
              <a:t>الگوریتم </a:t>
            </a:r>
            <a:r>
              <a:rPr lang="en-US" dirty="0">
                <a:latin typeface="Euclid" panose="02020503060505020303" pitchFamily="18" charset="77"/>
                <a:cs typeface="B Nazanin" panose="00000400000000000000" pitchFamily="2" charset="-78"/>
              </a:rPr>
              <a:t>BFS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9692A5-1BBD-0A40-B120-0ADA5DF63464}"/>
              </a:ext>
            </a:extLst>
          </p:cNvPr>
          <p:cNvSpPr/>
          <p:nvPr/>
        </p:nvSpPr>
        <p:spPr>
          <a:xfrm>
            <a:off x="8046720" y="2758440"/>
            <a:ext cx="3657600" cy="1828800"/>
          </a:xfr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76CEF-96F5-4013-B8B1-C785B514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1" y="2029699"/>
            <a:ext cx="11232996" cy="34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5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8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E8AE-ED8A-7641-8FC6-1ADF75F0E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uclid" panose="02020503060505020303" pitchFamily="18" charset="77"/>
                <a:cs typeface="B Nazanin" panose="00000400000000000000" pitchFamily="2" charset="-78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3672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Euclid" panose="02020503060505020303" pitchFamily="18" charset="77"/>
                <a:cs typeface="B Nazanin" panose="00000400000000000000" pitchFamily="2" charset="-78"/>
              </a:rPr>
              <a:t>طرح مسئله</a:t>
            </a:r>
            <a:endParaRPr lang="en-US" dirty="0">
              <a:latin typeface="Euclid" panose="02020503060505020303" pitchFamily="18" charset="77"/>
              <a:cs typeface="B Nazanin" panose="00000400000000000000" pitchFamily="2" charset="-78"/>
            </a:endParaRP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986B9840-84BA-4AD3-B610-84806BFFA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0319"/>
            <a:ext cx="6989454" cy="5325298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0CE6EB33-9966-4D2D-BB6C-6AAA64DE376D}"/>
              </a:ext>
            </a:extLst>
          </p:cNvPr>
          <p:cNvSpPr/>
          <p:nvPr/>
        </p:nvSpPr>
        <p:spPr>
          <a:xfrm>
            <a:off x="1300579" y="5117977"/>
            <a:ext cx="648070" cy="59480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DEB2F-4800-495D-A34F-3301761BFB24}"/>
              </a:ext>
            </a:extLst>
          </p:cNvPr>
          <p:cNvSpPr txBox="1"/>
          <p:nvPr/>
        </p:nvSpPr>
        <p:spPr>
          <a:xfrm>
            <a:off x="7977555" y="2423605"/>
            <a:ext cx="33762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فرض کنید در مکان        هستیم و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می‌خواهیم به فرودگاه برسیم.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سوال: کوتاه‌ترین مسیر کدام است؟ و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چگونه آن را پیدا کنیم؟</a:t>
            </a: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389DD820-67B8-4B73-80FA-0865C26089F0}"/>
              </a:ext>
            </a:extLst>
          </p:cNvPr>
          <p:cNvSpPr/>
          <p:nvPr/>
        </p:nvSpPr>
        <p:spPr>
          <a:xfrm>
            <a:off x="9141041" y="2358503"/>
            <a:ext cx="473475" cy="455720"/>
          </a:xfrm>
          <a:prstGeom prst="mathMultipl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9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dirty="0">
                <a:latin typeface="Euclid" panose="02020503060505020303" pitchFamily="18" charset="77"/>
                <a:cs typeface="B Nazanin" panose="00000400000000000000" pitchFamily="2" charset="-78"/>
              </a:rPr>
              <a:t>چگونه این مسئله را حل کنیم؟</a:t>
            </a:r>
            <a:endParaRPr lang="en-US" sz="4000" dirty="0">
              <a:latin typeface="Euclid" panose="02020503060505020303" pitchFamily="18" charset="77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D36F3-EE64-4ED1-B513-71C686BC042C}"/>
              </a:ext>
            </a:extLst>
          </p:cNvPr>
          <p:cNvSpPr txBox="1"/>
          <p:nvPr/>
        </p:nvSpPr>
        <p:spPr>
          <a:xfrm>
            <a:off x="2403914" y="2001007"/>
            <a:ext cx="8949886" cy="3070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یک تعداد تقاطع داریم که به یکدیگر ارتباط دارند                                      </a:t>
            </a:r>
            <a:r>
              <a:rPr lang="fa-IR" b="1" dirty="0">
                <a:cs typeface="B Nazanin" panose="00000400000000000000" pitchFamily="2" charset="-78"/>
              </a:rPr>
              <a:t>استفاده از گراف</a:t>
            </a:r>
          </a:p>
          <a:p>
            <a:pPr marL="742950" lvl="1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هر تقاطع یک راس</a:t>
            </a:r>
          </a:p>
          <a:p>
            <a:pPr marL="742950" lvl="1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هر خیابان/کوچه/.... یک یال (در اینجا فرص کنید بدون جهت است)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a-IR" b="1" dirty="0"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b="1" dirty="0">
                <a:cs typeface="B Nazanin" panose="00000400000000000000" pitchFamily="2" charset="-78"/>
              </a:rPr>
              <a:t>لازم داریم تا در این گراف از راس مبدا(نقطه       ) شروع به جست‌و‌جو کنیم تا به نقطه مقصد (هواپیما)  برسیم.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b="1" i="1" dirty="0">
                <a:cs typeface="B Nazanin" panose="00000400000000000000" pitchFamily="2" charset="-78"/>
              </a:rPr>
              <a:t>سوال: چگونه(با چه روشی، با چه الگوریتمی) گراف را جست‌و‌جو کنیم؟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D443FA-014A-4CD6-A637-EDB32F4CC795}"/>
              </a:ext>
            </a:extLst>
          </p:cNvPr>
          <p:cNvCxnSpPr/>
          <p:nvPr/>
        </p:nvCxnSpPr>
        <p:spPr>
          <a:xfrm flipH="1">
            <a:off x="5877017" y="2201662"/>
            <a:ext cx="1376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FFA3EEC7-8244-4461-AB91-0A0205204693}"/>
              </a:ext>
            </a:extLst>
          </p:cNvPr>
          <p:cNvSpPr/>
          <p:nvPr/>
        </p:nvSpPr>
        <p:spPr>
          <a:xfrm>
            <a:off x="7250966" y="4061360"/>
            <a:ext cx="473475" cy="45572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2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Euclid" panose="02020503060505020303" pitchFamily="18" charset="77"/>
                <a:cs typeface="B Nazanin" panose="00000400000000000000" pitchFamily="2" charset="-78"/>
              </a:rPr>
              <a:t>جست وجوی اول سطح</a:t>
            </a:r>
            <a:endParaRPr lang="en-US" dirty="0">
              <a:latin typeface="Euclid" panose="02020503060505020303" pitchFamily="18" charset="77"/>
              <a:cs typeface="B Nazanin" panose="00000400000000000000" pitchFamily="2" charset="-7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F2763C-9604-4832-A7C3-57CEC0C7A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1847686"/>
            <a:ext cx="7649643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2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Euclid" panose="02020503060505020303" pitchFamily="18" charset="77"/>
                <a:cs typeface="B Nazanin" panose="00000400000000000000" pitchFamily="2" charset="-78"/>
              </a:rPr>
              <a:t>جست وجوی اول سطح</a:t>
            </a:r>
            <a:endParaRPr lang="en-US" dirty="0">
              <a:latin typeface="Euclid" panose="02020503060505020303" pitchFamily="18" charset="77"/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0D776-B7E4-4D9A-AD6A-2AD142470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87" y="1761727"/>
            <a:ext cx="3048425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8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Euclid" panose="02020503060505020303" pitchFamily="18" charset="77"/>
                <a:cs typeface="B Nazanin" panose="00000400000000000000" pitchFamily="2" charset="-78"/>
              </a:rPr>
              <a:t>جست وجوی اول سطح</a:t>
            </a:r>
            <a:endParaRPr lang="en-US" dirty="0">
              <a:latin typeface="Euclid" panose="02020503060505020303" pitchFamily="18" charset="77"/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54F2F-9064-41D9-A48F-EDAD2CDC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524" y="1728418"/>
            <a:ext cx="2876951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9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Euclid" panose="02020503060505020303" pitchFamily="18" charset="77"/>
                <a:cs typeface="B Nazanin" panose="00000400000000000000" pitchFamily="2" charset="-78"/>
              </a:rPr>
              <a:t>جست وجوی اول سطح</a:t>
            </a:r>
            <a:endParaRPr lang="en-US" dirty="0">
              <a:latin typeface="Euclid" panose="02020503060505020303" pitchFamily="18" charset="77"/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E10CA-B335-4D7C-8385-7F9DBE599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840" y="1832303"/>
            <a:ext cx="3010320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8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71E-5718-5547-8452-0617CD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Euclid" panose="02020503060505020303" pitchFamily="18" charset="77"/>
                <a:cs typeface="B Nazanin" panose="00000400000000000000" pitchFamily="2" charset="-78"/>
              </a:rPr>
              <a:t>جست وجوی اول سطح</a:t>
            </a:r>
            <a:endParaRPr lang="en-US" dirty="0">
              <a:latin typeface="Euclid" panose="02020503060505020303" pitchFamily="18" charset="77"/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BA981-E9D7-417D-B00E-AEF51E514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919" y="1794866"/>
            <a:ext cx="3134162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9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154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Euclid</vt:lpstr>
      <vt:lpstr>Office Theme</vt:lpstr>
      <vt:lpstr>Algorithms</vt:lpstr>
      <vt:lpstr>Introduction</vt:lpstr>
      <vt:lpstr>طرح مسئله</vt:lpstr>
      <vt:lpstr>چگونه این مسئله را حل کنیم؟</vt:lpstr>
      <vt:lpstr>جست وجوی اول سطح</vt:lpstr>
      <vt:lpstr>جست وجوی اول سطح</vt:lpstr>
      <vt:lpstr>جست وجوی اول سطح</vt:lpstr>
      <vt:lpstr>جست وجوی اول سطح</vt:lpstr>
      <vt:lpstr>جست وجوی اول سطح</vt:lpstr>
      <vt:lpstr>جست وجوی اول سطح</vt:lpstr>
      <vt:lpstr>Implementation</vt:lpstr>
      <vt:lpstr>داده‌ساختار صف (Queue)</vt:lpstr>
      <vt:lpstr>PowerPoint Presentation</vt:lpstr>
      <vt:lpstr>الگوریتم BFS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Matin Daghyani</cp:lastModifiedBy>
  <cp:revision>23</cp:revision>
  <dcterms:created xsi:type="dcterms:W3CDTF">2021-07-13T15:11:47Z</dcterms:created>
  <dcterms:modified xsi:type="dcterms:W3CDTF">2022-02-15T15:08:56Z</dcterms:modified>
</cp:coreProperties>
</file>