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1" r:id="rId2"/>
    <p:sldId id="362" r:id="rId3"/>
    <p:sldId id="363" r:id="rId4"/>
    <p:sldId id="352" r:id="rId5"/>
    <p:sldId id="353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82"/>
    <a:srgbClr val="00B4B0"/>
    <a:srgbClr val="B1A9D4"/>
    <a:srgbClr val="FFCDB2"/>
    <a:srgbClr val="74C3E1"/>
    <a:srgbClr val="FFAFA4"/>
    <a:srgbClr val="FDCCB1"/>
    <a:srgbClr val="96D1CD"/>
    <a:srgbClr val="21464D"/>
    <a:srgbClr val="4E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820"/>
  </p:normalViewPr>
  <p:slideViewPr>
    <p:cSldViewPr snapToGrid="0" snapToObjects="1">
      <p:cViewPr varScale="1">
        <p:scale>
          <a:sx n="82" d="100"/>
          <a:sy n="82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2755-5A14-8943-B395-A52D1E60BB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C5EC-17BF-5B42-A0A8-6BFF411D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975A-D545-9A3B-1FC4329E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EACB-2B3D-054C-8DE4-78E7066B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B928-5E7F-264A-938E-413CB63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8E35-D2A0-3645-9804-BFA728D1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CB71-1194-D742-A40A-5641101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4C9A-533D-FB4E-9B74-9B077625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B56CC-8F76-A24A-8F41-3D7BD6A9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3025-839C-9F43-A1DA-372BC277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F6FA-70CC-B440-B378-52A213C0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55D9-1DAE-674D-8350-46559060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BCCEF-F70A-3F42-AAAA-5082ED11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520CC-6A58-9049-9AB4-BAA57745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56D4-E8EC-E542-A981-44212252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E6C4-FA64-9D4C-B03A-C8DDB7AF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C450-F287-F34F-BEB6-FC66C3B2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22D-DE87-2F4E-9B25-C843C6E4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9010-B13D-5E47-BA67-E279569C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0F9B-F62B-C248-82D0-26783536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E4BA-1BC1-BD4F-9AB4-95CA334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CDD4-A756-3E4C-B06E-891C7A39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6522-AC13-EA45-84F8-86CE4879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2245-BA1F-414A-9299-1071A98D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ADF9-E1A3-4540-B8A2-43A2094D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4736-AB17-A54A-BDA8-96942452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28F4-8E1F-A442-8C70-555E359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DC8-BD19-FB40-B04C-7B80FBC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E40E-087E-D044-AB9E-0D44CC8B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12D8-8276-AF48-8DD0-F9812CB3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894D2-D307-2342-852C-3E3B06C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090C-11D3-DD46-993D-2D97BBC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28F1-42C0-7544-A5B2-768E119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FF10-964D-194A-880E-E972DB98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045B-9BA0-EF47-915B-90B99CFE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DB13-88EE-2648-9D7E-710C660C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E135E-CC5F-0448-992F-BF0679BA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4C62C-EC01-2349-8642-A5A915BA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EFFF0-44D7-8C48-917C-07A5527B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F15E3-9D28-5441-83A1-576BBA6F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6AB36-A78D-6A43-8044-4F7FCA38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F7AC-8E86-5842-BF71-05728689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35D6D-68AE-E049-B651-646A615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05E75-E94B-BA47-941B-0A0783CD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3E0FA-E6A3-D54F-A3C6-CEC6AEA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E2E0-2FD8-924C-9352-23D4CDBE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FB1E0-44DA-724D-ADC9-E94E545A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874B-774D-654A-92F7-85BF599D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30F0-9A69-224B-8EC5-91FA0356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F6AB-652F-3548-90DB-97BFF2D9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A4EC-BC21-5E46-8E7E-F9497151F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00A1-23FE-6342-B0DA-2527B851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D08B6-2C71-FF48-A818-10D779BC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FD375-69EC-474A-BCFF-C280E867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2B0-6432-1B44-A4FE-B029C7B7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9E184-CBCB-DD4F-90CE-B03B2AF0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26183-D006-B248-9B78-4F6EE7A36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96CF-B7ED-234D-8799-935BDBE8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5135-B93E-8F48-AE70-9A670038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44429-F233-4343-9B8A-94FB3E8C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A0A76-7899-5A42-9BBF-F5165A23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5EEA-B273-9941-93D7-E4158182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15D0-CEB5-6341-A6A9-77D4E945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8B38-63CF-7F4F-8AAA-E192C87CA9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7A3C-7D52-C24A-82F2-A2769300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9D82-678C-C642-802E-5D58EC83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2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Tree, Binary tree,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6798086" y="2529959"/>
            <a:ext cx="19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Advanced Python</a:t>
            </a:r>
          </a:p>
        </p:txBody>
      </p:sp>
    </p:spTree>
    <p:extLst>
      <p:ext uri="{BB962C8B-B14F-4D97-AF65-F5344CB8AC3E}">
        <p14:creationId xmlns:p14="http://schemas.microsoft.com/office/powerpoint/2010/main" val="12004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3F432-A7C6-A44E-92D7-E039FBDB9B5D}"/>
              </a:ext>
            </a:extLst>
          </p:cNvPr>
          <p:cNvSpPr txBox="1"/>
          <p:nvPr/>
        </p:nvSpPr>
        <p:spPr>
          <a:xfrm>
            <a:off x="5775756" y="494925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درخت</a:t>
            </a:r>
            <a:endParaRPr lang="en-US" sz="3600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CC670-039F-426F-8F53-C3360D77CA90}"/>
              </a:ext>
            </a:extLst>
          </p:cNvPr>
          <p:cNvSpPr txBox="1"/>
          <p:nvPr/>
        </p:nvSpPr>
        <p:spPr>
          <a:xfrm>
            <a:off x="5590962" y="1439693"/>
            <a:ext cx="622805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تعریف: به گراف همبند بدون دور، </a:t>
            </a:r>
            <a:r>
              <a:rPr lang="fa-IR" sz="2800" dirty="0">
                <a:solidFill>
                  <a:schemeClr val="accent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درخت</a:t>
            </a: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 گفته می شود.</a:t>
            </a:r>
          </a:p>
          <a:p>
            <a:pPr algn="r" rtl="1"/>
            <a:endParaRPr lang="fa-IR" sz="28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مرور اصطلاحات درخت: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ریشه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فرزند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برگ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زیردرخت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عمق: تعداد اجداد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ارتفاع: طولانی ترین مسیر تا برگ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sz="2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94AA3-F71A-407F-95C9-B8074660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2033337"/>
            <a:ext cx="4012808" cy="33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48653E-5EA0-42ED-8F6F-34F055A0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4" y="418197"/>
            <a:ext cx="9829792" cy="60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92F7EA-F4DE-B143-A955-91FDFD1349C4}"/>
              </a:ext>
            </a:extLst>
          </p:cNvPr>
          <p:cNvSpPr txBox="1"/>
          <p:nvPr/>
        </p:nvSpPr>
        <p:spPr>
          <a:xfrm>
            <a:off x="2972581" y="733845"/>
            <a:ext cx="662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درخت </a:t>
            </a:r>
            <a:r>
              <a:rPr lang="en-US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k</a:t>
            </a:r>
            <a:r>
              <a:rPr lang="fa-IR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تایی، درخت دودویی(</a:t>
            </a:r>
            <a:r>
              <a:rPr lang="en-US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Binary Tree</a:t>
            </a:r>
            <a:r>
              <a:rPr lang="fa-IR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)</a:t>
            </a:r>
            <a:endParaRPr lang="en-US" sz="36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BFD76-5521-4924-816F-8CA0C8AC2CA4}"/>
              </a:ext>
            </a:extLst>
          </p:cNvPr>
          <p:cNvSpPr txBox="1"/>
          <p:nvPr/>
        </p:nvSpPr>
        <p:spPr>
          <a:xfrm>
            <a:off x="5632315" y="1874728"/>
            <a:ext cx="57975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درخت </a:t>
            </a:r>
            <a:r>
              <a:rPr lang="en-US" sz="2800" b="1" dirty="0">
                <a:cs typeface="B Nazanin" panose="00000400000000000000" pitchFamily="2" charset="-78"/>
              </a:rPr>
              <a:t>k</a:t>
            </a:r>
            <a:r>
              <a:rPr lang="fa-IR" sz="2800" b="1" dirty="0">
                <a:cs typeface="B Nazanin" panose="00000400000000000000" pitchFamily="2" charset="-78"/>
              </a:rPr>
              <a:t>تایی: </a:t>
            </a:r>
            <a:endParaRPr lang="en-US" sz="2800" b="1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درختی گفته می شود که تعداد فرزندان هر راس 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حداکثر</a:t>
            </a:r>
            <a:r>
              <a:rPr lang="fa-IR" sz="2800" dirty="0">
                <a:cs typeface="B Nazanin" panose="00000400000000000000" pitchFamily="2" charset="-78"/>
              </a:rPr>
              <a:t> برابر با </a:t>
            </a:r>
            <a:r>
              <a:rPr lang="en-US" sz="2800" dirty="0">
                <a:cs typeface="B Nazanin" panose="00000400000000000000" pitchFamily="2" charset="-78"/>
              </a:rPr>
              <a:t>k</a:t>
            </a:r>
            <a:r>
              <a:rPr lang="fa-IR" sz="2800" dirty="0">
                <a:cs typeface="B Nazanin" panose="00000400000000000000" pitchFamily="2" charset="-78"/>
              </a:rPr>
              <a:t> باشد.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درخت دودویی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درخت 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2تایی</a:t>
            </a:r>
            <a:r>
              <a:rPr lang="fa-IR" sz="2800" dirty="0">
                <a:cs typeface="B Nazanin" panose="00000400000000000000" pitchFamily="2" charset="-78"/>
              </a:rPr>
              <a:t> گفته می شود که هر کدام از یال های آن برچسب 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راست یا چپ </a:t>
            </a:r>
            <a:r>
              <a:rPr lang="fa-IR" sz="2800" dirty="0">
                <a:cs typeface="B Nazanin" panose="00000400000000000000" pitchFamily="2" charset="-78"/>
              </a:rPr>
              <a:t>دارند. به عبارت دیگر هر گره حداکثر یک گره راست و یک گره چپ دارد. 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FE5C4-EBD4-4C89-841E-E9E16A1A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15" y="2364253"/>
            <a:ext cx="399153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B67D-5265-8642-90FD-BA91131C5F85}"/>
              </a:ext>
            </a:extLst>
          </p:cNvPr>
          <p:cNvSpPr txBox="1"/>
          <p:nvPr/>
        </p:nvSpPr>
        <p:spPr>
          <a:xfrm>
            <a:off x="2195284" y="490654"/>
            <a:ext cx="780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درخت دودویی جست و جو (</a:t>
            </a:r>
            <a:r>
              <a:rPr lang="en-US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Binary Search Tree</a:t>
            </a:r>
            <a:r>
              <a:rPr lang="fa-IR" sz="3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  <a:cs typeface="B Nazanin" panose="00000400000000000000" pitchFamily="2" charset="-78"/>
              </a:rPr>
              <a:t>)</a:t>
            </a:r>
            <a:endParaRPr lang="en-US" sz="36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3CD7C-DB34-49EE-978C-4FADE1B8481B}"/>
              </a:ext>
            </a:extLst>
          </p:cNvPr>
          <p:cNvSpPr txBox="1"/>
          <p:nvPr/>
        </p:nvSpPr>
        <p:spPr>
          <a:xfrm>
            <a:off x="5642043" y="1712069"/>
            <a:ext cx="5661404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فرض کنید می خواهیم اعدادی را داخل یک </a:t>
            </a: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داده ساختار </a:t>
            </a:r>
            <a:r>
              <a:rPr lang="fa-IR" sz="2400" dirty="0">
                <a:cs typeface="B Nazanin" panose="00000400000000000000" pitchFamily="2" charset="-78"/>
              </a:rPr>
              <a:t>درختی ذخیره کنیم.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درخت دودویی جست و جو: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>
                <a:cs typeface="B Nazanin" panose="00000400000000000000" pitchFamily="2" charset="-78"/>
              </a:rPr>
              <a:t>یک درخت دودویی است.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>
                <a:cs typeface="B Nazanin" panose="00000400000000000000" pitchFamily="2" charset="-78"/>
              </a:rPr>
              <a:t>به ازای هر راس مانند </a:t>
            </a:r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، مقدار </a:t>
            </a:r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  از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تمام</a:t>
            </a:r>
            <a:r>
              <a:rPr lang="fa-IR" sz="2400" dirty="0">
                <a:cs typeface="B Nazanin" panose="00000400000000000000" pitchFamily="2" charset="-78"/>
              </a:rPr>
              <a:t> فرزندان چپ بزرگتر است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>
                <a:cs typeface="B Nazanin" panose="00000400000000000000" pitchFamily="2" charset="-78"/>
              </a:rPr>
              <a:t>به ازای هر راس مانند </a:t>
            </a:r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، مقدار </a:t>
            </a:r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  از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تمام</a:t>
            </a:r>
            <a:r>
              <a:rPr lang="fa-IR" sz="2400" dirty="0">
                <a:cs typeface="B Nazanin" panose="00000400000000000000" pitchFamily="2" charset="-78"/>
              </a:rPr>
              <a:t> فرزندان راست کوچکتر است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D80E5-ED54-4F61-A8F2-EA3DAA5D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" y="2320528"/>
            <a:ext cx="514421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3F432-A7C6-A44E-92D7-E039FBDB9B5D}"/>
              </a:ext>
            </a:extLst>
          </p:cNvPr>
          <p:cNvSpPr txBox="1"/>
          <p:nvPr/>
        </p:nvSpPr>
        <p:spPr>
          <a:xfrm>
            <a:off x="4061372" y="490654"/>
            <a:ext cx="435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</a:rPr>
              <a:t>عملیات تعریف شده در </a:t>
            </a:r>
            <a:r>
              <a:rPr lang="en-US" sz="3600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</a:rPr>
              <a:t>BST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18F92-D7CB-4916-8DD6-B07544342810}"/>
              </a:ext>
            </a:extLst>
          </p:cNvPr>
          <p:cNvSpPr txBox="1"/>
          <p:nvPr/>
        </p:nvSpPr>
        <p:spPr>
          <a:xfrm>
            <a:off x="7519481" y="2169268"/>
            <a:ext cx="39678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فرض کنید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n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عدد را در یک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BST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ذخیره کرده ایم. 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پیدا کردن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عددی دلخواه مانند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x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: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اردر زمانی؟  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اردر زمانی در لیست؟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01C8C-F9D7-4F01-A6D2-A0097FE576C5}"/>
              </a:ext>
            </a:extLst>
          </p:cNvPr>
          <p:cNvSpPr txBox="1"/>
          <p:nvPr/>
        </p:nvSpPr>
        <p:spPr>
          <a:xfrm>
            <a:off x="3898559" y="2169268"/>
            <a:ext cx="39678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فرض کنید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n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عدد را در یک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BST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ذخیره کرده ایم. 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درج کردن 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عددی دلخواه مانند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x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: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اردر زمانی؟  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اردر زمانی در لیست؟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5E995-CAB1-436A-AD73-BD7D65B34799}"/>
              </a:ext>
            </a:extLst>
          </p:cNvPr>
          <p:cNvSpPr txBox="1"/>
          <p:nvPr/>
        </p:nvSpPr>
        <p:spPr>
          <a:xfrm>
            <a:off x="93497" y="2169268"/>
            <a:ext cx="39678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فرض کنید </a:t>
            </a:r>
            <a:r>
              <a:rPr lang="en-US" sz="2400" dirty="0">
                <a:solidFill>
                  <a:schemeClr val="accent4"/>
                </a:solidFill>
                <a:cs typeface="B Nazanin" panose="00000400000000000000" pitchFamily="2" charset="-78"/>
              </a:rPr>
              <a:t>n</a:t>
            </a: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 عدد را در یک </a:t>
            </a:r>
            <a:r>
              <a:rPr lang="en-US" sz="2400" dirty="0">
                <a:solidFill>
                  <a:schemeClr val="accent4"/>
                </a:solidFill>
                <a:cs typeface="B Nazanin" panose="00000400000000000000" pitchFamily="2" charset="-78"/>
              </a:rPr>
              <a:t>BST</a:t>
            </a: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 ذخیره کرده ایم.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حذف کردن </a:t>
            </a: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عددی دلخواه مانند </a:t>
            </a:r>
            <a:r>
              <a:rPr lang="en-US" sz="2400" dirty="0">
                <a:solidFill>
                  <a:schemeClr val="accent4"/>
                </a:solidFill>
                <a:cs typeface="B Nazanin" panose="00000400000000000000" pitchFamily="2" charset="-78"/>
              </a:rPr>
              <a:t>x</a:t>
            </a: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:</a:t>
            </a:r>
            <a:endParaRPr lang="en-US" sz="2400" dirty="0">
              <a:solidFill>
                <a:schemeClr val="accent4"/>
              </a:solidFill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اردر زمانی؟  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4"/>
                </a:solidFill>
                <a:cs typeface="B Nazanin" panose="00000400000000000000" pitchFamily="2" charset="-78"/>
              </a:rPr>
              <a:t>اردر زمانی در لیست؟</a:t>
            </a:r>
            <a:endParaRPr lang="en-US" sz="2400" dirty="0">
              <a:solidFill>
                <a:schemeClr val="accent4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3DCD5-83C2-4729-9C88-535AAEFD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6" y="2169268"/>
            <a:ext cx="3667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890AA0-7918-4B4B-9258-B2788B54B72C}"/>
              </a:ext>
            </a:extLst>
          </p:cNvPr>
          <p:cNvSpPr txBox="1"/>
          <p:nvPr/>
        </p:nvSpPr>
        <p:spPr>
          <a:xfrm>
            <a:off x="4445323" y="2862643"/>
            <a:ext cx="3301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Euclid" panose="02020503060505020303" pitchFamily="18" charset="77"/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4924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266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Euclid</vt:lpstr>
      <vt:lpstr>Wingdings</vt:lpstr>
      <vt:lpstr>Office Theme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Matin Daghyani</cp:lastModifiedBy>
  <cp:revision>33</cp:revision>
  <dcterms:created xsi:type="dcterms:W3CDTF">2021-07-09T12:57:19Z</dcterms:created>
  <dcterms:modified xsi:type="dcterms:W3CDTF">2022-04-12T22:01:12Z</dcterms:modified>
</cp:coreProperties>
</file>