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0" r:id="rId2"/>
    <p:sldId id="369" r:id="rId3"/>
    <p:sldId id="308" r:id="rId4"/>
    <p:sldId id="309" r:id="rId5"/>
    <p:sldId id="311" r:id="rId6"/>
    <p:sldId id="371" r:id="rId7"/>
    <p:sldId id="372" r:id="rId8"/>
    <p:sldId id="373" r:id="rId9"/>
    <p:sldId id="374" r:id="rId10"/>
    <p:sldId id="375" r:id="rId11"/>
    <p:sldId id="370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91D"/>
    <a:srgbClr val="21464D"/>
    <a:srgbClr val="4E7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41"/>
  </p:normalViewPr>
  <p:slideViewPr>
    <p:cSldViewPr snapToGrid="0" snapToObjects="1">
      <p:cViewPr varScale="1">
        <p:scale>
          <a:sx n="47" d="100"/>
          <a:sy n="47" d="100"/>
        </p:scale>
        <p:origin x="9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B39-BC51-E745-9EE6-F5F545C37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2F1-5F58-E946-9D3A-600FA419A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2162-B3E9-C242-976A-0D88648D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7259-3941-AA4E-BA91-698E5820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A74F-FE3A-594F-A609-BE065477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8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343B-A415-AB4C-ACB2-E9216AC2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E11AD-3F05-3247-A9E0-4703E229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0B6D-04EB-EC46-A347-87A28573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0043-C575-5C44-B42B-03010283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23542-3B4A-4048-844D-0C9B5F97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26081-48C4-4A45-94D6-729FC158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6E475-827D-034B-B39B-2BAD7863C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7E8C-D846-A74B-82E6-E423AB53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75985-B473-064A-89B7-94204B7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4F2B-0575-CA46-8D64-62A3E4D1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9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F37B-4AF5-3E40-9444-544A5A82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461A-B847-DB4E-A33D-405D5B6B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262B-4E52-4845-BDB0-C24A4831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AABA-AEF1-6747-80DE-62DF05D5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CA4F-5223-F64A-BCDC-8F398DED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4634-12AC-5547-9264-E1046199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E8BA5-781B-C940-9929-BD4DE877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2DD60-9D9C-F644-AC73-7067BB26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9489-1045-0D47-B5C5-9358F1D0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51FD-821B-5744-828A-321A8FDA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D684-BA3A-C641-B591-94A1F686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9E01-B623-324E-A859-C6D9B1449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E5C97-8CB9-E747-82DF-7DCB08C2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85B94-DDD9-3A47-8F7B-F2EB71A3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C03B5-0716-D140-8F58-DC4EC470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E790D-03D5-024F-B070-28A01593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4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FFD9-E71C-0B43-B8A4-8E10D429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DE2A-1A22-8643-9C0B-F9BF34EA6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6805-ACE1-0749-8C20-C32668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18D01-4E6C-A44F-BE67-F834E7711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88890-5F8A-F844-8961-BF7AB0ED8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82494-0DAC-A24B-9D0B-07404488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CAA15-1CED-504E-8C27-83C12B6D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6E0EA-B62A-0B4E-9A84-643468AE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E8EE-F3E7-CE42-A3BE-7CA6F323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E9E74-AB6F-0E44-825D-77F855ED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93FBB-7097-5244-B0B7-853CD14E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07C6A-00D5-324A-BD1A-050DB57B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4C3EC-D414-9446-91B1-8C5233CF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CCB6A-1BE8-B144-B2B1-57296DD2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EA80-0C6F-D04F-991F-F299ECDD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6730-8603-1343-9C64-A487BE66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22E6-0ACB-1F42-99D8-895452EBB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B23C0-F474-2246-806D-8A74A4FD8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0381D-DB58-1343-A30C-177C3110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5C256-F3B8-1B44-B641-ABD567B6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17B6-DCD5-6146-ABC9-46FEC73E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8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7A86-3C21-E14F-B1DC-D362B5E0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8BC97-606F-7C4C-B230-8E56104C6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1BD03-5995-7143-87AE-079FA4A79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83CD8-52EF-6648-B0B0-1307C258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F3D84-8FCB-8847-B00E-35FC3541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95333-2427-F34F-BD09-892AD33C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E30F8-67DD-1346-91F0-39FBAC2D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D3F2-4975-7D4D-ABDA-5653564B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4E5B-3044-A04E-BCD3-096D88CA2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F2A3-4ABC-1A43-8A39-48170426C37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B334-3FDD-BE4C-B71D-6D4CC40B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7613-7F0C-E441-9AE7-04AEAF7C5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8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E8AE-ED8A-7641-8FC6-1ADF75F0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D257-2449-E04A-A259-9A867200B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Depth First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EC02F-79A7-9244-A0F7-0B7FEECE7662}"/>
              </a:ext>
            </a:extLst>
          </p:cNvPr>
          <p:cNvSpPr/>
          <p:nvPr/>
        </p:nvSpPr>
        <p:spPr>
          <a:xfrm>
            <a:off x="4019376" y="2414549"/>
            <a:ext cx="110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318640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مثال</a:t>
            </a:r>
            <a:endParaRPr lang="en-US" dirty="0">
              <a:solidFill>
                <a:srgbClr val="FF0000"/>
              </a:solidFill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B4F7779-1503-4DB3-9A9C-B59D8856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464" y="-79967"/>
            <a:ext cx="8402368" cy="70179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A34AA-1097-4BC6-AE05-83BFE7BAA006}"/>
              </a:ext>
            </a:extLst>
          </p:cNvPr>
          <p:cNvSpPr txBox="1"/>
          <p:nvPr/>
        </p:nvSpPr>
        <p:spPr>
          <a:xfrm>
            <a:off x="8602461" y="2077375"/>
            <a:ext cx="332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BFS: 4 – 1 – 2 – 7 – 0 – 6 – 5 – 3</a:t>
            </a:r>
          </a:p>
          <a:p>
            <a:r>
              <a:rPr lang="en-US"/>
              <a:t>DFS: 4 – 1- 7- 6 – 3 – 5- 0 -2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4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8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E8AE-ED8A-7641-8FC6-1ADF75F0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  <a:cs typeface="B Nazanin" panose="00000400000000000000" pitchFamily="2" charset="-78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9601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الگوریتم </a:t>
            </a:r>
            <a:r>
              <a:rPr lang="en-US" dirty="0">
                <a:latin typeface="Euclid" panose="02020503060505020303" pitchFamily="18" charset="77"/>
                <a:cs typeface="B Nazanin" panose="00000400000000000000" pitchFamily="2" charset="-78"/>
              </a:rPr>
              <a:t>DFS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9692A5-1BBD-0A40-B120-0ADA5DF63464}"/>
              </a:ext>
            </a:extLst>
          </p:cNvPr>
          <p:cNvSpPr/>
          <p:nvPr/>
        </p:nvSpPr>
        <p:spPr>
          <a:xfrm>
            <a:off x="8046720" y="2758440"/>
            <a:ext cx="3657600" cy="1828800"/>
          </a:xfr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1C815-2DDC-4F9A-B354-3321C41A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38" y="2508694"/>
            <a:ext cx="6597124" cy="2078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8298F1-B76B-4674-B57C-A1861744519C}"/>
              </a:ext>
            </a:extLst>
          </p:cNvPr>
          <p:cNvSpPr txBox="1"/>
          <p:nvPr/>
        </p:nvSpPr>
        <p:spPr>
          <a:xfrm>
            <a:off x="9875520" y="173035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روش بازگشتی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705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8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E8AE-ED8A-7641-8FC6-1ADF75F0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  <a:cs typeface="B Nazanin" panose="00000400000000000000" pitchFamily="2" charset="-78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3672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طرح مسئله</a:t>
            </a:r>
            <a:endParaRPr lang="en-US" dirty="0"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DEB2F-4800-495D-A34F-3301761BFB24}"/>
              </a:ext>
            </a:extLst>
          </p:cNvPr>
          <p:cNvSpPr txBox="1"/>
          <p:nvPr/>
        </p:nvSpPr>
        <p:spPr>
          <a:xfrm>
            <a:off x="8304503" y="2423605"/>
            <a:ext cx="30492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فرض کنید در مکان        هستیم و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می‌خواهیم به        برسیم.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سوال: مسیر خروج کدام است؟ و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چگونه آن را پیدا کنیم؟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 descr="A picture containing qr code&#10;&#10;Description automatically generated">
            <a:extLst>
              <a:ext uri="{FF2B5EF4-FFF2-40B4-BE49-F238E27FC236}">
                <a16:creationId xmlns:a16="http://schemas.microsoft.com/office/drawing/2014/main" id="{3A6AD272-1845-446B-AB06-4DDAC4C4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61" y="1690688"/>
            <a:ext cx="5131226" cy="36322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43DAB9B-424F-4ABB-8046-4C70C4950B20}"/>
              </a:ext>
            </a:extLst>
          </p:cNvPr>
          <p:cNvSpPr/>
          <p:nvPr/>
        </p:nvSpPr>
        <p:spPr>
          <a:xfrm>
            <a:off x="1401861" y="3271051"/>
            <a:ext cx="302652" cy="3158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748C4F-0430-43BE-91CC-0EB97753B001}"/>
              </a:ext>
            </a:extLst>
          </p:cNvPr>
          <p:cNvSpPr/>
          <p:nvPr/>
        </p:nvSpPr>
        <p:spPr>
          <a:xfrm>
            <a:off x="6230435" y="3271051"/>
            <a:ext cx="302652" cy="315898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40FA18-4640-413B-897A-800F61E525C4}"/>
              </a:ext>
            </a:extLst>
          </p:cNvPr>
          <p:cNvSpPr/>
          <p:nvPr/>
        </p:nvSpPr>
        <p:spPr>
          <a:xfrm>
            <a:off x="9230529" y="2455419"/>
            <a:ext cx="302652" cy="3158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277972-99C8-4ED0-BBC4-87CDE1BE818A}"/>
              </a:ext>
            </a:extLst>
          </p:cNvPr>
          <p:cNvSpPr/>
          <p:nvPr/>
        </p:nvSpPr>
        <p:spPr>
          <a:xfrm>
            <a:off x="9708629" y="2739503"/>
            <a:ext cx="302652" cy="315898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9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Euclid" panose="02020503060505020303" pitchFamily="18" charset="77"/>
                <a:cs typeface="B Nazanin" panose="00000400000000000000" pitchFamily="2" charset="-78"/>
              </a:rPr>
              <a:t>چگونه این مسئله را حل کنیم؟</a:t>
            </a:r>
            <a:endParaRPr lang="en-US" sz="4000" dirty="0"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D36F3-EE64-4ED1-B513-71C686BC042C}"/>
              </a:ext>
            </a:extLst>
          </p:cNvPr>
          <p:cNvSpPr txBox="1"/>
          <p:nvPr/>
        </p:nvSpPr>
        <p:spPr>
          <a:xfrm>
            <a:off x="4095083" y="2001007"/>
            <a:ext cx="7258717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یک تعداد تقاطع داریم که به یکدیگر ارتباط دارند                                      </a:t>
            </a:r>
            <a:r>
              <a:rPr lang="fa-IR" b="1" dirty="0">
                <a:cs typeface="B Nazanin" panose="00000400000000000000" pitchFamily="2" charset="-78"/>
              </a:rPr>
              <a:t>استفاده از گراف</a:t>
            </a:r>
          </a:p>
          <a:p>
            <a:pPr marL="742950" lvl="1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هر تقاطع یک راس</a:t>
            </a:r>
          </a:p>
          <a:p>
            <a:pPr marL="742950" lvl="1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هر مسیر یک یال (در اینجا فرص کنید بدون جهت است)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a-IR" b="1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b="1" i="1" dirty="0">
                <a:cs typeface="B Nazanin" panose="00000400000000000000" pitchFamily="2" charset="-78"/>
              </a:rPr>
              <a:t>سوال: چگونه(با چه روشی، با چه الگوریتمی) گراف را جست‌و‌جو کنیم؟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D443FA-014A-4CD6-A637-EDB32F4CC795}"/>
              </a:ext>
            </a:extLst>
          </p:cNvPr>
          <p:cNvCxnSpPr/>
          <p:nvPr/>
        </p:nvCxnSpPr>
        <p:spPr>
          <a:xfrm flipH="1">
            <a:off x="5877017" y="2201662"/>
            <a:ext cx="137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2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جست وجوی اول </a:t>
            </a:r>
            <a:r>
              <a:rPr lang="fa-IR" dirty="0">
                <a:solidFill>
                  <a:srgbClr val="FF0000"/>
                </a:solidFill>
                <a:latin typeface="Euclid" panose="02020503060505020303" pitchFamily="18" charset="77"/>
                <a:cs typeface="B Nazanin" panose="00000400000000000000" pitchFamily="2" charset="-78"/>
              </a:rPr>
              <a:t>عمق</a:t>
            </a:r>
            <a:endParaRPr lang="en-US" dirty="0">
              <a:solidFill>
                <a:srgbClr val="FF0000"/>
              </a:solidFill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02618-7D03-4B2E-8F4D-504692F9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15" y="1809523"/>
            <a:ext cx="3959369" cy="44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2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جست وجوی اول </a:t>
            </a:r>
            <a:r>
              <a:rPr lang="fa-IR" dirty="0">
                <a:solidFill>
                  <a:srgbClr val="FF0000"/>
                </a:solidFill>
                <a:latin typeface="Euclid" panose="02020503060505020303" pitchFamily="18" charset="77"/>
                <a:cs typeface="B Nazanin" panose="00000400000000000000" pitchFamily="2" charset="-78"/>
              </a:rPr>
              <a:t>عمق</a:t>
            </a:r>
            <a:endParaRPr lang="en-US" dirty="0">
              <a:solidFill>
                <a:srgbClr val="FF0000"/>
              </a:solidFill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D5F13-B22D-484D-AEE6-B4E7B1B4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382" y="1806371"/>
            <a:ext cx="3827235" cy="42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جست وجوی اول </a:t>
            </a:r>
            <a:r>
              <a:rPr lang="fa-IR" dirty="0">
                <a:solidFill>
                  <a:srgbClr val="FF0000"/>
                </a:solidFill>
                <a:latin typeface="Euclid" panose="02020503060505020303" pitchFamily="18" charset="77"/>
                <a:cs typeface="B Nazanin" panose="00000400000000000000" pitchFamily="2" charset="-78"/>
              </a:rPr>
              <a:t>عمق</a:t>
            </a:r>
            <a:endParaRPr lang="en-US" dirty="0">
              <a:solidFill>
                <a:srgbClr val="FF0000"/>
              </a:solidFill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709DA-3EBF-40EB-8EEB-C79722E1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782" y="2076128"/>
            <a:ext cx="3264436" cy="36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6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جست وجوی اول </a:t>
            </a:r>
            <a:r>
              <a:rPr lang="fa-IR" dirty="0">
                <a:solidFill>
                  <a:srgbClr val="FF0000"/>
                </a:solidFill>
                <a:latin typeface="Euclid" panose="02020503060505020303" pitchFamily="18" charset="77"/>
                <a:cs typeface="B Nazanin" panose="00000400000000000000" pitchFamily="2" charset="-78"/>
              </a:rPr>
              <a:t>عمق</a:t>
            </a:r>
            <a:endParaRPr lang="en-US" dirty="0">
              <a:solidFill>
                <a:srgbClr val="FF0000"/>
              </a:solidFill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0BB64-4DE9-46EC-8A71-89096DF2D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610" y="1893982"/>
            <a:ext cx="3612780" cy="41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جست وجوی اول </a:t>
            </a:r>
            <a:r>
              <a:rPr lang="fa-IR" dirty="0">
                <a:solidFill>
                  <a:srgbClr val="FF0000"/>
                </a:solidFill>
                <a:latin typeface="Euclid" panose="02020503060505020303" pitchFamily="18" charset="77"/>
                <a:cs typeface="B Nazanin" panose="00000400000000000000" pitchFamily="2" charset="-78"/>
              </a:rPr>
              <a:t>عمق</a:t>
            </a:r>
            <a:endParaRPr lang="en-US" dirty="0">
              <a:solidFill>
                <a:srgbClr val="FF0000"/>
              </a:solidFill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A8411-9C82-405E-B18F-E29541AF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76" y="2177419"/>
            <a:ext cx="3200847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8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142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Euclid</vt:lpstr>
      <vt:lpstr>Office Theme</vt:lpstr>
      <vt:lpstr>Algorithms</vt:lpstr>
      <vt:lpstr>Introduction</vt:lpstr>
      <vt:lpstr>طرح مسئله</vt:lpstr>
      <vt:lpstr>چگونه این مسئله را حل کنیم؟</vt:lpstr>
      <vt:lpstr>جست وجوی اول عمق</vt:lpstr>
      <vt:lpstr>جست وجوی اول عمق</vt:lpstr>
      <vt:lpstr>جست وجوی اول عمق</vt:lpstr>
      <vt:lpstr>جست وجوی اول عمق</vt:lpstr>
      <vt:lpstr>جست وجوی اول عمق</vt:lpstr>
      <vt:lpstr>مثال</vt:lpstr>
      <vt:lpstr>Implementation</vt:lpstr>
      <vt:lpstr>الگوریتم 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Matin Daghyani</cp:lastModifiedBy>
  <cp:revision>26</cp:revision>
  <dcterms:created xsi:type="dcterms:W3CDTF">2021-07-13T15:11:47Z</dcterms:created>
  <dcterms:modified xsi:type="dcterms:W3CDTF">2022-03-02T11:43:06Z</dcterms:modified>
</cp:coreProperties>
</file>