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51" r:id="rId2"/>
    <p:sldId id="355" r:id="rId3"/>
    <p:sldId id="354" r:id="rId4"/>
    <p:sldId id="352" r:id="rId5"/>
    <p:sldId id="353" r:id="rId6"/>
    <p:sldId id="378" r:id="rId7"/>
    <p:sldId id="356" r:id="rId8"/>
    <p:sldId id="357" r:id="rId9"/>
    <p:sldId id="379" r:id="rId10"/>
    <p:sldId id="359" r:id="rId11"/>
    <p:sldId id="362" r:id="rId12"/>
    <p:sldId id="381" r:id="rId13"/>
    <p:sldId id="380" r:id="rId14"/>
    <p:sldId id="3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1C69"/>
    <a:srgbClr val="3F1A60"/>
    <a:srgbClr val="3D1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206" autoAdjust="0"/>
    <p:restoredTop sz="96341"/>
  </p:normalViewPr>
  <p:slideViewPr>
    <p:cSldViewPr snapToGrid="0" snapToObjects="1">
      <p:cViewPr varScale="1">
        <p:scale>
          <a:sx n="82" d="100"/>
          <a:sy n="82" d="100"/>
        </p:scale>
        <p:origin x="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21579-23DB-8C4C-8EAF-1486E0DD0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88CCD-F996-EB42-9D2E-EFA83AE74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2B70B-A31E-C64F-AF0E-F110152B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52E5-C94C-4D4A-8278-F433DAC41CA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391B6-8F5F-EC42-A39A-C4BB578D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4C933-8F25-A042-A324-A0204262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2A3-4DB3-984B-898E-91084CC5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1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6B45F-E725-3342-8F15-3F49AE8D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7BF6E-A4B3-8544-AB15-63026A6B5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C76E6-EF5B-744F-8995-456BAC39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52E5-C94C-4D4A-8278-F433DAC41CA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18E7-F2A0-3547-B0EB-30AEB0F2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B59C0-8EBE-9549-9FAB-F8F46248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2A3-4DB3-984B-898E-91084CC5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9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4644E-29AC-FA4C-8BE1-1B544955E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918D8-A6B7-7F4A-B66B-92E7A6CF0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86F77-9582-9141-89C2-21AC0A815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52E5-C94C-4D4A-8278-F433DAC41CA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6628B-C06A-184D-A439-B1CC8DBAC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1CC98-79D3-A448-9EB6-8327E0A1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2A3-4DB3-984B-898E-91084CC5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A9C63-56FB-6441-A253-B6165DCD2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0D5F-AAC7-1546-9F3A-6030F429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5A1FD-12AD-164B-9E36-E89CC182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52E5-C94C-4D4A-8278-F433DAC41CA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95E8-C2A5-D741-B553-906C9E12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AAEE6-A7B2-0844-ABF3-9E7B993B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2A3-4DB3-984B-898E-91084CC5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E674-3314-D342-874E-0A99DF63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97616-C9D0-9347-B362-F20768BE7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0FC10-8C19-0C42-9944-B304A5D7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52E5-C94C-4D4A-8278-F433DAC41CA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0A674-419B-0949-9EB4-7636633A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66636-D183-1743-921B-7692B5D2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2A3-4DB3-984B-898E-91084CC5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49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64E6-898A-1A46-8950-D7351E37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AA513-ED50-5F4E-9B76-E9EBA656E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6CF3C1-A326-F440-A78A-ADD7FB389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4FDF3-9D54-A846-B13A-5339E447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52E5-C94C-4D4A-8278-F433DAC41CA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5240B-139A-3C47-8031-C81BFD1C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ED449-4C46-B248-9F3D-10F83C0B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2A3-4DB3-984B-898E-91084CC5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5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F4C1-D2B4-8A4D-B523-C03188A3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18300-1B90-1949-98FA-AF6CC7813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186FC-C160-1B49-96D2-41EE400A5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7B776-CFC5-4348-AB7F-04F959E8F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D8DD3F-7D94-1E41-9A55-073164741B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2F8F1-EE0C-5B42-A8F1-A9CE4594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52E5-C94C-4D4A-8278-F433DAC41CA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A6DFD-71FE-8D46-BC3A-26B5DDDC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BA0F1-33E8-E14B-A3E1-AE4FA5E3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2A3-4DB3-984B-898E-91084CC5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0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9B35-4566-0A48-AAA6-38F5C591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498DC-BDC9-EB43-8777-50675F43E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52E5-C94C-4D4A-8278-F433DAC41CA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9ED1CE-A8E4-D646-9840-EC54A18A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D721EF-4308-4C42-9A56-669053A21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2A3-4DB3-984B-898E-91084CC5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5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65C9FC-D0B5-014A-B035-3FE0F546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52E5-C94C-4D4A-8278-F433DAC41CA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32D39C-F807-E746-B694-4D9D53F8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1BD88-092C-0B4B-937A-D752CF75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2A3-4DB3-984B-898E-91084CC5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9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BED26-A5E8-7943-AAC5-ED0DA3C91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62B76-B1E8-9F4E-AEE0-052843D00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AD6AB-6E20-9445-8D7C-2FC7B19F0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0772A-CF70-644A-8630-0FE7D4EC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52E5-C94C-4D4A-8278-F433DAC41CA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A756E-A22B-0248-8D97-095747F5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0FA81-249B-AC4B-8E5A-74A919811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2A3-4DB3-984B-898E-91084CC5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7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0247-3765-D748-A7DD-A968898D5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E0A85-6724-F448-A994-DAF8E7F38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645D7-AC5A-D645-8F43-6E6DD0A6B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ABAB7-31B6-5D41-A2A0-F787601FC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B52E5-C94C-4D4A-8278-F433DAC41CA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04373-365C-D14A-8E29-DEBEF8BD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AC0DC-4881-FE4C-AB33-34D9EFCD0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A32A3-4DB3-984B-898E-91084CC5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7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C36DF-C75B-B94F-92C1-0D8332BC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91188-F857-3041-A1C3-F1A3A5AE6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59583-DA2D-D94F-8B4A-2BEE11C89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B52E5-C94C-4D4A-8278-F433DAC41CA5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F5933-F6F8-9449-8614-41887EAC6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D43BB-7458-0B42-8F68-16D47044B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A32A3-4DB3-984B-898E-91084CC56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1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1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E8AE-ED8A-7641-8FC6-1ADF75F0E7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Euclid" panose="02020503060505020303" pitchFamily="18" charset="77"/>
              </a:rPr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7D257-2449-E04A-A259-9A867200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noFill/>
          </a:ln>
        </p:spPr>
        <p:txBody>
          <a:bodyPr/>
          <a:lstStyle/>
          <a:p>
            <a:r>
              <a:rPr lang="en-US" b="1" spc="50" dirty="0">
                <a:ln w="0"/>
                <a:solidFill>
                  <a:schemeClr val="accent4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Games, Minimax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AEC02F-79A7-9244-A0F7-0B7FEECE7662}"/>
              </a:ext>
            </a:extLst>
          </p:cNvPr>
          <p:cNvSpPr/>
          <p:nvPr/>
        </p:nvSpPr>
        <p:spPr>
          <a:xfrm>
            <a:off x="7255286" y="2316163"/>
            <a:ext cx="20920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Euclid" panose="02020503060505020303" pitchFamily="18" charset="77"/>
              </a:rPr>
              <a:t>Advanced Algorithm</a:t>
            </a:r>
          </a:p>
        </p:txBody>
      </p:sp>
    </p:spTree>
    <p:extLst>
      <p:ext uri="{BB962C8B-B14F-4D97-AF65-F5344CB8AC3E}">
        <p14:creationId xmlns:p14="http://schemas.microsoft.com/office/powerpoint/2010/main" val="1200437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1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C0646C-5FB0-AC44-97F6-BF5E057074A5}"/>
              </a:ext>
            </a:extLst>
          </p:cNvPr>
          <p:cNvSpPr txBox="1"/>
          <p:nvPr/>
        </p:nvSpPr>
        <p:spPr>
          <a:xfrm>
            <a:off x="3343469" y="2855169"/>
            <a:ext cx="55050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en-US" sz="6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Implementation</a:t>
            </a:r>
            <a:endParaRPr lang="en-US" sz="6000" baseline="-25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26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1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C0646C-5FB0-AC44-97F6-BF5E057074A5}"/>
              </a:ext>
            </a:extLst>
          </p:cNvPr>
          <p:cNvSpPr txBox="1"/>
          <p:nvPr/>
        </p:nvSpPr>
        <p:spPr>
          <a:xfrm>
            <a:off x="9273488" y="477178"/>
            <a:ext cx="2342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8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پیاده سازی</a:t>
            </a:r>
            <a:endParaRPr lang="en-US" sz="4800" baseline="-25000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D9AD1-B3F2-E44C-A46B-BF08F05857BE}"/>
              </a:ext>
            </a:extLst>
          </p:cNvPr>
          <p:cNvSpPr txBox="1"/>
          <p:nvPr/>
        </p:nvSpPr>
        <p:spPr>
          <a:xfrm>
            <a:off x="805758" y="1613002"/>
            <a:ext cx="10954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fa-IR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B Koodak" pitchFamily="2" charset="-78"/>
              </a:rPr>
              <a:t>می خواهیم برنامه ای بنویسیم که مقدار </a:t>
            </a:r>
            <a:r>
              <a:rPr lang="en-US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B Koodak" pitchFamily="2" charset="-78"/>
              </a:rPr>
              <a:t>Value</a:t>
            </a:r>
            <a:r>
              <a:rPr lang="fa-IR" sz="32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  <a:cs typeface="B Koodak" pitchFamily="2" charset="-78"/>
              </a:rPr>
              <a:t> برای ریشه درخت را محاسبه کند.</a:t>
            </a:r>
            <a:endParaRPr lang="en-US" sz="3200" dirty="0">
              <a:solidFill>
                <a:schemeClr val="accent2">
                  <a:lumMod val="20000"/>
                  <a:lumOff val="80000"/>
                </a:schemeClr>
              </a:solidFill>
              <a:latin typeface="+mj-lt"/>
              <a:cs typeface="B Koodak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239106-38BF-4119-9D77-09034152B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536" y="2502604"/>
            <a:ext cx="9322927" cy="390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49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1C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C0646C-5FB0-AC44-97F6-BF5E057074A5}"/>
              </a:ext>
            </a:extLst>
          </p:cNvPr>
          <p:cNvSpPr txBox="1"/>
          <p:nvPr/>
        </p:nvSpPr>
        <p:spPr>
          <a:xfrm>
            <a:off x="9273488" y="477178"/>
            <a:ext cx="23423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800" dirty="0">
                <a:solidFill>
                  <a:schemeClr val="accent2">
                    <a:lumMod val="20000"/>
                    <a:lumOff val="80000"/>
                  </a:schemeClr>
                </a:solidFill>
                <a:cs typeface="B Nazanin" panose="00000400000000000000" pitchFamily="2" charset="-78"/>
              </a:rPr>
              <a:t>پیاده سازی</a:t>
            </a:r>
            <a:endParaRPr lang="en-US" sz="4800" baseline="-25000" dirty="0">
              <a:solidFill>
                <a:schemeClr val="accent2">
                  <a:lumMod val="20000"/>
                  <a:lumOff val="80000"/>
                </a:schemeClr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55190B-A2EA-4E8C-9000-E994B9AB6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83" y="1658280"/>
            <a:ext cx="11240913" cy="461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156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3BE52A-7EC2-4E4D-A2F4-6844C59560B9}"/>
              </a:ext>
            </a:extLst>
          </p:cNvPr>
          <p:cNvSpPr txBox="1"/>
          <p:nvPr/>
        </p:nvSpPr>
        <p:spPr>
          <a:xfrm>
            <a:off x="8572297" y="491607"/>
            <a:ext cx="2645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800" dirty="0">
                <a:cs typeface="B Nazanin" panose="00000400000000000000" pitchFamily="2" charset="-78"/>
              </a:rPr>
              <a:t>نکات تکمیلی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6EB5A-6FE4-49B6-A198-4CEF15E0BEAA}"/>
              </a:ext>
            </a:extLst>
          </p:cNvPr>
          <p:cNvSpPr txBox="1"/>
          <p:nvPr/>
        </p:nvSpPr>
        <p:spPr>
          <a:xfrm>
            <a:off x="4851918" y="1987421"/>
            <a:ext cx="6230969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در الگوریتم </a:t>
            </a:r>
            <a:r>
              <a:rPr lang="en-US" sz="2400" dirty="0">
                <a:cs typeface="B Nazanin" panose="00000400000000000000" pitchFamily="2" charset="-78"/>
              </a:rPr>
              <a:t>minimax</a:t>
            </a:r>
            <a:r>
              <a:rPr lang="fa-IR" sz="2400" dirty="0">
                <a:cs typeface="B Nazanin" panose="00000400000000000000" pitchFamily="2" charset="-78"/>
              </a:rPr>
              <a:t> فرض می کنیم که رقیب هوشمند است و همواره </a:t>
            </a:r>
            <a:r>
              <a:rPr lang="fa-IR" sz="2400" dirty="0">
                <a:solidFill>
                  <a:srgbClr val="FF0000"/>
                </a:solidFill>
                <a:cs typeface="B Nazanin" panose="00000400000000000000" pitchFamily="2" charset="-78"/>
              </a:rPr>
              <a:t>بهینه ترین </a:t>
            </a:r>
            <a:r>
              <a:rPr lang="fa-IR" sz="2400" dirty="0">
                <a:cs typeface="B Nazanin" panose="00000400000000000000" pitchFamily="2" charset="-78"/>
              </a:rPr>
              <a:t>تصمیم را می گیرد.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فرض کنید </a:t>
            </a:r>
            <a:r>
              <a:rPr lang="en-US" sz="2400" dirty="0">
                <a:cs typeface="B Nazanin" panose="00000400000000000000" pitchFamily="2" charset="-78"/>
              </a:rPr>
              <a:t>b</a:t>
            </a:r>
            <a:r>
              <a:rPr lang="fa-IR" sz="2400" dirty="0">
                <a:cs typeface="B Nazanin" panose="00000400000000000000" pitchFamily="2" charset="-78"/>
              </a:rPr>
              <a:t> برابر با متوسط تعداد فرزندان هر راس باشد و </a:t>
            </a:r>
            <a:r>
              <a:rPr lang="en-US" sz="2400" dirty="0">
                <a:cs typeface="B Nazanin" panose="00000400000000000000" pitchFamily="2" charset="-78"/>
              </a:rPr>
              <a:t>m </a:t>
            </a:r>
            <a:r>
              <a:rPr lang="fa-IR" sz="2400" dirty="0">
                <a:cs typeface="B Nazanin" panose="00000400000000000000" pitchFamily="2" charset="-78"/>
              </a:rPr>
              <a:t> برابر با عمق درخت بازی باشد.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solidFill>
                  <a:srgbClr val="FF0000"/>
                </a:solidFill>
                <a:cs typeface="B Nazanin" panose="00000400000000000000" pitchFamily="2" charset="-78"/>
              </a:rPr>
              <a:t>سوال</a:t>
            </a:r>
            <a:r>
              <a:rPr lang="fa-IR" sz="2400" dirty="0">
                <a:cs typeface="B Nazanin" panose="00000400000000000000" pitchFamily="2" charset="-78"/>
              </a:rPr>
              <a:t>: پیدا کردن بهترین حرکت چه پیچیدگی زمانی بر حسب </a:t>
            </a:r>
            <a:r>
              <a:rPr lang="en-US" sz="2400" dirty="0">
                <a:cs typeface="B Nazanin" panose="00000400000000000000" pitchFamily="2" charset="-78"/>
              </a:rPr>
              <a:t>b</a:t>
            </a:r>
            <a:r>
              <a:rPr lang="fa-IR" sz="2400" dirty="0">
                <a:cs typeface="B Nazanin" panose="00000400000000000000" pitchFamily="2" charset="-78"/>
              </a:rPr>
              <a:t>و </a:t>
            </a:r>
            <a:r>
              <a:rPr lang="en-US" sz="2400" dirty="0">
                <a:cs typeface="B Nazanin" panose="00000400000000000000" pitchFamily="2" charset="-78"/>
              </a:rPr>
              <a:t>m </a:t>
            </a:r>
            <a:r>
              <a:rPr lang="fa-IR" sz="2400" dirty="0">
                <a:cs typeface="B Nazanin" panose="00000400000000000000" pitchFamily="2" charset="-78"/>
              </a:rPr>
              <a:t> دارد؟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74178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3BE52A-7EC2-4E4D-A2F4-6844C59560B9}"/>
              </a:ext>
            </a:extLst>
          </p:cNvPr>
          <p:cNvSpPr txBox="1"/>
          <p:nvPr/>
        </p:nvSpPr>
        <p:spPr>
          <a:xfrm>
            <a:off x="8572297" y="491607"/>
            <a:ext cx="2645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800" dirty="0">
                <a:cs typeface="B Nazanin" panose="00000400000000000000" pitchFamily="2" charset="-78"/>
              </a:rPr>
              <a:t>نکات تکمیلی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6EB5A-6FE4-49B6-A198-4CEF15E0BEAA}"/>
              </a:ext>
            </a:extLst>
          </p:cNvPr>
          <p:cNvSpPr txBox="1"/>
          <p:nvPr/>
        </p:nvSpPr>
        <p:spPr>
          <a:xfrm>
            <a:off x="4851918" y="2603241"/>
            <a:ext cx="6230969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در بازی شطرنج، به طور متوسط </a:t>
            </a:r>
            <a:r>
              <a:rPr lang="en-US" sz="2400" dirty="0">
                <a:cs typeface="B Nazanin" panose="00000400000000000000" pitchFamily="2" charset="-78"/>
              </a:rPr>
              <a:t>b = 35</a:t>
            </a:r>
            <a:r>
              <a:rPr lang="fa-IR" sz="2400" dirty="0">
                <a:cs typeface="B Nazanin" panose="00000400000000000000" pitchFamily="2" charset="-78"/>
              </a:rPr>
              <a:t> و </a:t>
            </a:r>
            <a:r>
              <a:rPr lang="en-US" sz="2400" dirty="0">
                <a:cs typeface="B Nazanin" panose="00000400000000000000" pitchFamily="2" charset="-78"/>
              </a:rPr>
              <a:t>m = 100</a:t>
            </a:r>
            <a:r>
              <a:rPr lang="fa-IR" sz="2400" dirty="0">
                <a:cs typeface="B Nazanin" panose="00000400000000000000" pitchFamily="2" charset="-78"/>
              </a:rPr>
              <a:t> میباشد.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solidFill>
                  <a:srgbClr val="00B0F0"/>
                </a:solidFill>
                <a:cs typeface="B Nazanin" panose="00000400000000000000" pitchFamily="2" charset="-78"/>
              </a:rPr>
              <a:t>به نظر شما آیا الگوریتم </a:t>
            </a:r>
            <a:r>
              <a:rPr lang="en-US" sz="2400" dirty="0">
                <a:solidFill>
                  <a:srgbClr val="00B0F0"/>
                </a:solidFill>
                <a:cs typeface="B Nazanin" panose="00000400000000000000" pitchFamily="2" charset="-78"/>
              </a:rPr>
              <a:t>minimax</a:t>
            </a:r>
            <a:r>
              <a:rPr lang="fa-IR" sz="2400" dirty="0">
                <a:solidFill>
                  <a:srgbClr val="00B0F0"/>
                </a:solidFill>
                <a:cs typeface="B Nazanin" panose="00000400000000000000" pitchFamily="2" charset="-78"/>
              </a:rPr>
              <a:t>  می تواند برای این بازی کارا باشد؟</a:t>
            </a:r>
            <a:endParaRPr lang="en-US" sz="2400" dirty="0">
              <a:solidFill>
                <a:srgbClr val="00B0F0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A8506-C470-4E89-9177-4E59210D8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32" y="2176521"/>
            <a:ext cx="4802615" cy="311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87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3BE52A-7EC2-4E4D-A2F4-6844C59560B9}"/>
              </a:ext>
            </a:extLst>
          </p:cNvPr>
          <p:cNvSpPr txBox="1"/>
          <p:nvPr/>
        </p:nvSpPr>
        <p:spPr>
          <a:xfrm>
            <a:off x="9982984" y="555725"/>
            <a:ext cx="13372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800" dirty="0">
                <a:cs typeface="B Nazanin" panose="00000400000000000000" pitchFamily="2" charset="-78"/>
              </a:rPr>
              <a:t>مقدمه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7D5EF-A819-A840-B951-E8F3491F76A0}"/>
              </a:ext>
            </a:extLst>
          </p:cNvPr>
          <p:cNvSpPr txBox="1"/>
          <p:nvPr/>
        </p:nvSpPr>
        <p:spPr>
          <a:xfrm>
            <a:off x="4153710" y="1707501"/>
            <a:ext cx="74600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B Koodak" pitchFamily="2" charset="-78"/>
                <a:cs typeface="B Nazanin" panose="00000400000000000000" pitchFamily="2" charset="-78"/>
              </a:rPr>
              <a:t>بازی </a:t>
            </a:r>
            <a:r>
              <a:rPr lang="fa-IR" sz="3600" dirty="0">
                <a:solidFill>
                  <a:srgbClr val="FF0000"/>
                </a:solidFill>
                <a:latin typeface="B Koodak" pitchFamily="2" charset="-78"/>
                <a:cs typeface="B Nazanin" panose="00000400000000000000" pitchFamily="2" charset="-78"/>
              </a:rPr>
              <a:t>شطرنج</a:t>
            </a:r>
            <a:r>
              <a:rPr lang="fa-IR" sz="3600" dirty="0">
                <a:latin typeface="B Koodak" pitchFamily="2" charset="-78"/>
                <a:cs typeface="B Nazanin" panose="00000400000000000000" pitchFamily="2" charset="-78"/>
              </a:rPr>
              <a:t> را در نظر بگیرید</a:t>
            </a:r>
            <a:r>
              <a:rPr lang="en-US" sz="3600" dirty="0">
                <a:latin typeface="B Koodak" pitchFamily="2" charset="-78"/>
                <a:cs typeface="B Nazanin" panose="00000400000000000000" pitchFamily="2" charset="-78"/>
              </a:rPr>
              <a:t>.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B Koodak" pitchFamily="2" charset="-78"/>
                <a:cs typeface="B Nazanin" panose="00000400000000000000" pitchFamily="2" charset="-78"/>
              </a:rPr>
              <a:t>بازی شطرنج یک بازی </a:t>
            </a:r>
            <a:r>
              <a:rPr lang="fa-IR" sz="3600" dirty="0">
                <a:solidFill>
                  <a:srgbClr val="FF0000"/>
                </a:solidFill>
                <a:latin typeface="B Koodak" pitchFamily="2" charset="-78"/>
                <a:cs typeface="B Nazanin" panose="00000400000000000000" pitchFamily="2" charset="-78"/>
              </a:rPr>
              <a:t>رقابتی</a:t>
            </a:r>
            <a:r>
              <a:rPr lang="fa-IR" sz="3600" dirty="0">
                <a:latin typeface="B Koodak" pitchFamily="2" charset="-78"/>
                <a:cs typeface="B Nazanin" panose="00000400000000000000" pitchFamily="2" charset="-78"/>
              </a:rPr>
              <a:t> است، یعنی بازیکنان با یکدیگر دارای</a:t>
            </a:r>
            <a:r>
              <a:rPr lang="fa-IR" sz="3600" dirty="0">
                <a:solidFill>
                  <a:srgbClr val="FF0000"/>
                </a:solidFill>
                <a:latin typeface="B Koodak" pitchFamily="2" charset="-78"/>
                <a:cs typeface="B Nazanin" panose="00000400000000000000" pitchFamily="2" charset="-78"/>
              </a:rPr>
              <a:t> منافع متضاد</a:t>
            </a:r>
            <a:r>
              <a:rPr lang="fa-IR" sz="3600" dirty="0">
                <a:latin typeface="B Koodak" pitchFamily="2" charset="-78"/>
                <a:cs typeface="B Nazanin" panose="00000400000000000000" pitchFamily="2" charset="-78"/>
              </a:rPr>
              <a:t>ی هستند و قصد دارند یکدیگر را </a:t>
            </a:r>
            <a:r>
              <a:rPr lang="fa-IR" sz="3600" dirty="0">
                <a:solidFill>
                  <a:srgbClr val="FF0000"/>
                </a:solidFill>
                <a:latin typeface="B Koodak" pitchFamily="2" charset="-78"/>
                <a:cs typeface="B Nazanin" panose="00000400000000000000" pitchFamily="2" charset="-78"/>
              </a:rPr>
              <a:t>مغلوب</a:t>
            </a:r>
            <a:r>
              <a:rPr lang="fa-IR" sz="3600" dirty="0">
                <a:latin typeface="B Koodak" pitchFamily="2" charset="-78"/>
                <a:cs typeface="B Nazanin" panose="00000400000000000000" pitchFamily="2" charset="-78"/>
              </a:rPr>
              <a:t> کنند.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3600" dirty="0">
                <a:solidFill>
                  <a:schemeClr val="accent6">
                    <a:lumMod val="75000"/>
                  </a:schemeClr>
                </a:solidFill>
                <a:latin typeface="B Koodak" pitchFamily="2" charset="-78"/>
                <a:cs typeface="B Nazanin" panose="00000400000000000000" pitchFamily="2" charset="-78"/>
              </a:rPr>
              <a:t>در ادامه قصد داریم تا با الگوریتم هایی آشنا شویم که می توان به کمک آنها با یک عامل انسانی بازی کرد و حتی پیروز شد!</a:t>
            </a:r>
            <a:endParaRPr lang="en-US" sz="3600" dirty="0">
              <a:solidFill>
                <a:schemeClr val="accent6">
                  <a:lumMod val="75000"/>
                </a:schemeClr>
              </a:solidFill>
              <a:latin typeface="B Koodak" pitchFamily="2" charset="-78"/>
              <a:cs typeface="B Nazani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6C6F7-3C76-451F-B885-1037BA6D3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1" y="1549675"/>
            <a:ext cx="3758650" cy="375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81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3BE52A-7EC2-4E4D-A2F4-6844C59560B9}"/>
              </a:ext>
            </a:extLst>
          </p:cNvPr>
          <p:cNvSpPr txBox="1"/>
          <p:nvPr/>
        </p:nvSpPr>
        <p:spPr>
          <a:xfrm>
            <a:off x="3889440" y="528931"/>
            <a:ext cx="75520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400" dirty="0">
                <a:cs typeface="B Nazanin" panose="00000400000000000000" pitchFamily="2" charset="-78"/>
              </a:rPr>
              <a:t>مروری بر وضعیت فعلی الگوریتم های بازی </a:t>
            </a:r>
            <a:endParaRPr lang="en-US" sz="4400" dirty="0">
              <a:cs typeface="B Nazani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DA086-0835-4D03-9221-17C16F44A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72"/>
          <a:stretch/>
        </p:blipFill>
        <p:spPr>
          <a:xfrm>
            <a:off x="3187623" y="1359928"/>
            <a:ext cx="5816754" cy="538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46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3BE52A-7EC2-4E4D-A2F4-6844C59560B9}"/>
              </a:ext>
            </a:extLst>
          </p:cNvPr>
          <p:cNvSpPr txBox="1"/>
          <p:nvPr/>
        </p:nvSpPr>
        <p:spPr>
          <a:xfrm>
            <a:off x="1686562" y="659558"/>
            <a:ext cx="9764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800" dirty="0">
                <a:cs typeface="B Nazanin" panose="00000400000000000000" pitchFamily="2" charset="-78"/>
              </a:rPr>
              <a:t>جست و جوی تخاصمی(</a:t>
            </a:r>
            <a:r>
              <a:rPr lang="en-US" sz="4800" dirty="0">
                <a:cs typeface="B Nazanin" panose="00000400000000000000" pitchFamily="2" charset="-78"/>
              </a:rPr>
              <a:t>Adversarial Search</a:t>
            </a:r>
            <a:r>
              <a:rPr lang="fa-IR" sz="4800" dirty="0">
                <a:cs typeface="B Nazanin" panose="00000400000000000000" pitchFamily="2" charset="-78"/>
              </a:rPr>
              <a:t>)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ECB0ED-21B7-4C3D-B3C4-B2911C53072B}"/>
              </a:ext>
            </a:extLst>
          </p:cNvPr>
          <p:cNvSpPr txBox="1"/>
          <p:nvPr/>
        </p:nvSpPr>
        <p:spPr>
          <a:xfrm>
            <a:off x="4310743" y="2193447"/>
            <a:ext cx="2972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>
                <a:solidFill>
                  <a:schemeClr val="accent1"/>
                </a:solidFill>
                <a:cs typeface="B Nazanin" panose="00000400000000000000" pitchFamily="2" charset="-78"/>
              </a:rPr>
              <a:t>جست وجوی </a:t>
            </a:r>
            <a:r>
              <a:rPr lang="fa-IR" sz="3200" dirty="0">
                <a:solidFill>
                  <a:srgbClr val="FF0000"/>
                </a:solidFill>
                <a:cs typeface="B Nazanin" panose="00000400000000000000" pitchFamily="2" charset="-78"/>
              </a:rPr>
              <a:t>تخاصمی</a:t>
            </a:r>
            <a:endParaRPr 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33C4BA7-6D9A-48C7-8AB7-B06DB586DC4C}"/>
              </a:ext>
            </a:extLst>
          </p:cNvPr>
          <p:cNvCxnSpPr>
            <a:cxnSpLocks/>
          </p:cNvCxnSpPr>
          <p:nvPr/>
        </p:nvCxnSpPr>
        <p:spPr>
          <a:xfrm>
            <a:off x="6879837" y="2826821"/>
            <a:ext cx="1855601" cy="1353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D577EB-916C-4B59-935B-E4C710C39749}"/>
              </a:ext>
            </a:extLst>
          </p:cNvPr>
          <p:cNvCxnSpPr>
            <a:cxnSpLocks/>
          </p:cNvCxnSpPr>
          <p:nvPr/>
        </p:nvCxnSpPr>
        <p:spPr>
          <a:xfrm flipH="1">
            <a:off x="3088433" y="2806214"/>
            <a:ext cx="1716833" cy="1373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26567CE-0597-4F31-9335-7B1C7DAEE35A}"/>
              </a:ext>
            </a:extLst>
          </p:cNvPr>
          <p:cNvSpPr txBox="1"/>
          <p:nvPr/>
        </p:nvSpPr>
        <p:spPr>
          <a:xfrm>
            <a:off x="1306286" y="4338735"/>
            <a:ext cx="3796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sz="2400" dirty="0">
                <a:cs typeface="B Mitra" panose="00000400000000000000" pitchFamily="2" charset="-78"/>
              </a:rPr>
              <a:t>بازیکنان با یکدیگر تضاد منافع دارند</a:t>
            </a:r>
            <a:endParaRPr lang="en-US" sz="2400" dirty="0">
              <a:cs typeface="B Mitra" panose="000004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E7ACE-A533-4300-8D06-5863212208EE}"/>
              </a:ext>
            </a:extLst>
          </p:cNvPr>
          <p:cNvSpPr txBox="1"/>
          <p:nvPr/>
        </p:nvSpPr>
        <p:spPr>
          <a:xfrm>
            <a:off x="7283032" y="4219223"/>
            <a:ext cx="31129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dirty="0">
                <a:cs typeface="B Nazanin" panose="00000400000000000000" pitchFamily="2" charset="-78"/>
              </a:rPr>
              <a:t>می خواهیم در هر لحظه، بین تمامی حرکت های ممکن تا انتهای مسیر </a:t>
            </a:r>
            <a:r>
              <a:rPr lang="fa-IR" sz="2000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جست و جو </a:t>
            </a:r>
            <a:r>
              <a:rPr lang="fa-IR" sz="2000" dirty="0">
                <a:cs typeface="B Nazanin" panose="00000400000000000000" pitchFamily="2" charset="-78"/>
              </a:rPr>
              <a:t>کرده و بهترین حرکت فعلی را مشخص کنیم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665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3BE52A-7EC2-4E4D-A2F4-6844C59560B9}"/>
              </a:ext>
            </a:extLst>
          </p:cNvPr>
          <p:cNvSpPr txBox="1"/>
          <p:nvPr/>
        </p:nvSpPr>
        <p:spPr>
          <a:xfrm>
            <a:off x="10168888" y="491607"/>
            <a:ext cx="1048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800" dirty="0">
                <a:cs typeface="B Nazanin" panose="00000400000000000000" pitchFamily="2" charset="-78"/>
              </a:rPr>
              <a:t>مثال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2E8FC-1534-4BA7-A54C-9D048540BDA8}"/>
              </a:ext>
            </a:extLst>
          </p:cNvPr>
          <p:cNvSpPr/>
          <p:nvPr/>
        </p:nvSpPr>
        <p:spPr>
          <a:xfrm>
            <a:off x="5257800" y="14478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6" name="Picture 3" descr="\\.host\Shared Folders\Shared with PC\images\Pacman_stuck_minimax.png">
            <a:extLst>
              <a:ext uri="{FF2B5EF4-FFF2-40B4-BE49-F238E27FC236}">
                <a16:creationId xmlns:a16="http://schemas.microsoft.com/office/drawing/2014/main" id="{0E762C46-E0F5-4CBA-8691-E7EA98587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5867400" y="15128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2555507-D888-4A57-86B3-CE1FB410CDD4}"/>
              </a:ext>
            </a:extLst>
          </p:cNvPr>
          <p:cNvSpPr/>
          <p:nvPr/>
        </p:nvSpPr>
        <p:spPr>
          <a:xfrm>
            <a:off x="6553200" y="16002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7A7CE2-16F5-4DB3-85AC-F417AEE90878}"/>
              </a:ext>
            </a:extLst>
          </p:cNvPr>
          <p:cNvCxnSpPr/>
          <p:nvPr/>
        </p:nvCxnSpPr>
        <p:spPr>
          <a:xfrm rot="10800000" flipV="1">
            <a:off x="3657600" y="1905000"/>
            <a:ext cx="2362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C76611-5A82-48DD-8F0D-29EE964A69FF}"/>
              </a:ext>
            </a:extLst>
          </p:cNvPr>
          <p:cNvCxnSpPr/>
          <p:nvPr/>
        </p:nvCxnSpPr>
        <p:spPr>
          <a:xfrm>
            <a:off x="6019800" y="1905000"/>
            <a:ext cx="22860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8032E9-1EB9-41D5-9D33-47FF97FC13B3}"/>
              </a:ext>
            </a:extLst>
          </p:cNvPr>
          <p:cNvCxnSpPr/>
          <p:nvPr/>
        </p:nvCxnSpPr>
        <p:spPr>
          <a:xfrm rot="10800000" flipV="1">
            <a:off x="7239000" y="2819400"/>
            <a:ext cx="10668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80EBA6-8295-4B2D-980A-536EA1ABCCFB}"/>
              </a:ext>
            </a:extLst>
          </p:cNvPr>
          <p:cNvCxnSpPr/>
          <p:nvPr/>
        </p:nvCxnSpPr>
        <p:spPr>
          <a:xfrm>
            <a:off x="8305800" y="2819400"/>
            <a:ext cx="1219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6A4B53A-CF2B-498F-9ED3-21A8D76E76BB}"/>
              </a:ext>
            </a:extLst>
          </p:cNvPr>
          <p:cNvCxnSpPr/>
          <p:nvPr/>
        </p:nvCxnSpPr>
        <p:spPr>
          <a:xfrm rot="10800000" flipV="1">
            <a:off x="2590801" y="2819400"/>
            <a:ext cx="10668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1B702E-07CF-486C-A69F-EC66B4B3A107}"/>
              </a:ext>
            </a:extLst>
          </p:cNvPr>
          <p:cNvCxnSpPr/>
          <p:nvPr/>
        </p:nvCxnSpPr>
        <p:spPr>
          <a:xfrm>
            <a:off x="3657601" y="2819400"/>
            <a:ext cx="1219200" cy="381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D074EBF-9207-45E9-B8E9-D4C0F2C13D3A}"/>
              </a:ext>
            </a:extLst>
          </p:cNvPr>
          <p:cNvSpPr/>
          <p:nvPr/>
        </p:nvSpPr>
        <p:spPr>
          <a:xfrm>
            <a:off x="2895600" y="23622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" name="Picture 3" descr="\\.host\Shared Folders\Shared with PC\images\Pacman_stuck_minimax.png">
            <a:extLst>
              <a:ext uri="{FF2B5EF4-FFF2-40B4-BE49-F238E27FC236}">
                <a16:creationId xmlns:a16="http://schemas.microsoft.com/office/drawing/2014/main" id="{8878BE85-8C1C-4F32-85F2-799BC8C18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3200400" y="24272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2B35214-81A0-4270-BFB1-A1547AC28AA6}"/>
              </a:ext>
            </a:extLst>
          </p:cNvPr>
          <p:cNvSpPr/>
          <p:nvPr/>
        </p:nvSpPr>
        <p:spPr>
          <a:xfrm>
            <a:off x="419100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C3EABE-E597-4B65-BDEF-1952B1F1CC8E}"/>
              </a:ext>
            </a:extLst>
          </p:cNvPr>
          <p:cNvSpPr/>
          <p:nvPr/>
        </p:nvSpPr>
        <p:spPr>
          <a:xfrm>
            <a:off x="7543800" y="23622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" name="Picture 3" descr="\\.host\Shared Folders\Shared with PC\images\Pacman_stuck_minimax.png">
            <a:extLst>
              <a:ext uri="{FF2B5EF4-FFF2-40B4-BE49-F238E27FC236}">
                <a16:creationId xmlns:a16="http://schemas.microsoft.com/office/drawing/2014/main" id="{A3155D05-0F6A-4077-87BA-F9CBAAC1E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8458200" y="24272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4832C6F0-535C-4599-9CF6-F95690387337}"/>
              </a:ext>
            </a:extLst>
          </p:cNvPr>
          <p:cNvSpPr/>
          <p:nvPr/>
        </p:nvSpPr>
        <p:spPr>
          <a:xfrm>
            <a:off x="8839200" y="25146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8C3E67-117E-43CB-8780-C956E824A38A}"/>
              </a:ext>
            </a:extLst>
          </p:cNvPr>
          <p:cNvSpPr/>
          <p:nvPr/>
        </p:nvSpPr>
        <p:spPr>
          <a:xfrm>
            <a:off x="64770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3" name="Picture 3" descr="\\.host\Shared Folders\Shared with PC\images\Pacman_stuck_minimax.png">
            <a:extLst>
              <a:ext uri="{FF2B5EF4-FFF2-40B4-BE49-F238E27FC236}">
                <a16:creationId xmlns:a16="http://schemas.microsoft.com/office/drawing/2014/main" id="{8D4201F0-3091-45FF-990F-83D7B3922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70866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66D8F6D0-E576-4DFB-87C8-03BA94D1EFBD}"/>
              </a:ext>
            </a:extLst>
          </p:cNvPr>
          <p:cNvSpPr/>
          <p:nvPr/>
        </p:nvSpPr>
        <p:spPr>
          <a:xfrm>
            <a:off x="77724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779D057-93DE-4025-B7C8-1263B2166D21}"/>
              </a:ext>
            </a:extLst>
          </p:cNvPr>
          <p:cNvSpPr/>
          <p:nvPr/>
        </p:nvSpPr>
        <p:spPr>
          <a:xfrm>
            <a:off x="87630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6" name="Picture 3" descr="\\.host\Shared Folders\Shared with PC\images\Pacman_stuck_minimax.png">
            <a:extLst>
              <a:ext uri="{FF2B5EF4-FFF2-40B4-BE49-F238E27FC236}">
                <a16:creationId xmlns:a16="http://schemas.microsoft.com/office/drawing/2014/main" id="{52F33FAC-8D1D-4DEC-99AA-DC2530F5E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99822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198C365-A0A0-4D8E-AD91-F0ED45FD0D95}"/>
              </a:ext>
            </a:extLst>
          </p:cNvPr>
          <p:cNvSpPr/>
          <p:nvPr/>
        </p:nvSpPr>
        <p:spPr>
          <a:xfrm>
            <a:off x="18288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8" name="Picture 3" descr="\\.host\Shared Folders\Shared with PC\images\Pacman_stuck_minimax.png">
            <a:extLst>
              <a:ext uri="{FF2B5EF4-FFF2-40B4-BE49-F238E27FC236}">
                <a16:creationId xmlns:a16="http://schemas.microsoft.com/office/drawing/2014/main" id="{800D0E38-F627-4491-A02A-3B4FB1661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>
            <a:off x="18288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4C3457CB-89B1-4397-8CD2-0BD5F81B15E6}"/>
              </a:ext>
            </a:extLst>
          </p:cNvPr>
          <p:cNvSpPr/>
          <p:nvPr/>
        </p:nvSpPr>
        <p:spPr>
          <a:xfrm>
            <a:off x="31242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C1A606-C2F3-48DD-8276-30C1A115B7A1}"/>
              </a:ext>
            </a:extLst>
          </p:cNvPr>
          <p:cNvSpPr/>
          <p:nvPr/>
        </p:nvSpPr>
        <p:spPr>
          <a:xfrm>
            <a:off x="4114800" y="3276600"/>
            <a:ext cx="1524000" cy="381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1" name="Picture 3" descr="\\.host\Shared Folders\Shared with PC\images\Pacman_stuck_minimax.png">
            <a:extLst>
              <a:ext uri="{FF2B5EF4-FFF2-40B4-BE49-F238E27FC236}">
                <a16:creationId xmlns:a16="http://schemas.microsoft.com/office/drawing/2014/main" id="{372AACCF-3F6B-4D1D-9DBA-2561DE5DC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8135" t="16438" r="44067" b="58904"/>
          <a:stretch>
            <a:fillRect/>
          </a:stretch>
        </p:blipFill>
        <p:spPr bwMode="auto">
          <a:xfrm flipH="1">
            <a:off x="4724400" y="3341688"/>
            <a:ext cx="30480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D3ED7E6E-3325-4B41-A3BB-11B1CCC1BD10}"/>
              </a:ext>
            </a:extLst>
          </p:cNvPr>
          <p:cNvSpPr/>
          <p:nvPr/>
        </p:nvSpPr>
        <p:spPr>
          <a:xfrm>
            <a:off x="5410200" y="3429000"/>
            <a:ext cx="76200" cy="762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FE3322A-98CB-455F-A27E-719F5980A8C7}"/>
              </a:ext>
            </a:extLst>
          </p:cNvPr>
          <p:cNvSpPr/>
          <p:nvPr/>
        </p:nvSpPr>
        <p:spPr>
          <a:xfrm>
            <a:off x="18288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35F4EC3-F91B-479D-808A-7F8556A6F280}"/>
              </a:ext>
            </a:extLst>
          </p:cNvPr>
          <p:cNvSpPr/>
          <p:nvPr/>
        </p:nvSpPr>
        <p:spPr>
          <a:xfrm>
            <a:off x="41148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AF57AC6F-8E96-404C-8664-2904A8032263}"/>
              </a:ext>
            </a:extLst>
          </p:cNvPr>
          <p:cNvSpPr/>
          <p:nvPr/>
        </p:nvSpPr>
        <p:spPr>
          <a:xfrm>
            <a:off x="6477000" y="3886200"/>
            <a:ext cx="1524000" cy="1752600"/>
          </a:xfrm>
          <a:prstGeom prst="triangle">
            <a:avLst/>
          </a:prstGeom>
          <a:solidFill>
            <a:srgbClr val="CCE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DC28D3-0271-42B5-88BF-DC215C2B6EA2}"/>
              </a:ext>
            </a:extLst>
          </p:cNvPr>
          <p:cNvSpPr txBox="1"/>
          <p:nvPr/>
        </p:nvSpPr>
        <p:spPr>
          <a:xfrm>
            <a:off x="9372600" y="3733800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B5B73E-0B37-456F-8A46-6D1DB44192ED}"/>
              </a:ext>
            </a:extLst>
          </p:cNvPr>
          <p:cNvSpPr txBox="1"/>
          <p:nvPr/>
        </p:nvSpPr>
        <p:spPr>
          <a:xfrm>
            <a:off x="2057400" y="57150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24FB87-5567-49F4-B219-D10124CAE88C}"/>
              </a:ext>
            </a:extLst>
          </p:cNvPr>
          <p:cNvSpPr txBox="1"/>
          <p:nvPr/>
        </p:nvSpPr>
        <p:spPr>
          <a:xfrm>
            <a:off x="27432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303B54-0A48-4B28-97E0-AED8BE9ED4D5}"/>
              </a:ext>
            </a:extLst>
          </p:cNvPr>
          <p:cNvSpPr txBox="1"/>
          <p:nvPr/>
        </p:nvSpPr>
        <p:spPr>
          <a:xfrm>
            <a:off x="4419600" y="5715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F8248D7-25E6-4272-BC46-B71A3277D83F}"/>
              </a:ext>
            </a:extLst>
          </p:cNvPr>
          <p:cNvSpPr txBox="1"/>
          <p:nvPr/>
        </p:nvSpPr>
        <p:spPr>
          <a:xfrm>
            <a:off x="50292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1EABB7-29A5-437E-BAAD-1C66EF1A788E}"/>
              </a:ext>
            </a:extLst>
          </p:cNvPr>
          <p:cNvSpPr txBox="1"/>
          <p:nvPr/>
        </p:nvSpPr>
        <p:spPr>
          <a:xfrm>
            <a:off x="6705600" y="5715000"/>
            <a:ext cx="83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B77D35-AA66-4570-B082-D018C8F5D8BF}"/>
              </a:ext>
            </a:extLst>
          </p:cNvPr>
          <p:cNvSpPr txBox="1"/>
          <p:nvPr/>
        </p:nvSpPr>
        <p:spPr>
          <a:xfrm>
            <a:off x="74676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39632D-6645-4BA5-B835-B76D490D3C88}"/>
              </a:ext>
            </a:extLst>
          </p:cNvPr>
          <p:cNvSpPr txBox="1"/>
          <p:nvPr/>
        </p:nvSpPr>
        <p:spPr>
          <a:xfrm>
            <a:off x="3581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30386AD-A35B-499F-A509-ECFDA8DFF0AD}"/>
              </a:ext>
            </a:extLst>
          </p:cNvPr>
          <p:cNvSpPr txBox="1"/>
          <p:nvPr/>
        </p:nvSpPr>
        <p:spPr>
          <a:xfrm>
            <a:off x="5867400" y="5715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…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29E86CF-89AC-4C02-9866-131234304EFE}"/>
              </a:ext>
            </a:extLst>
          </p:cNvPr>
          <p:cNvCxnSpPr/>
          <p:nvPr/>
        </p:nvCxnSpPr>
        <p:spPr>
          <a:xfrm flipH="1" flipV="1">
            <a:off x="1912776" y="1512888"/>
            <a:ext cx="830424" cy="707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D5247A4-8A93-447F-B5A9-82F966B9FFFB}"/>
              </a:ext>
            </a:extLst>
          </p:cNvPr>
          <p:cNvSpPr txBox="1"/>
          <p:nvPr/>
        </p:nvSpPr>
        <p:spPr>
          <a:xfrm>
            <a:off x="865075" y="1060994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927F680-AF51-4CF3-9035-825247B86855}"/>
              </a:ext>
            </a:extLst>
          </p:cNvPr>
          <p:cNvSpPr/>
          <p:nvPr/>
        </p:nvSpPr>
        <p:spPr>
          <a:xfrm>
            <a:off x="8610600" y="3088433"/>
            <a:ext cx="1886339" cy="1026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FED62F-E21F-4B99-B6F3-8790C3797D06}"/>
              </a:ext>
            </a:extLst>
          </p:cNvPr>
          <p:cNvSpPr txBox="1"/>
          <p:nvPr/>
        </p:nvSpPr>
        <p:spPr>
          <a:xfrm>
            <a:off x="8628959" y="4199167"/>
            <a:ext cx="2020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Terminal State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2A22BE1-4B14-49C7-B5A9-6CB6DE9615D8}"/>
              </a:ext>
            </a:extLst>
          </p:cNvPr>
          <p:cNvSpPr/>
          <p:nvPr/>
        </p:nvSpPr>
        <p:spPr>
          <a:xfrm>
            <a:off x="9322836" y="3733799"/>
            <a:ext cx="461865" cy="46536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98B03CA-0ABF-495B-B01F-2048C58727CB}"/>
              </a:ext>
            </a:extLst>
          </p:cNvPr>
          <p:cNvCxnSpPr/>
          <p:nvPr/>
        </p:nvCxnSpPr>
        <p:spPr>
          <a:xfrm flipV="1">
            <a:off x="9784701" y="3657600"/>
            <a:ext cx="119743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D19D90B-08C6-4FA8-A202-8BD151CED761}"/>
              </a:ext>
            </a:extLst>
          </p:cNvPr>
          <p:cNvSpPr txBox="1"/>
          <p:nvPr/>
        </p:nvSpPr>
        <p:spPr>
          <a:xfrm>
            <a:off x="10957246" y="3372792"/>
            <a:ext cx="898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15274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/>
      <p:bldP spid="36" grpId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 animBg="1"/>
      <p:bldP spid="49" grpId="0"/>
      <p:bldP spid="51" grpId="0" animBg="1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3BE52A-7EC2-4E4D-A2F4-6844C59560B9}"/>
              </a:ext>
            </a:extLst>
          </p:cNvPr>
          <p:cNvSpPr txBox="1"/>
          <p:nvPr/>
        </p:nvSpPr>
        <p:spPr>
          <a:xfrm>
            <a:off x="10168888" y="491607"/>
            <a:ext cx="1048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800" dirty="0">
                <a:cs typeface="B Nazanin" panose="00000400000000000000" pitchFamily="2" charset="-78"/>
              </a:rPr>
              <a:t>مثال</a:t>
            </a:r>
            <a:endParaRPr lang="en-US" sz="4800" dirty="0">
              <a:cs typeface="B Nazanin" panose="000004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F0EC2-C408-4B08-8955-5B18CB67C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46" y="1322604"/>
            <a:ext cx="9208386" cy="50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4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3BE52A-7EC2-4E4D-A2F4-6844C59560B9}"/>
              </a:ext>
            </a:extLst>
          </p:cNvPr>
          <p:cNvSpPr txBox="1"/>
          <p:nvPr/>
        </p:nvSpPr>
        <p:spPr>
          <a:xfrm>
            <a:off x="9031002" y="566252"/>
            <a:ext cx="23638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en-US" sz="4800" dirty="0"/>
              <a:t>Minimax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7D5EF-A819-A840-B951-E8F3491F76A0}"/>
              </a:ext>
            </a:extLst>
          </p:cNvPr>
          <p:cNvSpPr txBox="1"/>
          <p:nvPr/>
        </p:nvSpPr>
        <p:spPr>
          <a:xfrm>
            <a:off x="3293706" y="1177486"/>
            <a:ext cx="8357145" cy="6129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به کمک یک روش مشخص به هر </a:t>
            </a:r>
            <a:r>
              <a:rPr lang="en-US" sz="2400" dirty="0">
                <a:cs typeface="B Nazanin" panose="00000400000000000000" pitchFamily="2" charset="-78"/>
              </a:rPr>
              <a:t>state</a:t>
            </a:r>
            <a:r>
              <a:rPr lang="fa-IR" sz="2400" dirty="0">
                <a:cs typeface="B Nazanin" panose="00000400000000000000" pitchFamily="2" charset="-78"/>
              </a:rPr>
              <a:t> یک </a:t>
            </a:r>
            <a:r>
              <a:rPr lang="en-US" sz="2400" dirty="0">
                <a:cs typeface="B Nazanin" panose="00000400000000000000" pitchFamily="2" charset="-78"/>
              </a:rPr>
              <a:t>value</a:t>
            </a:r>
            <a:r>
              <a:rPr lang="fa-IR" sz="2400" dirty="0">
                <a:cs typeface="B Nazanin" panose="00000400000000000000" pitchFamily="2" charset="-78"/>
              </a:rPr>
              <a:t> نسبت می دهیم.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B Nazanin" panose="00000400000000000000" pitchFamily="2" charset="-78"/>
              </a:rPr>
              <a:t>Value</a:t>
            </a:r>
            <a:r>
              <a:rPr lang="fa-IR" sz="2400" dirty="0">
                <a:cs typeface="B Nazanin" panose="00000400000000000000" pitchFamily="2" charset="-78"/>
              </a:rPr>
              <a:t> هر </a:t>
            </a:r>
            <a:r>
              <a:rPr lang="en-US" sz="2400" dirty="0">
                <a:cs typeface="B Nazanin" panose="00000400000000000000" pitchFamily="2" charset="-78"/>
              </a:rPr>
              <a:t>state</a:t>
            </a:r>
            <a:r>
              <a:rPr lang="fa-IR" sz="2400" dirty="0">
                <a:cs typeface="B Nazanin" panose="00000400000000000000" pitchFamily="2" charset="-78"/>
              </a:rPr>
              <a:t> نشان دهنده آن است که آن </a:t>
            </a:r>
            <a:r>
              <a:rPr lang="en-US" sz="2400" dirty="0">
                <a:cs typeface="B Nazanin" panose="00000400000000000000" pitchFamily="2" charset="-78"/>
              </a:rPr>
              <a:t>state</a:t>
            </a:r>
            <a:r>
              <a:rPr lang="fa-IR" sz="2400" dirty="0">
                <a:cs typeface="B Nazanin" panose="00000400000000000000" pitchFamily="2" charset="-78"/>
              </a:rPr>
              <a:t> چقدر برای ما اهمیت دارد. به عبارت دیگر اگر به آن حالت برویم در نهایت چقدر امتیاز کسب خواهیم کرد.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هر بازیکن هدف و نقش مشخصی دارد: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B Nazanin" panose="00000400000000000000" pitchFamily="2" charset="-78"/>
              </a:rPr>
              <a:t>Maximizer</a:t>
            </a:r>
            <a:r>
              <a:rPr lang="fa-IR" sz="2400" dirty="0">
                <a:cs typeface="B Nazanin" panose="00000400000000000000" pitchFamily="2" charset="-78"/>
              </a:rPr>
              <a:t>: به دنبال آن است که تا حد امکان امتیاز </a:t>
            </a:r>
            <a:r>
              <a:rPr lang="fa-IR" sz="2400" b="1" dirty="0">
                <a:solidFill>
                  <a:schemeClr val="accent6">
                    <a:lumMod val="75000"/>
                  </a:schemeClr>
                </a:solidFill>
                <a:cs typeface="B Nazanin" panose="00000400000000000000" pitchFamily="2" charset="-78"/>
              </a:rPr>
              <a:t>بیشتری (مثبت تری) </a:t>
            </a:r>
            <a:r>
              <a:rPr lang="fa-IR" sz="2400" dirty="0">
                <a:cs typeface="B Nazanin" panose="00000400000000000000" pitchFamily="2" charset="-78"/>
              </a:rPr>
              <a:t>کسب کند.</a:t>
            </a:r>
          </a:p>
          <a:p>
            <a:pPr marL="800100" lvl="1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cs typeface="B Nazanin" panose="00000400000000000000" pitchFamily="2" charset="-78"/>
              </a:rPr>
              <a:t>Minimizer</a:t>
            </a:r>
            <a:r>
              <a:rPr lang="fa-IR" sz="2400" dirty="0">
                <a:cs typeface="B Nazanin" panose="00000400000000000000" pitchFamily="2" charset="-78"/>
              </a:rPr>
              <a:t>: به دنبال آن است که تا حد امکان امتیاز </a:t>
            </a:r>
            <a:r>
              <a:rPr lang="fa-IR" sz="2400" b="1" dirty="0">
                <a:solidFill>
                  <a:srgbClr val="FF0000"/>
                </a:solidFill>
                <a:cs typeface="B Nazanin" panose="00000400000000000000" pitchFamily="2" charset="-78"/>
              </a:rPr>
              <a:t>کمتری (منفی تری) </a:t>
            </a:r>
            <a:r>
              <a:rPr lang="fa-IR" sz="2400" dirty="0">
                <a:cs typeface="B Nazanin" panose="00000400000000000000" pitchFamily="2" charset="-78"/>
              </a:rPr>
              <a:t>کسب کند.</a:t>
            </a:r>
          </a:p>
          <a:p>
            <a:pPr marL="342900" indent="-3429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2400" dirty="0">
                <a:cs typeface="B Nazanin" panose="00000400000000000000" pitchFamily="2" charset="-78"/>
              </a:rPr>
              <a:t>فرض کنید ما </a:t>
            </a:r>
            <a:r>
              <a:rPr lang="en-US" sz="2400" dirty="0">
                <a:cs typeface="B Nazanin" panose="00000400000000000000" pitchFamily="2" charset="-78"/>
              </a:rPr>
              <a:t>Maximizer</a:t>
            </a:r>
            <a:r>
              <a:rPr lang="fa-IR" sz="2400" dirty="0">
                <a:cs typeface="B Nazanin" panose="00000400000000000000" pitchFamily="2" charset="-78"/>
              </a:rPr>
              <a:t> باشیم:</a:t>
            </a:r>
          </a:p>
          <a:p>
            <a:pPr algn="r" rtl="1">
              <a:lnSpc>
                <a:spcPct val="150000"/>
              </a:lnSpc>
            </a:pPr>
            <a:r>
              <a:rPr lang="fa-IR" sz="2400" dirty="0">
                <a:cs typeface="B Nazanin" panose="00000400000000000000" pitchFamily="2" charset="-78"/>
              </a:rPr>
              <a:t>هدف ما، رفتن به </a:t>
            </a:r>
            <a:r>
              <a:rPr lang="en-US" sz="2400" dirty="0">
                <a:cs typeface="B Nazanin" panose="00000400000000000000" pitchFamily="2" charset="-78"/>
              </a:rPr>
              <a:t>state</a:t>
            </a:r>
            <a:r>
              <a:rPr lang="fa-IR" sz="2400" dirty="0">
                <a:cs typeface="B Nazanin" panose="00000400000000000000" pitchFamily="2" charset="-78"/>
              </a:rPr>
              <a:t>ای است که بیشترین </a:t>
            </a:r>
            <a:r>
              <a:rPr lang="en-US" sz="2400" dirty="0">
                <a:cs typeface="B Nazanin" panose="00000400000000000000" pitchFamily="2" charset="-78"/>
              </a:rPr>
              <a:t>value</a:t>
            </a:r>
            <a:r>
              <a:rPr lang="fa-IR" sz="2400" dirty="0">
                <a:cs typeface="B Nazanin" panose="00000400000000000000" pitchFamily="2" charset="-78"/>
              </a:rPr>
              <a:t> را داشته باشد.</a:t>
            </a:r>
            <a:br>
              <a:rPr lang="fa-IR" sz="2400" dirty="0">
                <a:cs typeface="B Nazanin" panose="00000400000000000000" pitchFamily="2" charset="-78"/>
              </a:rPr>
            </a:b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0133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7AAD17-03D2-634F-B503-13FC4961F221}"/>
              </a:ext>
            </a:extLst>
          </p:cNvPr>
          <p:cNvSpPr txBox="1"/>
          <p:nvPr/>
        </p:nvSpPr>
        <p:spPr>
          <a:xfrm>
            <a:off x="7958954" y="891205"/>
            <a:ext cx="3007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>
                <a:latin typeface="B Koodak" pitchFamily="2" charset="-78"/>
                <a:cs typeface="B Nazanin" panose="00000400000000000000" pitchFamily="2" charset="-78"/>
              </a:rPr>
              <a:t>تعیین ارزش هر</a:t>
            </a:r>
            <a:r>
              <a:rPr lang="en-US" sz="2800" b="1" dirty="0">
                <a:latin typeface="B Koodak" pitchFamily="2" charset="-78"/>
                <a:cs typeface="B Nazanin" panose="00000400000000000000" pitchFamily="2" charset="-78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endParaRPr lang="en-US" sz="2800" b="1" dirty="0">
              <a:latin typeface="B Koodak" pitchFamily="2" charset="-78"/>
              <a:cs typeface="B Nazanin" panose="00000400000000000000" pitchFamily="2" charset="-78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21F44A-999E-47EC-ACB8-FD573A5B1E92}"/>
              </a:ext>
            </a:extLst>
          </p:cNvPr>
          <p:cNvGrpSpPr/>
          <p:nvPr/>
        </p:nvGrpSpPr>
        <p:grpSpPr>
          <a:xfrm>
            <a:off x="2743200" y="3124200"/>
            <a:ext cx="6781800" cy="2230830"/>
            <a:chOff x="1676400" y="1447800"/>
            <a:chExt cx="8763000" cy="288253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7DFC57-3342-4594-ADE8-B7E6A6D5DE32}"/>
                </a:ext>
              </a:extLst>
            </p:cNvPr>
            <p:cNvSpPr/>
            <p:nvPr/>
          </p:nvSpPr>
          <p:spPr>
            <a:xfrm>
              <a:off x="5105400" y="14478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3" name="Picture 3" descr="\\.host\Shared Folders\Shared with PC\images\Pacman_stuck_minimax.png">
              <a:extLst>
                <a:ext uri="{FF2B5EF4-FFF2-40B4-BE49-F238E27FC236}">
                  <a16:creationId xmlns:a16="http://schemas.microsoft.com/office/drawing/2014/main" id="{823431D9-1CDB-492F-B491-35F6FF4593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 flipH="1">
              <a:off x="5410200" y="15240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9D30818-2CA2-42DA-8666-CCBFB5A2E560}"/>
                </a:ext>
              </a:extLst>
            </p:cNvPr>
            <p:cNvSpPr/>
            <p:nvPr/>
          </p:nvSpPr>
          <p:spPr>
            <a:xfrm>
              <a:off x="6127260" y="16002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8932A8C-0809-454B-A08B-D4785BE19DDB}"/>
                </a:ext>
              </a:extLst>
            </p:cNvPr>
            <p:cNvCxnSpPr/>
            <p:nvPr/>
          </p:nvCxnSpPr>
          <p:spPr>
            <a:xfrm rot="10800000" flipV="1">
              <a:off x="3657600" y="1905000"/>
              <a:ext cx="2362200" cy="381000"/>
            </a:xfrm>
            <a:prstGeom prst="line">
              <a:avLst/>
            </a:prstGeom>
            <a:ln w="2857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C63E6CC-228F-4D5D-B184-5DE4AD062645}"/>
                </a:ext>
              </a:extLst>
            </p:cNvPr>
            <p:cNvCxnSpPr/>
            <p:nvPr/>
          </p:nvCxnSpPr>
          <p:spPr>
            <a:xfrm>
              <a:off x="6019800" y="1905000"/>
              <a:ext cx="2286000" cy="381000"/>
            </a:xfrm>
            <a:prstGeom prst="line">
              <a:avLst/>
            </a:prstGeom>
            <a:ln w="28575">
              <a:solidFill>
                <a:srgbClr val="0066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7D2DAB-8B5F-49A4-9299-A122DEC9E39B}"/>
                </a:ext>
              </a:extLst>
            </p:cNvPr>
            <p:cNvCxnSpPr/>
            <p:nvPr/>
          </p:nvCxnSpPr>
          <p:spPr>
            <a:xfrm rot="10800000" flipV="1">
              <a:off x="7239000" y="2819400"/>
              <a:ext cx="10668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21B40D2-62F3-4AB6-A1C1-21FC1E4A69F8}"/>
                </a:ext>
              </a:extLst>
            </p:cNvPr>
            <p:cNvCxnSpPr/>
            <p:nvPr/>
          </p:nvCxnSpPr>
          <p:spPr>
            <a:xfrm>
              <a:off x="8305800" y="2819400"/>
              <a:ext cx="12192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74AC517-6D8A-4E33-9B3C-FABD3FBFFAFE}"/>
                </a:ext>
              </a:extLst>
            </p:cNvPr>
            <p:cNvCxnSpPr/>
            <p:nvPr/>
          </p:nvCxnSpPr>
          <p:spPr>
            <a:xfrm rot="10800000" flipV="1">
              <a:off x="2590801" y="2819400"/>
              <a:ext cx="10668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347E154-C953-49FE-B120-9BBD599B0C62}"/>
                </a:ext>
              </a:extLst>
            </p:cNvPr>
            <p:cNvCxnSpPr/>
            <p:nvPr/>
          </p:nvCxnSpPr>
          <p:spPr>
            <a:xfrm>
              <a:off x="3657601" y="2819400"/>
              <a:ext cx="1219200" cy="381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1C9C5E1B-4780-4FD3-9E53-809E542721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24600" y="15005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1293BFF-BC2F-465C-933A-1F5FA90C29E0}"/>
                </a:ext>
              </a:extLst>
            </p:cNvPr>
            <p:cNvSpPr/>
            <p:nvPr/>
          </p:nvSpPr>
          <p:spPr>
            <a:xfrm>
              <a:off x="2743200" y="23622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3" name="Picture 3" descr="\\.host\Shared Folders\Shared with PC\images\Pacman_stuck_minimax.png">
              <a:extLst>
                <a:ext uri="{FF2B5EF4-FFF2-40B4-BE49-F238E27FC236}">
                  <a16:creationId xmlns:a16="http://schemas.microsoft.com/office/drawing/2014/main" id="{8EEA7DBC-27DD-4857-9656-FCD82997F1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>
              <a:off x="2774460" y="24227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5D4E52E-E270-4E27-8253-E0A006F38DFA}"/>
                </a:ext>
              </a:extLst>
            </p:cNvPr>
            <p:cNvSpPr/>
            <p:nvPr/>
          </p:nvSpPr>
          <p:spPr>
            <a:xfrm>
              <a:off x="376506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FC5E5717-3EC9-45AF-8EA8-CC1C8C4338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962400" y="24149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F884D7-42E4-4EF9-8492-3C9A7CF9A7C2}"/>
                </a:ext>
              </a:extLst>
            </p:cNvPr>
            <p:cNvSpPr/>
            <p:nvPr/>
          </p:nvSpPr>
          <p:spPr>
            <a:xfrm>
              <a:off x="7391400" y="23622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7" name="Picture 3" descr="\\.host\Shared Folders\Shared with PC\images\Pacman_stuck_minimax.png">
              <a:extLst>
                <a:ext uri="{FF2B5EF4-FFF2-40B4-BE49-F238E27FC236}">
                  <a16:creationId xmlns:a16="http://schemas.microsoft.com/office/drawing/2014/main" id="{2E5CBBD1-8BBF-4B0C-B4D5-F8D7FFC9C5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 flipH="1">
              <a:off x="8001000" y="24384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9C39905-AFAC-4E01-A61D-416BB762081E}"/>
                </a:ext>
              </a:extLst>
            </p:cNvPr>
            <p:cNvSpPr/>
            <p:nvPr/>
          </p:nvSpPr>
          <p:spPr>
            <a:xfrm>
              <a:off x="8413260" y="25146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F2F5E0E4-DF03-4C78-8E99-45295BD979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10600" y="24149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E46A220-F6DE-48B4-AC90-9492B1183C6A}"/>
                </a:ext>
              </a:extLst>
            </p:cNvPr>
            <p:cNvSpPr/>
            <p:nvPr/>
          </p:nvSpPr>
          <p:spPr>
            <a:xfrm>
              <a:off x="16764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1" name="Picture 3" descr="\\.host\Shared Folders\Shared with PC\images\Pacman_stuck_minimax.png">
              <a:extLst>
                <a:ext uri="{FF2B5EF4-FFF2-40B4-BE49-F238E27FC236}">
                  <a16:creationId xmlns:a16="http://schemas.microsoft.com/office/drawing/2014/main" id="{C7FA348A-E122-4BEA-911C-9DD9499B1B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>
              <a:off x="1707660" y="33371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53EF5D2-A3C3-463A-8902-ADBD08D76355}"/>
                </a:ext>
              </a:extLst>
            </p:cNvPr>
            <p:cNvSpPr/>
            <p:nvPr/>
          </p:nvSpPr>
          <p:spPr>
            <a:xfrm>
              <a:off x="26982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1BD2461F-10FD-4198-B280-5DA148CD2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90800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F31ED65-7B3F-43A8-B75A-7E2A717EDF38}"/>
                </a:ext>
              </a:extLst>
            </p:cNvPr>
            <p:cNvSpPr/>
            <p:nvPr/>
          </p:nvSpPr>
          <p:spPr>
            <a:xfrm>
              <a:off x="39624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5" name="Picture 3" descr="\\.host\Shared Folders\Shared with PC\images\Pacman_stuck_minimax.png">
              <a:extLst>
                <a:ext uri="{FF2B5EF4-FFF2-40B4-BE49-F238E27FC236}">
                  <a16:creationId xmlns:a16="http://schemas.microsoft.com/office/drawing/2014/main" id="{CF22A372-BCFD-4D8A-8297-07A79D001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>
              <a:off x="3993660" y="333717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E63D0C9-8533-43ED-A0DA-FFEB282C1AE3}"/>
                </a:ext>
              </a:extLst>
            </p:cNvPr>
            <p:cNvSpPr/>
            <p:nvPr/>
          </p:nvSpPr>
          <p:spPr>
            <a:xfrm>
              <a:off x="49842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CBD73EC3-9E38-4CDF-B336-427D279055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25373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AE5960-6401-4605-965E-4B24947CED0B}"/>
                </a:ext>
              </a:extLst>
            </p:cNvPr>
            <p:cNvSpPr/>
            <p:nvPr/>
          </p:nvSpPr>
          <p:spPr>
            <a:xfrm>
              <a:off x="63246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39" name="Picture 3" descr="\\.host\Shared Folders\Shared with PC\images\Pacman_stuck_minimax.png">
              <a:extLst>
                <a:ext uri="{FF2B5EF4-FFF2-40B4-BE49-F238E27FC236}">
                  <a16:creationId xmlns:a16="http://schemas.microsoft.com/office/drawing/2014/main" id="{EDCC9BDF-2358-4F13-8B1E-45BA467F8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 flipH="1">
              <a:off x="6934200" y="33528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16EE35A-3368-4293-80A3-6D90D339B955}"/>
                </a:ext>
              </a:extLst>
            </p:cNvPr>
            <p:cNvSpPr/>
            <p:nvPr/>
          </p:nvSpPr>
          <p:spPr>
            <a:xfrm>
              <a:off x="73464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175033A8-BC74-41B0-86D7-145A2466A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39000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8E35258-0BA7-47AB-8A4B-B9378A62F67C}"/>
                </a:ext>
              </a:extLst>
            </p:cNvPr>
            <p:cNvSpPr/>
            <p:nvPr/>
          </p:nvSpPr>
          <p:spPr>
            <a:xfrm>
              <a:off x="8610600" y="3276600"/>
              <a:ext cx="1828800" cy="381000"/>
            </a:xfrm>
            <a:prstGeom prst="rect">
              <a:avLst/>
            </a:prstGeom>
            <a:solidFill>
              <a:schemeClr val="tx1"/>
            </a:solidFill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3" name="Picture 3" descr="\\.host\Shared Folders\Shared with PC\images\Pacman_stuck_minimax.png">
              <a:extLst>
                <a:ext uri="{FF2B5EF4-FFF2-40B4-BE49-F238E27FC236}">
                  <a16:creationId xmlns:a16="http://schemas.microsoft.com/office/drawing/2014/main" id="{9D011286-80B9-4458-B172-B2E7F751E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 l="38135" t="16438" r="44067" b="58904"/>
            <a:stretch>
              <a:fillRect/>
            </a:stretch>
          </p:blipFill>
          <p:spPr bwMode="auto">
            <a:xfrm flipH="1">
              <a:off x="9220200" y="3352800"/>
              <a:ext cx="304800" cy="2619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734210B-8921-4AF2-98B5-D4AF3B860339}"/>
                </a:ext>
              </a:extLst>
            </p:cNvPr>
            <p:cNvSpPr/>
            <p:nvPr/>
          </p:nvSpPr>
          <p:spPr>
            <a:xfrm>
              <a:off x="9632460" y="34290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DCF255E4-9F83-48F9-A073-80476BA4CF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0073573" y="3329355"/>
              <a:ext cx="289627" cy="273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FD311EE-BF74-4A18-8529-972607373317}"/>
                </a:ext>
              </a:extLst>
            </p:cNvPr>
            <p:cNvSpPr txBox="1"/>
            <p:nvPr/>
          </p:nvSpPr>
          <p:spPr>
            <a:xfrm>
              <a:off x="9207357" y="3733800"/>
              <a:ext cx="838200" cy="596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+8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07B1775-052F-4725-A9D2-A125920926FB}"/>
                </a:ext>
              </a:extLst>
            </p:cNvPr>
            <p:cNvSpPr txBox="1"/>
            <p:nvPr/>
          </p:nvSpPr>
          <p:spPr>
            <a:xfrm>
              <a:off x="6894816" y="3733800"/>
              <a:ext cx="8382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-10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CE38DFB-41D3-4BEB-A2EB-CCEC5FBD4AC3}"/>
                </a:ext>
              </a:extLst>
            </p:cNvPr>
            <p:cNvSpPr txBox="1"/>
            <p:nvPr/>
          </p:nvSpPr>
          <p:spPr>
            <a:xfrm>
              <a:off x="4630220" y="3733800"/>
              <a:ext cx="8382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-5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5B47832-E15A-4622-96B8-D29C1136D9E0}"/>
                </a:ext>
              </a:extLst>
            </p:cNvPr>
            <p:cNvSpPr txBox="1"/>
            <p:nvPr/>
          </p:nvSpPr>
          <p:spPr>
            <a:xfrm>
              <a:off x="2267164" y="3733800"/>
              <a:ext cx="838200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-8</a:t>
              </a:r>
            </a:p>
          </p:txBody>
        </p:sp>
      </p:grpSp>
      <p:sp>
        <p:nvSpPr>
          <p:cNvPr id="50" name="Right Arrow 85">
            <a:extLst>
              <a:ext uri="{FF2B5EF4-FFF2-40B4-BE49-F238E27FC236}">
                <a16:creationId xmlns:a16="http://schemas.microsoft.com/office/drawing/2014/main" id="{A9C77AA0-4915-4CEB-835F-0D77D44F99AE}"/>
              </a:ext>
            </a:extLst>
          </p:cNvPr>
          <p:cNvSpPr/>
          <p:nvPr/>
        </p:nvSpPr>
        <p:spPr>
          <a:xfrm rot="1943663">
            <a:off x="4045804" y="2305478"/>
            <a:ext cx="1706429" cy="304800"/>
          </a:xfrm>
          <a:prstGeom prst="rightArrow">
            <a:avLst/>
          </a:prstGeom>
          <a:solidFill>
            <a:srgbClr val="CCECFF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89">
            <a:extLst>
              <a:ext uri="{FF2B5EF4-FFF2-40B4-BE49-F238E27FC236}">
                <a16:creationId xmlns:a16="http://schemas.microsoft.com/office/drawing/2014/main" id="{F0869E3C-336E-433E-81EF-93F471711055}"/>
              </a:ext>
            </a:extLst>
          </p:cNvPr>
          <p:cNvSpPr/>
          <p:nvPr/>
        </p:nvSpPr>
        <p:spPr>
          <a:xfrm rot="8255959">
            <a:off x="8148387" y="2949051"/>
            <a:ext cx="1406806" cy="304800"/>
          </a:xfrm>
          <a:prstGeom prst="rightArrow">
            <a:avLst/>
          </a:prstGeom>
          <a:solidFill>
            <a:srgbClr val="FF9999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413C536-938B-44DD-8CD1-E74275F22FF2}"/>
              </a:ext>
            </a:extLst>
          </p:cNvPr>
          <p:cNvSpPr txBox="1"/>
          <p:nvPr/>
        </p:nvSpPr>
        <p:spPr>
          <a:xfrm>
            <a:off x="3004592" y="3733800"/>
            <a:ext cx="500608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alibri" pitchFamily="34" charset="0"/>
              </a:rPr>
              <a:t>-8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E929C18-79D0-4871-880B-3F529E70849E}"/>
              </a:ext>
            </a:extLst>
          </p:cNvPr>
          <p:cNvSpPr txBox="1"/>
          <p:nvPr/>
        </p:nvSpPr>
        <p:spPr>
          <a:xfrm>
            <a:off x="6437906" y="3733800"/>
            <a:ext cx="648694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alibri" pitchFamily="34" charset="0"/>
              </a:rPr>
              <a:t>-10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8832B3-4040-49D4-8807-9BD82D6FB7B7}"/>
              </a:ext>
            </a:extLst>
          </p:cNvPr>
          <p:cNvSpPr txBox="1"/>
          <p:nvPr/>
        </p:nvSpPr>
        <p:spPr>
          <a:xfrm>
            <a:off x="4804575" y="2995511"/>
            <a:ext cx="529425" cy="461665"/>
          </a:xfrm>
          <a:prstGeom prst="rect">
            <a:avLst/>
          </a:prstGeom>
          <a:solidFill>
            <a:srgbClr val="3366FF"/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alibri" pitchFamily="34" charset="0"/>
              </a:rPr>
              <a:t>-8</a:t>
            </a:r>
          </a:p>
        </p:txBody>
      </p:sp>
      <p:sp>
        <p:nvSpPr>
          <p:cNvPr id="55" name="Right Arrow 2">
            <a:extLst>
              <a:ext uri="{FF2B5EF4-FFF2-40B4-BE49-F238E27FC236}">
                <a16:creationId xmlns:a16="http://schemas.microsoft.com/office/drawing/2014/main" id="{2BDDEA29-4F12-4188-9CB0-AE25195C4B96}"/>
              </a:ext>
            </a:extLst>
          </p:cNvPr>
          <p:cNvSpPr/>
          <p:nvPr/>
        </p:nvSpPr>
        <p:spPr>
          <a:xfrm rot="10313695">
            <a:off x="4936841" y="3426482"/>
            <a:ext cx="1066800" cy="304800"/>
          </a:xfrm>
          <a:prstGeom prst="rightArrow">
            <a:avLst/>
          </a:prstGeom>
          <a:solidFill>
            <a:srgbClr val="3366FF"/>
          </a:solidFill>
          <a:ln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193B3F2-8EFD-406E-A010-E36B0DA61755}"/>
              </a:ext>
            </a:extLst>
          </p:cNvPr>
          <p:cNvGrpSpPr/>
          <p:nvPr/>
        </p:nvGrpSpPr>
        <p:grpSpPr>
          <a:xfrm>
            <a:off x="457200" y="1295400"/>
            <a:ext cx="4648200" cy="993577"/>
            <a:chOff x="8534400" y="1447800"/>
            <a:chExt cx="4648200" cy="99357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7643BF-35F4-43B6-9948-22362677EF03}"/>
                </a:ext>
              </a:extLst>
            </p:cNvPr>
            <p:cNvSpPr txBox="1"/>
            <p:nvPr/>
          </p:nvSpPr>
          <p:spPr>
            <a:xfrm>
              <a:off x="8534400" y="1447800"/>
              <a:ext cx="4648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400" dirty="0">
                  <a:solidFill>
                    <a:srgbClr val="0000FF"/>
                  </a:solidFill>
                  <a:latin typeface="Calibri" pitchFamily="34" charset="0"/>
                  <a:cs typeface="B Nazanin" panose="00000400000000000000" pitchFamily="2" charset="-78"/>
                </a:rPr>
                <a:t>رئوس </a:t>
              </a:r>
              <a:r>
                <a:rPr lang="en-US" sz="2400" dirty="0">
                  <a:solidFill>
                    <a:srgbClr val="0000FF"/>
                  </a:solidFill>
                  <a:latin typeface="Calibri" pitchFamily="34" charset="0"/>
                  <a:cs typeface="B Nazanin" panose="00000400000000000000" pitchFamily="2" charset="-78"/>
                </a:rPr>
                <a:t>Max</a:t>
              </a:r>
              <a:r>
                <a:rPr lang="fa-IR" sz="2400" dirty="0">
                  <a:solidFill>
                    <a:srgbClr val="0000FF"/>
                  </a:solidFill>
                  <a:latin typeface="Calibri" pitchFamily="34" charset="0"/>
                  <a:cs typeface="B Nazanin" panose="00000400000000000000" pitchFamily="2" charset="-78"/>
                </a:rPr>
                <a:t> تحت کنترل ما</a:t>
              </a:r>
              <a:endParaRPr lang="en-US" sz="2400" dirty="0">
                <a:solidFill>
                  <a:srgbClr val="0000FF"/>
                </a:solidFill>
                <a:latin typeface="Calibri" pitchFamily="34" charset="0"/>
                <a:cs typeface="B Nazanin" panose="00000400000000000000" pitchFamily="2" charset="-78"/>
              </a:endParaRPr>
            </a:p>
            <a:p>
              <a:r>
                <a:rPr lang="en-US" sz="2400" i="1" dirty="0">
                  <a:solidFill>
                    <a:srgbClr val="D303CA"/>
                  </a:solidFill>
                  <a:latin typeface="Calibri" pitchFamily="34" charset="0"/>
                  <a:cs typeface="B Nazanin" panose="00000400000000000000" pitchFamily="2" charset="-78"/>
                </a:rPr>
                <a:t>V</a:t>
              </a:r>
              <a:r>
                <a:rPr lang="en-US" sz="2400" dirty="0">
                  <a:solidFill>
                    <a:srgbClr val="D303CA"/>
                  </a:solidFill>
                  <a:latin typeface="Calibri" pitchFamily="34" charset="0"/>
                  <a:cs typeface="B Nazanin" panose="00000400000000000000" pitchFamily="2" charset="-78"/>
                </a:rPr>
                <a:t>(</a:t>
              </a:r>
              <a:r>
                <a:rPr lang="en-US" sz="2400" i="1" dirty="0">
                  <a:solidFill>
                    <a:srgbClr val="D303CA"/>
                  </a:solidFill>
                  <a:latin typeface="Calibri" pitchFamily="34" charset="0"/>
                  <a:cs typeface="B Nazanin" panose="00000400000000000000" pitchFamily="2" charset="-78"/>
                </a:rPr>
                <a:t>s</a:t>
              </a:r>
              <a:r>
                <a:rPr lang="en-US" sz="2400" dirty="0">
                  <a:solidFill>
                    <a:srgbClr val="D303CA"/>
                  </a:solidFill>
                  <a:latin typeface="Calibri" pitchFamily="34" charset="0"/>
                  <a:cs typeface="B Nazanin" panose="00000400000000000000" pitchFamily="2" charset="-78"/>
                </a:rPr>
                <a:t>) =      max     (</a:t>
              </a:r>
              <a:r>
                <a:rPr lang="fa-IR" sz="2400" dirty="0">
                  <a:solidFill>
                    <a:srgbClr val="D303CA"/>
                  </a:solidFill>
                  <a:latin typeface="Calibri" pitchFamily="34" charset="0"/>
                  <a:cs typeface="B Nazanin" panose="00000400000000000000" pitchFamily="2" charset="-78"/>
                </a:rPr>
                <a:t>فرزندان</a:t>
              </a:r>
              <a:r>
                <a:rPr lang="en-US" sz="2400" dirty="0">
                  <a:solidFill>
                    <a:srgbClr val="D303CA"/>
                  </a:solidFill>
                  <a:latin typeface="Calibri" pitchFamily="34" charset="0"/>
                  <a:cs typeface="B Nazanin" panose="00000400000000000000" pitchFamily="2" charset="-78"/>
                </a:rPr>
                <a:t>)</a:t>
              </a:r>
              <a:endParaRPr lang="en-US" sz="2400" dirty="0">
                <a:latin typeface="Calibri" pitchFamily="34" charset="0"/>
                <a:cs typeface="B Nazanin" panose="00000400000000000000" pitchFamily="2" charset="-78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A25E4AA-54E4-442A-BF1B-44DEFFD621B0}"/>
                </a:ext>
              </a:extLst>
            </p:cNvPr>
            <p:cNvSpPr txBox="1"/>
            <p:nvPr/>
          </p:nvSpPr>
          <p:spPr>
            <a:xfrm>
              <a:off x="9348991" y="2133600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rgbClr val="D303CA"/>
                </a:solidFill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E9A93A4-C5A3-4478-8AE7-894D5143B60E}"/>
              </a:ext>
            </a:extLst>
          </p:cNvPr>
          <p:cNvSpPr txBox="1"/>
          <p:nvPr/>
        </p:nvSpPr>
        <p:spPr>
          <a:xfrm>
            <a:off x="4800600" y="5486400"/>
            <a:ext cx="2819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libri" pitchFamily="34" charset="0"/>
                <a:cs typeface="B Nazanin" panose="00000400000000000000" pitchFamily="2" charset="-78"/>
              </a:rPr>
              <a:t>Terminal States:</a:t>
            </a:r>
            <a:r>
              <a:rPr lang="fa-IR" sz="2400" dirty="0">
                <a:latin typeface="Calibri" pitchFamily="34" charset="0"/>
                <a:cs typeface="B Nazanin" panose="00000400000000000000" pitchFamily="2" charset="-78"/>
              </a:rPr>
              <a:t> ارزش آنها معلوم است</a:t>
            </a:r>
            <a:endParaRPr lang="en-US" sz="2400" dirty="0">
              <a:latin typeface="Calibri" pitchFamily="34" charset="0"/>
              <a:cs typeface="B Nazanin" panose="00000400000000000000" pitchFamily="2" charset="-78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1A61836-4760-4053-A544-8993A5CB41CF}"/>
              </a:ext>
            </a:extLst>
          </p:cNvPr>
          <p:cNvGrpSpPr/>
          <p:nvPr/>
        </p:nvGrpSpPr>
        <p:grpSpPr>
          <a:xfrm>
            <a:off x="7010400" y="1295400"/>
            <a:ext cx="5181600" cy="993577"/>
            <a:chOff x="8534400" y="1447800"/>
            <a:chExt cx="4648200" cy="993577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5915448-4FB4-4A4F-8666-A996D354DD84}"/>
                </a:ext>
              </a:extLst>
            </p:cNvPr>
            <p:cNvSpPr txBox="1"/>
            <p:nvPr/>
          </p:nvSpPr>
          <p:spPr>
            <a:xfrm>
              <a:off x="8534400" y="1447800"/>
              <a:ext cx="4648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1"/>
              <a:r>
                <a:rPr lang="fa-IR" sz="2800" dirty="0">
                  <a:solidFill>
                    <a:srgbClr val="FF0000"/>
                  </a:solidFill>
                  <a:latin typeface="Calibri" pitchFamily="34" charset="0"/>
                  <a:cs typeface="B Nazanin" panose="00000400000000000000" pitchFamily="2" charset="-78"/>
                </a:rPr>
                <a:t>رئوس </a:t>
              </a:r>
              <a:r>
                <a:rPr lang="en-US" sz="2800" dirty="0">
                  <a:solidFill>
                    <a:srgbClr val="FF0000"/>
                  </a:solidFill>
                  <a:latin typeface="Calibri" pitchFamily="34" charset="0"/>
                  <a:cs typeface="B Nazanin" panose="00000400000000000000" pitchFamily="2" charset="-78"/>
                </a:rPr>
                <a:t>Min </a:t>
              </a:r>
              <a:r>
                <a:rPr lang="fa-IR" sz="2800" dirty="0">
                  <a:solidFill>
                    <a:srgbClr val="FF0000"/>
                  </a:solidFill>
                  <a:latin typeface="Calibri" pitchFamily="34" charset="0"/>
                  <a:cs typeface="B Nazanin" panose="00000400000000000000" pitchFamily="2" charset="-78"/>
                </a:rPr>
                <a:t>تحت کنترل حریف</a:t>
              </a:r>
              <a:endParaRPr lang="en-US" sz="2800" dirty="0">
                <a:solidFill>
                  <a:srgbClr val="FF0000"/>
                </a:solidFill>
                <a:latin typeface="Calibri" pitchFamily="34" charset="0"/>
                <a:cs typeface="B Nazanin" panose="00000400000000000000" pitchFamily="2" charset="-78"/>
              </a:endParaRPr>
            </a:p>
            <a:p>
              <a:pPr algn="ctr"/>
              <a:r>
                <a:rPr lang="en-US" sz="2800" i="1" dirty="0">
                  <a:solidFill>
                    <a:srgbClr val="D303CA"/>
                  </a:solidFill>
                  <a:latin typeface="Calibri" pitchFamily="34" charset="0"/>
                  <a:cs typeface="B Nazanin" panose="00000400000000000000" pitchFamily="2" charset="-78"/>
                </a:rPr>
                <a:t>V</a:t>
              </a:r>
              <a:r>
                <a:rPr lang="en-US" sz="2800" dirty="0">
                  <a:solidFill>
                    <a:srgbClr val="D303CA"/>
                  </a:solidFill>
                  <a:latin typeface="Calibri" pitchFamily="34" charset="0"/>
                  <a:cs typeface="B Nazanin" panose="00000400000000000000" pitchFamily="2" charset="-78"/>
                </a:rPr>
                <a:t>(</a:t>
              </a:r>
              <a:r>
                <a:rPr lang="en-US" sz="2800" i="1" dirty="0">
                  <a:solidFill>
                    <a:srgbClr val="D303CA"/>
                  </a:solidFill>
                  <a:latin typeface="Calibri" pitchFamily="34" charset="0"/>
                  <a:cs typeface="B Nazanin" panose="00000400000000000000" pitchFamily="2" charset="-78"/>
                </a:rPr>
                <a:t>s</a:t>
              </a:r>
              <a:r>
                <a:rPr lang="en-US" sz="2800" dirty="0">
                  <a:solidFill>
                    <a:srgbClr val="D303CA"/>
                  </a:solidFill>
                  <a:latin typeface="Calibri" pitchFamily="34" charset="0"/>
                  <a:cs typeface="B Nazanin" panose="00000400000000000000" pitchFamily="2" charset="-78"/>
                </a:rPr>
                <a:t>) =      min(</a:t>
              </a:r>
              <a:r>
                <a:rPr lang="fa-IR" sz="2800" dirty="0">
                  <a:solidFill>
                    <a:srgbClr val="D303CA"/>
                  </a:solidFill>
                  <a:latin typeface="Calibri" pitchFamily="34" charset="0"/>
                  <a:cs typeface="B Nazanin" panose="00000400000000000000" pitchFamily="2" charset="-78"/>
                </a:rPr>
                <a:t>فرزندان</a:t>
              </a:r>
              <a:r>
                <a:rPr lang="en-US" sz="2800" dirty="0">
                  <a:solidFill>
                    <a:srgbClr val="D303CA"/>
                  </a:solidFill>
                  <a:latin typeface="Calibri" pitchFamily="34" charset="0"/>
                  <a:cs typeface="B Nazanin" panose="00000400000000000000" pitchFamily="2" charset="-78"/>
                </a:rPr>
                <a:t>)</a:t>
              </a:r>
              <a:endParaRPr lang="en-US" sz="2800" dirty="0">
                <a:latin typeface="Calibri" pitchFamily="34" charset="0"/>
                <a:cs typeface="B Nazanin" panose="00000400000000000000" pitchFamily="2" charset="-78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E688702-6A56-494E-8AE1-CFA920E29BF5}"/>
                </a:ext>
              </a:extLst>
            </p:cNvPr>
            <p:cNvSpPr txBox="1"/>
            <p:nvPr/>
          </p:nvSpPr>
          <p:spPr>
            <a:xfrm>
              <a:off x="9348991" y="2133600"/>
              <a:ext cx="1657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>
                <a:solidFill>
                  <a:srgbClr val="D303C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61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33BE52A-7EC2-4E4D-A2F4-6844C59560B9}"/>
              </a:ext>
            </a:extLst>
          </p:cNvPr>
          <p:cNvSpPr txBox="1"/>
          <p:nvPr/>
        </p:nvSpPr>
        <p:spPr>
          <a:xfrm>
            <a:off x="10168888" y="491607"/>
            <a:ext cx="10486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914400" rtl="1" eaLnBrk="1" latinLnBrk="0" hangingPunct="1"/>
            <a:r>
              <a:rPr lang="fa-IR" sz="4800" dirty="0">
                <a:cs typeface="B Nazanin" panose="00000400000000000000" pitchFamily="2" charset="-78"/>
              </a:rPr>
              <a:t>مثال</a:t>
            </a:r>
            <a:endParaRPr lang="en-US" sz="4800" dirty="0">
              <a:cs typeface="B Nazanin" panose="00000400000000000000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96F3FF-59B2-4038-87F3-A87D594B8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80" y="907105"/>
            <a:ext cx="7686760" cy="59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40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408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B Koodak</vt:lpstr>
      <vt:lpstr>Calibri</vt:lpstr>
      <vt:lpstr>Calibri Light</vt:lpstr>
      <vt:lpstr>Euclid</vt:lpstr>
      <vt:lpstr>Times New Roman</vt:lpstr>
      <vt:lpstr>Office Theme</vt:lpstr>
      <vt:lpstr>Artificial Intelligence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</dc:title>
  <dc:creator>Microsoft Office User</dc:creator>
  <cp:lastModifiedBy>Matin Daghyani</cp:lastModifiedBy>
  <cp:revision>15</cp:revision>
  <dcterms:created xsi:type="dcterms:W3CDTF">2021-08-06T23:13:31Z</dcterms:created>
  <dcterms:modified xsi:type="dcterms:W3CDTF">2022-04-20T09:50:33Z</dcterms:modified>
</cp:coreProperties>
</file>