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05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301" r:id="rId11"/>
    <p:sldId id="302" r:id="rId12"/>
    <p:sldId id="304" r:id="rId13"/>
    <p:sldId id="303" r:id="rId14"/>
    <p:sldId id="286" r:id="rId15"/>
    <p:sldId id="307" r:id="rId16"/>
    <p:sldId id="306" r:id="rId17"/>
    <p:sldId id="290" r:id="rId18"/>
    <p:sldId id="291" r:id="rId19"/>
    <p:sldId id="294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287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253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20"/>
  </p:normalViewPr>
  <p:slideViewPr>
    <p:cSldViewPr snapToGrid="0" snapToObjects="1">
      <p:cViewPr varScale="1">
        <p:scale>
          <a:sx n="86" d="100"/>
          <a:sy n="86" d="100"/>
        </p:scale>
        <p:origin x="341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2755-5A14-8943-B395-A52D1E60BBE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C5EC-17BF-5B42-A0A8-6BFF411D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336B-45F6-164C-841D-3A75392D75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975A-D545-9A3B-1FC4329E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9EACB-2B3D-054C-8DE4-78E7066B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B928-5E7F-264A-938E-413CB63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8E35-D2A0-3645-9804-BFA728D1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CB71-1194-D742-A40A-56411017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4C9A-533D-FB4E-9B74-9B077625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B56CC-8F76-A24A-8F41-3D7BD6A9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3025-839C-9F43-A1DA-372BC277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F6FA-70CC-B440-B378-52A213C0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55D9-1DAE-674D-8350-46559060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BCCEF-F70A-3F42-AAAA-5082ED11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520CC-6A58-9049-9AB4-BAA57745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56D4-E8EC-E542-A981-44212252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E6C4-FA64-9D4C-B03A-C8DDB7AF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C450-F287-F34F-BEB6-FC66C3B2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22D-DE87-2F4E-9B25-C843C6E4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9010-B13D-5E47-BA67-E279569C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0F9B-F62B-C248-82D0-26783536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E4BA-1BC1-BD4F-9AB4-95CA334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CDD4-A756-3E4C-B06E-891C7A39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6522-AC13-EA45-84F8-86CE4879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2245-BA1F-414A-9299-1071A98D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ADF9-E1A3-4540-B8A2-43A2094D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4736-AB17-A54A-BDA8-96942452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28F4-8E1F-A442-8C70-555E359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FDC8-BD19-FB40-B04C-7B80FBC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E40E-087E-D044-AB9E-0D44CC8BC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12D8-8276-AF48-8DD0-F9812CB3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894D2-D307-2342-852C-3E3B06C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090C-11D3-DD46-993D-2D97BBC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28F1-42C0-7544-A5B2-768E119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FF10-964D-194A-880E-E972DB98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B045B-9BA0-EF47-915B-90B99CFE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DB13-88EE-2648-9D7E-710C660C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E135E-CC5F-0448-992F-BF0679BA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4C62C-EC01-2349-8642-A5A915BA6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EFFF0-44D7-8C48-917C-07A5527B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F15E3-9D28-5441-83A1-576BBA6F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6AB36-A78D-6A43-8044-4F7FCA38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F7AC-8E86-5842-BF71-05728689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35D6D-68AE-E049-B651-646A615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05E75-E94B-BA47-941B-0A0783CD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3E0FA-E6A3-D54F-A3C6-CEC6AEA9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E2E0-2FD8-924C-9352-23D4CDBE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FB1E0-44DA-724D-ADC9-E94E545A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874B-774D-654A-92F7-85BF599D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30F0-9A69-224B-8EC5-91FA0356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F6AB-652F-3548-90DB-97BFF2D9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A4EC-BC21-5E46-8E7E-F9497151F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00A1-23FE-6342-B0DA-2527B851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D08B6-2C71-FF48-A818-10D779BC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FD375-69EC-474A-BCFF-C280E867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32B0-6432-1B44-A4FE-B029C7B7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9E184-CBCB-DD4F-90CE-B03B2AF0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26183-D006-B248-9B78-4F6EE7A36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D96CF-B7ED-234D-8799-935BDBE8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5135-B93E-8F48-AE70-9A670038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44429-F233-4343-9B8A-94FB3E8C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A0A76-7899-5A42-9BBF-F5165A23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5EEA-B273-9941-93D7-E4158182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15D0-CEB5-6341-A6A9-77D4E945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8B38-63CF-7F4F-8AAA-E192C87CA9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7A3C-7D52-C24A-82F2-A2769300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9D82-678C-C642-802E-5D58EC831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F123-AEB3-B448-BB89-73372437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2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D257-2449-E04A-A259-9A867200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Lists /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EC02F-79A7-9244-A0F7-0B7FEECE7662}"/>
              </a:ext>
            </a:extLst>
          </p:cNvPr>
          <p:cNvSpPr/>
          <p:nvPr/>
        </p:nvSpPr>
        <p:spPr>
          <a:xfrm>
            <a:off x="6798086" y="2529959"/>
            <a:ext cx="199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Advanced Python</a:t>
            </a:r>
          </a:p>
        </p:txBody>
      </p:sp>
    </p:spTree>
    <p:extLst>
      <p:ext uri="{BB962C8B-B14F-4D97-AF65-F5344CB8AC3E}">
        <p14:creationId xmlns:p14="http://schemas.microsoft.com/office/powerpoint/2010/main" val="15426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57AB-A8EF-4046-A212-F52251A3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sz="4400" dirty="0">
              <a:solidFill>
                <a:srgbClr val="A6EC60"/>
              </a:solidFill>
            </a:endParaRPr>
          </a:p>
          <a:p>
            <a:pPr marL="0" indent="0" algn="ct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sz="4400" dirty="0">
              <a:solidFill>
                <a:srgbClr val="A6EC60"/>
              </a:solidFill>
            </a:endParaRPr>
          </a:p>
          <a:p>
            <a:pPr marL="0" indent="0" algn="ct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en-US" sz="4400" dirty="0">
                <a:solidFill>
                  <a:srgbClr val="A6EC60"/>
                </a:solidFill>
              </a:rPr>
              <a:t>List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bg1"/>
                </a:solidFill>
              </a:rPr>
              <a:t>= </a:t>
            </a:r>
            <a:r>
              <a:rPr lang="en-US" sz="4400" dirty="0">
                <a:solidFill>
                  <a:srgbClr val="A6EC60"/>
                </a:solidFill>
              </a:rPr>
              <a:t>[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rgbClr val="C00000"/>
                </a:solidFill>
              </a:rPr>
              <a:t>[</a:t>
            </a:r>
            <a:r>
              <a:rPr lang="en-US" sz="4400" dirty="0"/>
              <a:t>1</a:t>
            </a:r>
            <a:r>
              <a:rPr lang="en-US" sz="4400" dirty="0">
                <a:solidFill>
                  <a:schemeClr val="bg1"/>
                </a:solidFill>
              </a:rPr>
              <a:t>,</a:t>
            </a:r>
            <a:r>
              <a:rPr lang="en-US" sz="4400" dirty="0"/>
              <a:t> 2</a:t>
            </a:r>
            <a:r>
              <a:rPr lang="en-US" sz="4400" dirty="0">
                <a:solidFill>
                  <a:schemeClr val="bg1"/>
                </a:solidFill>
              </a:rPr>
              <a:t>,</a:t>
            </a:r>
            <a:r>
              <a:rPr lang="en-US" sz="4400" dirty="0"/>
              <a:t> 3</a:t>
            </a:r>
            <a:r>
              <a:rPr lang="en-US" sz="4400" dirty="0">
                <a:solidFill>
                  <a:srgbClr val="C00000"/>
                </a:solidFill>
              </a:rPr>
              <a:t>]</a:t>
            </a:r>
            <a:r>
              <a:rPr lang="en-US" sz="4400" dirty="0">
                <a:solidFill>
                  <a:schemeClr val="bg1"/>
                </a:solidFill>
              </a:rPr>
              <a:t>, </a:t>
            </a:r>
            <a:r>
              <a:rPr lang="en-US" sz="4400" dirty="0">
                <a:solidFill>
                  <a:srgbClr val="C00000"/>
                </a:solidFill>
              </a:rPr>
              <a:t>[</a:t>
            </a:r>
            <a:r>
              <a:rPr lang="en-US" sz="4400" dirty="0"/>
              <a:t>4</a:t>
            </a:r>
            <a:r>
              <a:rPr lang="en-US" sz="4400" dirty="0">
                <a:solidFill>
                  <a:schemeClr val="bg1"/>
                </a:solidFill>
              </a:rPr>
              <a:t>,</a:t>
            </a:r>
            <a:r>
              <a:rPr lang="en-US" sz="4400" dirty="0"/>
              <a:t> 5</a:t>
            </a:r>
            <a:r>
              <a:rPr lang="en-US" sz="4400" dirty="0">
                <a:solidFill>
                  <a:schemeClr val="bg1"/>
                </a:solidFill>
              </a:rPr>
              <a:t>,</a:t>
            </a:r>
            <a:r>
              <a:rPr lang="en-US" sz="4400" dirty="0"/>
              <a:t> 6</a:t>
            </a:r>
            <a:r>
              <a:rPr lang="en-US" sz="4400" dirty="0">
                <a:solidFill>
                  <a:srgbClr val="C00000"/>
                </a:solidFill>
              </a:rPr>
              <a:t>]</a:t>
            </a:r>
            <a:r>
              <a:rPr lang="en-US" sz="4400" dirty="0">
                <a:solidFill>
                  <a:schemeClr val="bg1"/>
                </a:solidFill>
              </a:rPr>
              <a:t>, </a:t>
            </a:r>
            <a:r>
              <a:rPr lang="en-US" sz="4400" dirty="0">
                <a:solidFill>
                  <a:srgbClr val="C00000"/>
                </a:solidFill>
              </a:rPr>
              <a:t>[</a:t>
            </a:r>
            <a:r>
              <a:rPr lang="en-US" sz="4400" dirty="0"/>
              <a:t>7</a:t>
            </a:r>
            <a:r>
              <a:rPr lang="en-US" sz="4400" dirty="0">
                <a:solidFill>
                  <a:schemeClr val="bg1"/>
                </a:solidFill>
              </a:rPr>
              <a:t>,</a:t>
            </a:r>
            <a:r>
              <a:rPr lang="en-US" sz="4400" dirty="0"/>
              <a:t> 8</a:t>
            </a:r>
            <a:r>
              <a:rPr lang="en-US" sz="4400" dirty="0">
                <a:solidFill>
                  <a:schemeClr val="bg1"/>
                </a:solidFill>
              </a:rPr>
              <a:t>,</a:t>
            </a:r>
            <a:r>
              <a:rPr lang="en-US" sz="4400" dirty="0"/>
              <a:t> 9</a:t>
            </a:r>
            <a:r>
              <a:rPr lang="en-US" sz="4400" dirty="0">
                <a:solidFill>
                  <a:srgbClr val="C00000"/>
                </a:solidFill>
              </a:rPr>
              <a:t>]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rgbClr val="A6EC60"/>
                </a:solidFill>
              </a:rPr>
              <a:t>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E0E035-CEBF-954B-AA71-612C2704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2D-List</a:t>
            </a:r>
          </a:p>
        </p:txBody>
      </p:sp>
    </p:spTree>
    <p:extLst>
      <p:ext uri="{BB962C8B-B14F-4D97-AF65-F5344CB8AC3E}">
        <p14:creationId xmlns:p14="http://schemas.microsoft.com/office/powerpoint/2010/main" val="217744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57AB-A8EF-4046-A212-F52251A3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dirty="0">
              <a:solidFill>
                <a:srgbClr val="A6EC60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dirty="0">
              <a:solidFill>
                <a:srgbClr val="A6EC60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dirty="0">
              <a:solidFill>
                <a:srgbClr val="A6EC60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en-US" sz="3200" dirty="0">
                <a:solidFill>
                  <a:srgbClr val="A6EC60"/>
                </a:solidFill>
              </a:rPr>
              <a:t>List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rgbClr val="A6EC60"/>
                </a:solidFill>
              </a:rPr>
              <a:t>[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1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/>
              <a:t> 2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/>
              <a:t> 3</a:t>
            </a:r>
            <a:r>
              <a:rPr lang="en-US" sz="3200" dirty="0">
                <a:solidFill>
                  <a:srgbClr val="C00000"/>
                </a:solidFill>
              </a:rPr>
              <a:t>]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4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/>
              <a:t> 5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/>
              <a:t> 6</a:t>
            </a:r>
            <a:r>
              <a:rPr lang="en-US" sz="3200" dirty="0">
                <a:solidFill>
                  <a:srgbClr val="C00000"/>
                </a:solidFill>
              </a:rPr>
              <a:t>]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7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/>
              <a:t> 8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/>
              <a:t> 9</a:t>
            </a:r>
            <a:r>
              <a:rPr lang="en-US" sz="3200" dirty="0">
                <a:solidFill>
                  <a:srgbClr val="C00000"/>
                </a:solidFill>
              </a:rPr>
              <a:t>]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A6EC60"/>
                </a:solidFill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CD257-95AA-C742-BEDC-D6974DA3D7D4}"/>
              </a:ext>
            </a:extLst>
          </p:cNvPr>
          <p:cNvSpPr txBox="1"/>
          <p:nvPr/>
        </p:nvSpPr>
        <p:spPr>
          <a:xfrm>
            <a:off x="8395253" y="2794438"/>
            <a:ext cx="2239716" cy="2489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/>
              <a:t>1 		2		3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/>
              <a:t>4 		5		6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/>
              <a:t>7 		8		9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31C17-4162-6C43-88D1-05168A9AA161}"/>
              </a:ext>
            </a:extLst>
          </p:cNvPr>
          <p:cNvSpPr txBox="1"/>
          <p:nvPr/>
        </p:nvSpPr>
        <p:spPr>
          <a:xfrm>
            <a:off x="2544417" y="2905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8FB87-68B3-F548-A130-C50D408E2F6E}"/>
              </a:ext>
            </a:extLst>
          </p:cNvPr>
          <p:cNvSpPr txBox="1"/>
          <p:nvPr/>
        </p:nvSpPr>
        <p:spPr>
          <a:xfrm>
            <a:off x="4020719" y="29059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B34DA-BA3B-5147-A228-510D5AF133D0}"/>
              </a:ext>
            </a:extLst>
          </p:cNvPr>
          <p:cNvSpPr txBox="1"/>
          <p:nvPr/>
        </p:nvSpPr>
        <p:spPr>
          <a:xfrm>
            <a:off x="5413855" y="2905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92A35-C2AC-F54E-BF41-1A9099A2E96A}"/>
              </a:ext>
            </a:extLst>
          </p:cNvPr>
          <p:cNvSpPr txBox="1"/>
          <p:nvPr/>
        </p:nvSpPr>
        <p:spPr>
          <a:xfrm>
            <a:off x="2174582" y="394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C5937-3781-0441-80C2-ACE5E2175B8B}"/>
              </a:ext>
            </a:extLst>
          </p:cNvPr>
          <p:cNvSpPr txBox="1"/>
          <p:nvPr/>
        </p:nvSpPr>
        <p:spPr>
          <a:xfrm>
            <a:off x="2577278" y="394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65071-E79D-5348-95BD-0B424CE8297D}"/>
              </a:ext>
            </a:extLst>
          </p:cNvPr>
          <p:cNvSpPr txBox="1"/>
          <p:nvPr/>
        </p:nvSpPr>
        <p:spPr>
          <a:xfrm>
            <a:off x="2980976" y="394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DC8B1-0676-B444-A098-70A7FA7F61F1}"/>
              </a:ext>
            </a:extLst>
          </p:cNvPr>
          <p:cNvSpPr txBox="1"/>
          <p:nvPr/>
        </p:nvSpPr>
        <p:spPr>
          <a:xfrm>
            <a:off x="3618023" y="394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F6586-A28D-C040-8511-AB93835488B7}"/>
              </a:ext>
            </a:extLst>
          </p:cNvPr>
          <p:cNvSpPr txBox="1"/>
          <p:nvPr/>
        </p:nvSpPr>
        <p:spPr>
          <a:xfrm>
            <a:off x="4020719" y="394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2B3B0-B65D-3347-9856-BE1CFC881AA7}"/>
              </a:ext>
            </a:extLst>
          </p:cNvPr>
          <p:cNvSpPr txBox="1"/>
          <p:nvPr/>
        </p:nvSpPr>
        <p:spPr>
          <a:xfrm>
            <a:off x="4424417" y="394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C701-18D6-C343-AEF7-30FD444DCA3C}"/>
              </a:ext>
            </a:extLst>
          </p:cNvPr>
          <p:cNvSpPr txBox="1"/>
          <p:nvPr/>
        </p:nvSpPr>
        <p:spPr>
          <a:xfrm>
            <a:off x="8405403" y="22941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359E4-56B1-A74C-B6B7-73E4EAEB1990}"/>
              </a:ext>
            </a:extLst>
          </p:cNvPr>
          <p:cNvSpPr txBox="1"/>
          <p:nvPr/>
        </p:nvSpPr>
        <p:spPr>
          <a:xfrm>
            <a:off x="9331407" y="2292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C0E5B-C2E9-264D-AED5-FC9CC3A5E552}"/>
              </a:ext>
            </a:extLst>
          </p:cNvPr>
          <p:cNvSpPr txBox="1"/>
          <p:nvPr/>
        </p:nvSpPr>
        <p:spPr>
          <a:xfrm>
            <a:off x="10203795" y="2271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340C3B-F4CA-0445-8ACE-313E160587DE}"/>
              </a:ext>
            </a:extLst>
          </p:cNvPr>
          <p:cNvSpPr txBox="1"/>
          <p:nvPr/>
        </p:nvSpPr>
        <p:spPr>
          <a:xfrm>
            <a:off x="7682476" y="2827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84105-0F9A-B14E-8C61-07183EA2F5B7}"/>
              </a:ext>
            </a:extLst>
          </p:cNvPr>
          <p:cNvSpPr txBox="1"/>
          <p:nvPr/>
        </p:nvSpPr>
        <p:spPr>
          <a:xfrm>
            <a:off x="7676933" y="34967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F5662-E364-2D4D-921B-E3FD484B9D2D}"/>
              </a:ext>
            </a:extLst>
          </p:cNvPr>
          <p:cNvSpPr txBox="1"/>
          <p:nvPr/>
        </p:nvSpPr>
        <p:spPr>
          <a:xfrm>
            <a:off x="7676933" y="4153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74F3F-2795-0542-A4DA-24D94B8E9413}"/>
              </a:ext>
            </a:extLst>
          </p:cNvPr>
          <p:cNvSpPr txBox="1"/>
          <p:nvPr/>
        </p:nvSpPr>
        <p:spPr>
          <a:xfrm>
            <a:off x="5051870" y="398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8D3F7-BE96-494B-AF07-B4C57666563D}"/>
              </a:ext>
            </a:extLst>
          </p:cNvPr>
          <p:cNvSpPr txBox="1"/>
          <p:nvPr/>
        </p:nvSpPr>
        <p:spPr>
          <a:xfrm>
            <a:off x="5454566" y="398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F5BF6-AF8A-634B-AE62-B147A30FF907}"/>
              </a:ext>
            </a:extLst>
          </p:cNvPr>
          <p:cNvSpPr txBox="1"/>
          <p:nvPr/>
        </p:nvSpPr>
        <p:spPr>
          <a:xfrm>
            <a:off x="5858264" y="398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C16036-0E0E-9A48-AF66-EA5E645566B4}"/>
              </a:ext>
            </a:extLst>
          </p:cNvPr>
          <p:cNvCxnSpPr/>
          <p:nvPr/>
        </p:nvCxnSpPr>
        <p:spPr>
          <a:xfrm>
            <a:off x="8262257" y="2922108"/>
            <a:ext cx="0" cy="1655334"/>
          </a:xfrm>
          <a:prstGeom prst="line">
            <a:avLst/>
          </a:prstGeom>
          <a:ln w="28575">
            <a:solidFill>
              <a:srgbClr val="A6E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C9F438-E0D8-2E40-A305-C664D0FCAF0F}"/>
              </a:ext>
            </a:extLst>
          </p:cNvPr>
          <p:cNvCxnSpPr/>
          <p:nvPr/>
        </p:nvCxnSpPr>
        <p:spPr>
          <a:xfrm>
            <a:off x="10798628" y="2922108"/>
            <a:ext cx="0" cy="1655334"/>
          </a:xfrm>
          <a:prstGeom prst="line">
            <a:avLst/>
          </a:prstGeom>
          <a:ln w="28575">
            <a:solidFill>
              <a:srgbClr val="A6E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272CC41A-69AC-F047-A573-523D171F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2D-List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276D4B-268B-2D49-8688-6ECFEE8EF36C}"/>
              </a:ext>
            </a:extLst>
          </p:cNvPr>
          <p:cNvSpPr txBox="1"/>
          <p:nvPr/>
        </p:nvSpPr>
        <p:spPr>
          <a:xfrm>
            <a:off x="834139" y="5002257"/>
            <a:ext cx="2008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6EC60"/>
                </a:solidFill>
              </a:rPr>
              <a:t>List</a:t>
            </a:r>
            <a:r>
              <a:rPr lang="en-US" sz="2800" dirty="0">
                <a:solidFill>
                  <a:srgbClr val="C00000"/>
                </a:solidFill>
              </a:rPr>
              <a:t>[1]</a:t>
            </a:r>
            <a:r>
              <a:rPr lang="en-US" sz="2800" dirty="0">
                <a:solidFill>
                  <a:srgbClr val="002060"/>
                </a:solidFill>
              </a:rPr>
              <a:t>[2] </a:t>
            </a:r>
            <a:r>
              <a:rPr lang="en-US" sz="2800" dirty="0">
                <a:solidFill>
                  <a:schemeClr val="bg1"/>
                </a:solidFill>
              </a:rPr>
              <a:t>= 6</a:t>
            </a:r>
          </a:p>
          <a:p>
            <a:r>
              <a:rPr lang="en-US" sz="2800" dirty="0">
                <a:solidFill>
                  <a:srgbClr val="A6EC60"/>
                </a:solidFill>
              </a:rPr>
              <a:t>List</a:t>
            </a:r>
            <a:r>
              <a:rPr lang="en-US" sz="2800" dirty="0">
                <a:solidFill>
                  <a:srgbClr val="C00000"/>
                </a:solidFill>
              </a:rPr>
              <a:t>[2]</a:t>
            </a:r>
            <a:r>
              <a:rPr lang="en-US" sz="2800" dirty="0">
                <a:solidFill>
                  <a:srgbClr val="002060"/>
                </a:solidFill>
              </a:rPr>
              <a:t>[0] </a:t>
            </a:r>
            <a:r>
              <a:rPr lang="en-US" sz="2800" dirty="0">
                <a:solidFill>
                  <a:schemeClr val="bg1"/>
                </a:solidFill>
              </a:rPr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16409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272CC41A-69AC-F047-A573-523D171F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2D-List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4829BB-DB4D-6E47-9820-D7705EF2CBC9}"/>
              </a:ext>
            </a:extLst>
          </p:cNvPr>
          <p:cNvSpPr/>
          <p:nvPr/>
        </p:nvSpPr>
        <p:spPr>
          <a:xfrm>
            <a:off x="1466850" y="29101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</a:t>
            </a: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3600" dirty="0">
                <a:solidFill>
                  <a:srgbClr val="A6EC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(5, 5)</a:t>
            </a:r>
          </a:p>
          <a:p>
            <a:pPr fontAlgn="base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 </a:t>
            </a:r>
            <a:r>
              <a:rPr lang="en-US" sz="3600" dirty="0">
                <a:solidFill>
                  <a:srgbClr val="A6EC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[0] </a:t>
            </a: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</a:t>
            </a: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* 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C849E6-CACD-7646-8A46-EBEDE1E6CE27}"/>
              </a:ext>
            </a:extLst>
          </p:cNvPr>
          <p:cNvSpPr/>
          <p:nvPr/>
        </p:nvSpPr>
        <p:spPr>
          <a:xfrm>
            <a:off x="1466850" y="5272861"/>
            <a:ext cx="933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 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0, 0, 0, 0, 0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0, 0, 0, 0, 0</a:t>
            </a:r>
            <a:r>
              <a:rPr lang="en-US" sz="2400" dirty="0">
                <a:solidFill>
                  <a:srgbClr val="002060"/>
                </a:solidFill>
              </a:rPr>
              <a:t>]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A6EC60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0, 0, 0, 0, 0</a:t>
            </a:r>
            <a:r>
              <a:rPr lang="en-US" sz="2400" dirty="0">
                <a:solidFill>
                  <a:srgbClr val="A6EC60"/>
                </a:solidFill>
              </a:rPr>
              <a:t>]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0, 0, 0, 0, 0</a:t>
            </a:r>
            <a:r>
              <a:rPr lang="en-US" sz="2400" dirty="0">
                <a:solidFill>
                  <a:srgbClr val="002060"/>
                </a:solidFill>
              </a:rPr>
              <a:t>]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0, 0, 0, 0, 0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82A7E3-35CA-354C-A01E-293506EE2F96}"/>
              </a:ext>
            </a:extLst>
          </p:cNvPr>
          <p:cNvSpPr txBox="1"/>
          <p:nvPr/>
        </p:nvSpPr>
        <p:spPr>
          <a:xfrm>
            <a:off x="1466850" y="490352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5431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00B4B0"/>
                </a:solidFill>
                <a:latin typeface="Euclid" panose="02020503060505020303" pitchFamily="18" charset="77"/>
              </a:rPr>
              <a:t>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D9E16-7563-EE42-8125-3E5C05A04E69}"/>
              </a:ext>
            </a:extLst>
          </p:cNvPr>
          <p:cNvSpPr txBox="1"/>
          <p:nvPr/>
        </p:nvSpPr>
        <p:spPr>
          <a:xfrm>
            <a:off x="1899203" y="2832538"/>
            <a:ext cx="2239716" cy="2489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>
                <a:solidFill>
                  <a:schemeClr val="bg1"/>
                </a:solidFill>
              </a:rPr>
              <a:t>0 		1		0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>
                <a:solidFill>
                  <a:schemeClr val="bg1"/>
                </a:solidFill>
              </a:rPr>
              <a:t>0		0		1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>
                <a:solidFill>
                  <a:schemeClr val="bg1"/>
                </a:solidFill>
              </a:rPr>
              <a:t>1 		1		0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FF4A-050D-154E-88B9-4EB794647B27}"/>
              </a:ext>
            </a:extLst>
          </p:cNvPr>
          <p:cNvCxnSpPr/>
          <p:nvPr/>
        </p:nvCxnSpPr>
        <p:spPr>
          <a:xfrm>
            <a:off x="1766207" y="2960208"/>
            <a:ext cx="0" cy="1655334"/>
          </a:xfrm>
          <a:prstGeom prst="line">
            <a:avLst/>
          </a:prstGeom>
          <a:ln w="28575">
            <a:solidFill>
              <a:srgbClr val="A6E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A8397A-6F98-F946-9CA8-9DD8EBCFF98F}"/>
              </a:ext>
            </a:extLst>
          </p:cNvPr>
          <p:cNvCxnSpPr/>
          <p:nvPr/>
        </p:nvCxnSpPr>
        <p:spPr>
          <a:xfrm>
            <a:off x="4302578" y="2960208"/>
            <a:ext cx="0" cy="1655334"/>
          </a:xfrm>
          <a:prstGeom prst="line">
            <a:avLst/>
          </a:prstGeom>
          <a:ln w="28575">
            <a:solidFill>
              <a:srgbClr val="A6E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FEA735-7543-C640-8B71-E9BCDC5356E1}"/>
              </a:ext>
            </a:extLst>
          </p:cNvPr>
          <p:cNvSpPr txBox="1"/>
          <p:nvPr/>
        </p:nvSpPr>
        <p:spPr>
          <a:xfrm>
            <a:off x="8053081" y="2948616"/>
            <a:ext cx="2239716" cy="2489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>
                <a:solidFill>
                  <a:schemeClr val="bg1"/>
                </a:solidFill>
              </a:rPr>
              <a:t>1 		1		0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>
                <a:solidFill>
                  <a:schemeClr val="bg1"/>
                </a:solidFill>
              </a:rPr>
              <a:t>0		1		1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200" dirty="0">
                <a:solidFill>
                  <a:schemeClr val="bg1"/>
                </a:solidFill>
              </a:rPr>
              <a:t>0		1		1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E541F7-137C-C149-A609-E6095BE18236}"/>
              </a:ext>
            </a:extLst>
          </p:cNvPr>
          <p:cNvCxnSpPr/>
          <p:nvPr/>
        </p:nvCxnSpPr>
        <p:spPr>
          <a:xfrm>
            <a:off x="7920085" y="3076286"/>
            <a:ext cx="0" cy="1655334"/>
          </a:xfrm>
          <a:prstGeom prst="line">
            <a:avLst/>
          </a:prstGeom>
          <a:ln w="28575">
            <a:solidFill>
              <a:srgbClr val="A6E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304175-EA5D-E843-9148-34B2C79B1739}"/>
              </a:ext>
            </a:extLst>
          </p:cNvPr>
          <p:cNvCxnSpPr/>
          <p:nvPr/>
        </p:nvCxnSpPr>
        <p:spPr>
          <a:xfrm>
            <a:off x="10456456" y="3076286"/>
            <a:ext cx="0" cy="1655334"/>
          </a:xfrm>
          <a:prstGeom prst="line">
            <a:avLst/>
          </a:prstGeom>
          <a:ln w="28575">
            <a:solidFill>
              <a:srgbClr val="A6E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FA4C83-8724-7F49-87FC-777F6CDDCB45}"/>
              </a:ext>
            </a:extLst>
          </p:cNvPr>
          <p:cNvSpPr txBox="1"/>
          <p:nvPr/>
        </p:nvSpPr>
        <p:spPr>
          <a:xfrm>
            <a:off x="2734367" y="2029544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Euclid" panose="02020503060505020303" pitchFamily="18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74EB7-436D-394E-99DA-AD4D7330E4A0}"/>
              </a:ext>
            </a:extLst>
          </p:cNvPr>
          <p:cNvSpPr txBox="1"/>
          <p:nvPr/>
        </p:nvSpPr>
        <p:spPr>
          <a:xfrm>
            <a:off x="8888245" y="2156921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Euclid" panose="02020503060505020303" pitchFamily="18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9066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0BFCF-8851-CC42-B75B-C941524416B6}"/>
              </a:ext>
            </a:extLst>
          </p:cNvPr>
          <p:cNvSpPr txBox="1"/>
          <p:nvPr/>
        </p:nvSpPr>
        <p:spPr>
          <a:xfrm>
            <a:off x="4179385" y="3105834"/>
            <a:ext cx="383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>
                <a:solidFill>
                  <a:srgbClr val="002060"/>
                </a:solidFill>
                <a:latin typeface="Euclid" panose="02020503060505020303" pitchFamily="18" charset="77"/>
              </a:rPr>
              <a:t>map(</a:t>
            </a:r>
            <a:r>
              <a:rPr lang="en-US" sz="3600" dirty="0" err="1">
                <a:solidFill>
                  <a:srgbClr val="002060"/>
                </a:solidFill>
                <a:latin typeface="Euclid" panose="02020503060505020303" pitchFamily="18" charset="77"/>
              </a:rPr>
              <a:t>Func</a:t>
            </a:r>
            <a:r>
              <a:rPr lang="en-US" sz="3600" dirty="0">
                <a:solidFill>
                  <a:srgbClr val="002060"/>
                </a:solidFill>
                <a:latin typeface="Euclid" panose="02020503060505020303" pitchFamily="18" charset="77"/>
              </a:rPr>
              <a:t>, Input)</a:t>
            </a:r>
          </a:p>
        </p:txBody>
      </p:sp>
    </p:spTree>
    <p:extLst>
      <p:ext uri="{BB962C8B-B14F-4D97-AF65-F5344CB8AC3E}">
        <p14:creationId xmlns:p14="http://schemas.microsoft.com/office/powerpoint/2010/main" val="30511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0BFCF-8851-CC42-B75B-C941524416B6}"/>
              </a:ext>
            </a:extLst>
          </p:cNvPr>
          <p:cNvSpPr txBox="1"/>
          <p:nvPr/>
        </p:nvSpPr>
        <p:spPr>
          <a:xfrm>
            <a:off x="4602322" y="2122854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map</a:t>
            </a:r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Euclid" panose="02020503060505020303" pitchFamily="18" charset="77"/>
              </a:rPr>
              <a:t>Func</a:t>
            </a:r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, Input)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A108A-411B-8D4F-994F-D4B30DE607AA}"/>
              </a:ext>
            </a:extLst>
          </p:cNvPr>
          <p:cNvSpPr txBox="1"/>
          <p:nvPr/>
        </p:nvSpPr>
        <p:spPr>
          <a:xfrm>
            <a:off x="1770367" y="3078240"/>
            <a:ext cx="56639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input:</a:t>
            </a:r>
          </a:p>
          <a:p>
            <a:r>
              <a:rPr lang="en-US" sz="2800" dirty="0">
                <a:solidFill>
                  <a:srgbClr val="C00000"/>
                </a:solidFill>
                <a:latin typeface="Euclid" panose="02020503060505020303" pitchFamily="18" charset="77"/>
              </a:rPr>
              <a:t>1 3 7 6 2</a:t>
            </a:r>
          </a:p>
          <a:p>
            <a:b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</a:br>
            <a:endParaRPr lang="en-US" sz="2800" dirty="0">
              <a:solidFill>
                <a:srgbClr val="002060"/>
              </a:solidFill>
              <a:latin typeface="Euclid" panose="02020503060505020303" pitchFamily="18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numbers</a:t>
            </a:r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 = </a:t>
            </a:r>
            <a:r>
              <a:rPr lang="en-US" sz="2800" dirty="0" err="1">
                <a:solidFill>
                  <a:srgbClr val="9FE253"/>
                </a:solidFill>
                <a:latin typeface="Euclid" panose="02020503060505020303" pitchFamily="18" charset="77"/>
              </a:rPr>
              <a:t>input</a:t>
            </a:r>
            <a:r>
              <a:rPr lang="en-US" sz="2800" dirty="0" err="1">
                <a:solidFill>
                  <a:srgbClr val="002060"/>
                </a:solidFill>
                <a:latin typeface="Euclid" panose="02020503060505020303" pitchFamily="18" charset="77"/>
              </a:rPr>
              <a:t>.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Euclid" panose="02020503060505020303" pitchFamily="18" charset="77"/>
              </a:rPr>
              <a:t>split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Euclid" panose="02020503060505020303" pitchFamily="18" charset="77"/>
              </a:rPr>
              <a:t>()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Euclid" panose="02020503060505020303" pitchFamily="18" charset="77"/>
              </a:rPr>
              <a:t>mylst</a:t>
            </a:r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 = list(</a:t>
            </a:r>
            <a:r>
              <a:rPr lang="en-US" sz="2800" dirty="0">
                <a:solidFill>
                  <a:srgbClr val="C00000"/>
                </a:solidFill>
                <a:latin typeface="Euclid" panose="02020503060505020303" pitchFamily="18" charset="77"/>
              </a:rPr>
              <a:t>map</a:t>
            </a:r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(</a:t>
            </a:r>
            <a:r>
              <a:rPr lang="en-US" sz="2800" dirty="0">
                <a:solidFill>
                  <a:srgbClr val="9FE253"/>
                </a:solidFill>
                <a:latin typeface="Euclid" panose="02020503060505020303" pitchFamily="18" charset="77"/>
              </a:rPr>
              <a:t>int</a:t>
            </a:r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numbers</a:t>
            </a:r>
            <a:r>
              <a:rPr lang="en-US" sz="2800" dirty="0">
                <a:solidFill>
                  <a:srgbClr val="002060"/>
                </a:solidFill>
                <a:latin typeface="Euclid" panose="02020503060505020303" pitchFamily="18" charset="77"/>
              </a:rPr>
              <a:t>))</a:t>
            </a:r>
          </a:p>
          <a:p>
            <a:endParaRPr lang="en-US" sz="2800" dirty="0">
              <a:solidFill>
                <a:srgbClr val="002060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332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0BFCF-8851-CC42-B75B-C941524416B6}"/>
              </a:ext>
            </a:extLst>
          </p:cNvPr>
          <p:cNvSpPr txBox="1"/>
          <p:nvPr/>
        </p:nvSpPr>
        <p:spPr>
          <a:xfrm>
            <a:off x="4644192" y="2932981"/>
            <a:ext cx="2903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solidFill>
                  <a:srgbClr val="002060"/>
                </a:solidFill>
                <a:latin typeface="Euclid" panose="02020503060505020303" pitchFamily="18" charset="77"/>
              </a:rPr>
              <a:t>&lt;</a:t>
            </a:r>
            <a:r>
              <a:rPr lang="en-US" sz="3600" dirty="0">
                <a:solidFill>
                  <a:srgbClr val="002060"/>
                </a:solidFill>
                <a:latin typeface="Euclid" panose="02020503060505020303" pitchFamily="18" charset="77"/>
              </a:rPr>
              <a:t>Key, Value</a:t>
            </a:r>
            <a:r>
              <a:rPr lang="fa-IR" sz="3600" dirty="0">
                <a:solidFill>
                  <a:srgbClr val="002060"/>
                </a:solidFill>
                <a:latin typeface="Euclid" panose="02020503060505020303" pitchFamily="18" charset="77"/>
              </a:rPr>
              <a:t>&gt;</a:t>
            </a:r>
            <a:endParaRPr lang="en-US" sz="3600" dirty="0">
              <a:solidFill>
                <a:srgbClr val="002060"/>
              </a:solidFill>
              <a:latin typeface="Euclid" panose="0202050306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2445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0BFCF-8851-CC42-B75B-C941524416B6}"/>
              </a:ext>
            </a:extLst>
          </p:cNvPr>
          <p:cNvSpPr txBox="1"/>
          <p:nvPr/>
        </p:nvSpPr>
        <p:spPr>
          <a:xfrm>
            <a:off x="4644192" y="2932981"/>
            <a:ext cx="2903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solidFill>
                  <a:srgbClr val="002060"/>
                </a:solidFill>
                <a:latin typeface="Euclid" panose="02020503060505020303" pitchFamily="18" charset="77"/>
              </a:rPr>
              <a:t>&lt;</a:t>
            </a:r>
            <a:r>
              <a:rPr lang="en-US" sz="3600" dirty="0">
                <a:solidFill>
                  <a:srgbClr val="002060"/>
                </a:solidFill>
                <a:latin typeface="Euclid" panose="02020503060505020303" pitchFamily="18" charset="77"/>
              </a:rPr>
              <a:t>Key, </a:t>
            </a:r>
            <a:r>
              <a:rPr lang="en-US" sz="3600" dirty="0">
                <a:solidFill>
                  <a:srgbClr val="C00000"/>
                </a:solidFill>
                <a:latin typeface="Euclid" panose="02020503060505020303" pitchFamily="18" charset="77"/>
              </a:rPr>
              <a:t>Value</a:t>
            </a:r>
            <a:r>
              <a:rPr lang="fa-IR" sz="3600" dirty="0">
                <a:solidFill>
                  <a:srgbClr val="002060"/>
                </a:solidFill>
                <a:latin typeface="Euclid" panose="02020503060505020303" pitchFamily="18" charset="77"/>
              </a:rPr>
              <a:t>&gt;</a:t>
            </a:r>
            <a:endParaRPr lang="en-US" sz="3600" dirty="0">
              <a:solidFill>
                <a:srgbClr val="002060"/>
              </a:solidFill>
              <a:latin typeface="Euclid" panose="02020503060505020303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34ECBB-F5E7-8C49-8069-EDBEC52ABFDA}"/>
              </a:ext>
            </a:extLst>
          </p:cNvPr>
          <p:cNvSpPr/>
          <p:nvPr/>
        </p:nvSpPr>
        <p:spPr>
          <a:xfrm>
            <a:off x="2022832" y="3727654"/>
            <a:ext cx="7810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A6EC60"/>
                </a:solidFill>
              </a:rPr>
              <a:t>dict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002060"/>
                </a:solidFill>
              </a:rPr>
              <a:t>1</a:t>
            </a:r>
            <a:r>
              <a:rPr lang="en-US" sz="3600" dirty="0">
                <a:solidFill>
                  <a:schemeClr val="bg1"/>
                </a:solidFill>
              </a:rPr>
              <a:t>: ‘</a:t>
            </a:r>
            <a:r>
              <a:rPr lang="en-US" sz="3600" dirty="0">
                <a:solidFill>
                  <a:srgbClr val="C00000"/>
                </a:solidFill>
              </a:rPr>
              <a:t>Mahdi</a:t>
            </a:r>
            <a:r>
              <a:rPr lang="en-US" sz="3600" dirty="0">
                <a:solidFill>
                  <a:schemeClr val="bg1"/>
                </a:solidFill>
              </a:rPr>
              <a:t>’,  </a:t>
            </a:r>
            <a:r>
              <a:rPr lang="en-US" sz="3600" dirty="0">
                <a:solidFill>
                  <a:srgbClr val="002060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: ‘</a:t>
            </a:r>
            <a:r>
              <a:rPr lang="en-US" sz="3600" dirty="0">
                <a:solidFill>
                  <a:srgbClr val="C00000"/>
                </a:solidFill>
              </a:rPr>
              <a:t>Ali</a:t>
            </a:r>
            <a:r>
              <a:rPr lang="en-US" sz="3600" dirty="0">
                <a:solidFill>
                  <a:schemeClr val="bg1"/>
                </a:solidFill>
              </a:rPr>
              <a:t>’,  </a:t>
            </a:r>
            <a:r>
              <a:rPr lang="en-US" sz="3600" dirty="0">
                <a:solidFill>
                  <a:srgbClr val="002060"/>
                </a:solidFill>
              </a:rPr>
              <a:t>3</a:t>
            </a:r>
            <a:r>
              <a:rPr lang="en-US" sz="3600" dirty="0">
                <a:solidFill>
                  <a:schemeClr val="bg1"/>
                </a:solidFill>
              </a:rPr>
              <a:t>:’</a:t>
            </a:r>
            <a:r>
              <a:rPr lang="en-US" sz="3600" dirty="0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chemeClr val="bg1"/>
                </a:solidFill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94569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0BFCF-8851-CC42-B75B-C941524416B6}"/>
              </a:ext>
            </a:extLst>
          </p:cNvPr>
          <p:cNvSpPr txBox="1"/>
          <p:nvPr/>
        </p:nvSpPr>
        <p:spPr>
          <a:xfrm>
            <a:off x="4644192" y="2932981"/>
            <a:ext cx="2903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solidFill>
                  <a:srgbClr val="002060"/>
                </a:solidFill>
                <a:latin typeface="Euclid" panose="02020503060505020303" pitchFamily="18" charset="77"/>
              </a:rPr>
              <a:t>&lt;</a:t>
            </a:r>
            <a:r>
              <a:rPr lang="en-US" sz="3600" dirty="0">
                <a:solidFill>
                  <a:srgbClr val="C00000"/>
                </a:solidFill>
                <a:latin typeface="Euclid" panose="02020503060505020303" pitchFamily="18" charset="77"/>
              </a:rPr>
              <a:t>Key</a:t>
            </a:r>
            <a:r>
              <a:rPr lang="en-US" sz="3600" dirty="0">
                <a:solidFill>
                  <a:srgbClr val="002060"/>
                </a:solidFill>
                <a:latin typeface="Euclid" panose="02020503060505020303" pitchFamily="18" charset="77"/>
              </a:rPr>
              <a:t>, Value</a:t>
            </a:r>
            <a:r>
              <a:rPr lang="fa-IR" sz="3600" dirty="0">
                <a:solidFill>
                  <a:srgbClr val="002060"/>
                </a:solidFill>
                <a:latin typeface="Euclid" panose="02020503060505020303" pitchFamily="18" charset="77"/>
              </a:rPr>
              <a:t>&gt;</a:t>
            </a:r>
            <a:endParaRPr lang="en-US" sz="3600" dirty="0">
              <a:solidFill>
                <a:srgbClr val="002060"/>
              </a:solidFill>
              <a:latin typeface="Euclid" panose="02020503060505020303" pitchFamily="18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522902" y="3746859"/>
            <a:ext cx="11146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A6EC60"/>
                </a:solidFill>
              </a:rPr>
              <a:t>dict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19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دسترسی به عنصر در </a:t>
            </a:r>
            <a:r>
              <a:rPr lang="fa-IR" sz="3200" dirty="0" err="1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دیشکنری</a:t>
            </a:r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status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A6EC60"/>
                </a:solidFill>
              </a:rPr>
              <a:t> users</a:t>
            </a:r>
            <a:r>
              <a:rPr lang="en-US" sz="3600" dirty="0">
                <a:solidFill>
                  <a:schemeClr val="bg1"/>
                </a:solidFill>
              </a:rPr>
              <a:t>[‘</a:t>
            </a:r>
            <a:r>
              <a:rPr lang="en-US" sz="3600" dirty="0">
                <a:solidFill>
                  <a:srgbClr val="C00000"/>
                </a:solidFill>
              </a:rPr>
              <a:t>Karim</a:t>
            </a:r>
            <a:r>
              <a:rPr lang="en-US" sz="3600" dirty="0">
                <a:solidFill>
                  <a:schemeClr val="bg1"/>
                </a:solidFill>
              </a:rPr>
              <a:t>’] </a:t>
            </a:r>
          </a:p>
          <a:p>
            <a:r>
              <a:rPr lang="en-US" sz="3600" dirty="0">
                <a:solidFill>
                  <a:schemeClr val="bg1"/>
                </a:solidFill>
              </a:rPr>
              <a:t>status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 err="1">
                <a:solidFill>
                  <a:srgbClr val="A6EC60"/>
                </a:solidFill>
              </a:rPr>
              <a:t>users</a:t>
            </a:r>
            <a:r>
              <a:rPr lang="en-US" sz="3600" dirty="0" err="1">
                <a:solidFill>
                  <a:schemeClr val="bg1"/>
                </a:solidFill>
              </a:rPr>
              <a:t>.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get</a:t>
            </a: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dirty="0">
                <a:solidFill>
                  <a:srgbClr val="C00000"/>
                </a:solidFill>
              </a:rPr>
              <a:t>’Karim’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28EC-7A64-2A44-A7D6-076FDF1D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Euclid" panose="02020503060505020303" pitchFamily="18" charset="77"/>
              </a:rPr>
              <a:t>List</a:t>
            </a:r>
            <a:endParaRPr lang="en-US" dirty="0">
              <a:solidFill>
                <a:schemeClr val="bg1"/>
              </a:solidFill>
              <a:latin typeface="Euclid" panose="020205030605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7B6A-1616-C54F-B3CC-A9520F89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8" y="1956841"/>
            <a:ext cx="10976244" cy="4286797"/>
          </a:xfrm>
        </p:spPr>
        <p:txBody>
          <a:bodyPr>
            <a:normAutofit fontScale="92500" lnSpcReduction="10000"/>
          </a:bodyPr>
          <a:lstStyle/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برای نگهداری مقادیر مختلف در یک متغیر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myListString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 = </a:t>
            </a:r>
            <a:r>
              <a:rPr lang="en-US" sz="2400" dirty="0">
                <a:solidFill>
                  <a:srgbClr val="C00000"/>
                </a:solidFill>
                <a:cs typeface="B Nazanin" panose="00000400000000000000" pitchFamily="2" charset="-78"/>
              </a:rPr>
              <a:t>[“</a:t>
            </a:r>
            <a:r>
              <a:rPr lang="en-US" sz="2400" dirty="0" err="1">
                <a:solidFill>
                  <a:srgbClr val="C00000"/>
                </a:solidFill>
                <a:cs typeface="B Nazanin" panose="00000400000000000000" pitchFamily="2" charset="-78"/>
              </a:rPr>
              <a:t>salam</a:t>
            </a:r>
            <a:r>
              <a:rPr lang="en-US" sz="2400" dirty="0">
                <a:solidFill>
                  <a:srgbClr val="C00000"/>
                </a:solidFill>
                <a:cs typeface="B Nazanin" panose="00000400000000000000" pitchFamily="2" charset="-78"/>
              </a:rPr>
              <a:t>”, ”Hello”, “Bonjour”]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myListNumber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 = </a:t>
            </a:r>
            <a:r>
              <a:rPr lang="en-US" sz="2400" dirty="0">
                <a:solidFill>
                  <a:srgbClr val="007033"/>
                </a:solidFill>
                <a:cs typeface="B Nazanin" panose="00000400000000000000" pitchFamily="2" charset="-78"/>
              </a:rPr>
              <a:t>[1,2, 3, 4, 5]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600" b="1" dirty="0" err="1">
                <a:solidFill>
                  <a:schemeClr val="bg1"/>
                </a:solidFill>
                <a:cs typeface="B Nazanin" panose="00000400000000000000" pitchFamily="2" charset="-78"/>
              </a:rPr>
              <a:t>اندیس</a:t>
            </a:r>
            <a:r>
              <a:rPr lang="fa-IR" sz="2600" b="1" dirty="0">
                <a:solidFill>
                  <a:schemeClr val="bg1"/>
                </a:solidFill>
                <a:cs typeface="B Nazanin" panose="00000400000000000000" pitchFamily="2" charset="-78"/>
              </a:rPr>
              <a:t>: 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به هر یک از جایگاه های در لیست یک عدد به نام </a:t>
            </a:r>
            <a:r>
              <a:rPr lang="fa-IR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اندیس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(index)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نسبت </a:t>
            </a:r>
            <a:r>
              <a:rPr lang="fa-IR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می‌دهیم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جایگاه ها (‌</a:t>
            </a:r>
            <a:r>
              <a:rPr lang="fa-IR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اندیس‌ها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از صفر تا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n-1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شماره گذاری </a:t>
            </a:r>
            <a:r>
              <a:rPr lang="fa-IR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می‌شوند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برای دسترسی به یک عضو از لیست:</a:t>
            </a:r>
          </a:p>
          <a:p>
            <a:pPr marL="0" indent="0" algn="l">
              <a:buNone/>
            </a:pPr>
            <a:r>
              <a:rPr lang="en-US" sz="2400" dirty="0" err="1">
                <a:solidFill>
                  <a:srgbClr val="C00000"/>
                </a:solidFill>
                <a:cs typeface="B Nazanin" panose="00000400000000000000" pitchFamily="2" charset="-78"/>
              </a:rPr>
              <a:t>myListString</a:t>
            </a:r>
            <a:r>
              <a:rPr lang="en-US" sz="2400" b="1" dirty="0">
                <a:solidFill>
                  <a:schemeClr val="accent4"/>
                </a:solidFill>
                <a:cs typeface="B Nazanin" panose="00000400000000000000" pitchFamily="2" charset="-78"/>
              </a:rPr>
              <a:t>[0]</a:t>
            </a:r>
            <a:r>
              <a:rPr lang="en-US" sz="2400" dirty="0">
                <a:solidFill>
                  <a:schemeClr val="accent4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= “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salam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”</a:t>
            </a:r>
            <a:endParaRPr lang="fa-IR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  <a:cs typeface="B Nazanin" panose="00000400000000000000" pitchFamily="2" charset="-78"/>
              </a:rPr>
              <a:t>myListString</a:t>
            </a:r>
            <a:r>
              <a:rPr lang="en-US" sz="2400" b="1" dirty="0">
                <a:solidFill>
                  <a:schemeClr val="accent4"/>
                </a:solidFill>
                <a:cs typeface="B Nazanin" panose="00000400000000000000" pitchFamily="2" charset="-78"/>
              </a:rPr>
              <a:t>[1]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= “Hello”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  <a:cs typeface="B Nazanin" panose="00000400000000000000" pitchFamily="2" charset="-78"/>
              </a:rPr>
              <a:t>myListString</a:t>
            </a:r>
            <a:r>
              <a:rPr lang="en-US" sz="2400" b="1" dirty="0">
                <a:solidFill>
                  <a:schemeClr val="accent4"/>
                </a:solidFill>
                <a:cs typeface="B Nazanin" panose="00000400000000000000" pitchFamily="2" charset="-78"/>
              </a:rPr>
              <a:t>[2]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= “Bonjour”</a:t>
            </a:r>
            <a:endParaRPr lang="fa-IR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8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اضافه کردن عنصر به </a:t>
            </a:r>
            <a:r>
              <a:rPr lang="fa-IR" sz="3200" dirty="0" err="1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دیشکنری</a:t>
            </a:r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:</a:t>
            </a:r>
          </a:p>
          <a:p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>
                <a:solidFill>
                  <a:schemeClr val="bg1"/>
                </a:solidFill>
              </a:rPr>
              <a:t>[‘</a:t>
            </a:r>
            <a:r>
              <a:rPr lang="en-US" sz="3600" dirty="0">
                <a:solidFill>
                  <a:srgbClr val="C00000"/>
                </a:solidFill>
              </a:rPr>
              <a:t>Karim</a:t>
            </a:r>
            <a:r>
              <a:rPr lang="en-US" sz="3600" dirty="0">
                <a:solidFill>
                  <a:schemeClr val="bg1"/>
                </a:solidFill>
              </a:rPr>
              <a:t>’] = ‘</a:t>
            </a:r>
            <a:r>
              <a:rPr lang="en-US" sz="3600" dirty="0">
                <a:solidFill>
                  <a:srgbClr val="002060"/>
                </a:solidFill>
              </a:rPr>
              <a:t>online</a:t>
            </a:r>
            <a:r>
              <a:rPr lang="en-US" sz="3600" dirty="0">
                <a:solidFill>
                  <a:schemeClr val="bg1"/>
                </a:solidFill>
              </a:rPr>
              <a:t>’</a:t>
            </a:r>
          </a:p>
          <a:p>
            <a:r>
              <a:rPr lang="en-US" sz="3600" dirty="0" err="1">
                <a:solidFill>
                  <a:srgbClr val="A6EC60"/>
                </a:solidFill>
              </a:rPr>
              <a:t>users</a:t>
            </a:r>
            <a:r>
              <a:rPr lang="en-US" sz="3600" dirty="0" err="1">
                <a:solidFill>
                  <a:schemeClr val="bg1"/>
                </a:solidFill>
              </a:rPr>
              <a:t>.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update</a:t>
            </a:r>
            <a:r>
              <a:rPr lang="en-US" sz="3600" dirty="0">
                <a:solidFill>
                  <a:schemeClr val="bg1"/>
                </a:solidFill>
              </a:rPr>
              <a:t>({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Karim’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})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0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حذف کردن عنصر از </a:t>
            </a:r>
            <a:r>
              <a:rPr lang="fa-IR" sz="3200" dirty="0" err="1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دیشکنری</a:t>
            </a:r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:</a:t>
            </a:r>
          </a:p>
          <a:p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fa-IR" sz="3600" dirty="0">
                <a:solidFill>
                  <a:srgbClr val="A6EC60"/>
                </a:solidFill>
              </a:rPr>
              <a:t>.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pop</a:t>
            </a:r>
            <a:r>
              <a:rPr lang="en-US" sz="3600" dirty="0">
                <a:solidFill>
                  <a:schemeClr val="bg1"/>
                </a:solidFill>
              </a:rPr>
              <a:t>(‘</a:t>
            </a:r>
            <a:r>
              <a:rPr lang="en-US" sz="3600" dirty="0">
                <a:solidFill>
                  <a:srgbClr val="C00000"/>
                </a:solidFill>
              </a:rPr>
              <a:t>Karim</a:t>
            </a:r>
            <a:r>
              <a:rPr lang="en-US" sz="3600" dirty="0">
                <a:solidFill>
                  <a:schemeClr val="bg1"/>
                </a:solidFill>
              </a:rPr>
              <a:t>’) </a:t>
            </a:r>
          </a:p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del</a:t>
            </a:r>
            <a:r>
              <a:rPr lang="en-US" sz="3600" dirty="0">
                <a:solidFill>
                  <a:srgbClr val="A6EC60"/>
                </a:solidFill>
              </a:rPr>
              <a:t> users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en-US" sz="3600" dirty="0">
                <a:solidFill>
                  <a:srgbClr val="C00000"/>
                </a:solidFill>
              </a:rPr>
              <a:t>’Karim’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4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حلقه بر روی کلید ها:</a:t>
            </a:r>
          </a:p>
          <a:p>
            <a:r>
              <a:rPr lang="en-US" sz="3600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x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</a:t>
            </a:r>
            <a:r>
              <a:rPr lang="en-US" sz="3600" dirty="0">
                <a:solidFill>
                  <a:srgbClr val="A6EC60"/>
                </a:solidFill>
              </a:rPr>
              <a:t> users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rgbClr val="A6EC60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print(</a:t>
            </a:r>
            <a:r>
              <a:rPr lang="en-US" sz="3600" dirty="0">
                <a:solidFill>
                  <a:srgbClr val="C00000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0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حلقه بر روی کلید ها:</a:t>
            </a:r>
          </a:p>
          <a:p>
            <a:r>
              <a:rPr lang="en-US" sz="3600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x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 err="1">
                <a:solidFill>
                  <a:srgbClr val="A6EC60"/>
                </a:solidFill>
              </a:rPr>
              <a:t>users.</a:t>
            </a:r>
            <a:r>
              <a:rPr lang="en-US" sz="3600" dirty="0" err="1">
                <a:solidFill>
                  <a:srgbClr val="C00000"/>
                </a:solidFill>
              </a:rPr>
              <a:t>keys</a:t>
            </a:r>
            <a:r>
              <a:rPr lang="en-US" sz="3600" dirty="0">
                <a:solidFill>
                  <a:srgbClr val="C00000"/>
                </a:solidFill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rgbClr val="A6EC60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print(</a:t>
            </a:r>
            <a:r>
              <a:rPr lang="en-US" sz="3600" dirty="0">
                <a:solidFill>
                  <a:srgbClr val="C00000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9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حلقه بر روی مقدار ها:</a:t>
            </a:r>
          </a:p>
          <a:p>
            <a:r>
              <a:rPr lang="en-US" sz="3600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rgbClr val="002060"/>
                </a:solidFill>
              </a:rPr>
              <a:t>x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</a:t>
            </a:r>
            <a:r>
              <a:rPr lang="en-US" sz="3600" dirty="0">
                <a:solidFill>
                  <a:srgbClr val="A6EC60"/>
                </a:solidFill>
              </a:rPr>
              <a:t> users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rgbClr val="A6EC60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print(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en-US" sz="3600" dirty="0">
                <a:solidFill>
                  <a:srgbClr val="002060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])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7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حلقه بر روی مقدار ها:</a:t>
            </a:r>
          </a:p>
          <a:p>
            <a:r>
              <a:rPr lang="en-US" sz="3600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rgbClr val="002060"/>
                </a:solidFill>
              </a:rPr>
              <a:t>x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 err="1">
                <a:solidFill>
                  <a:srgbClr val="A6EC60"/>
                </a:solidFill>
              </a:rPr>
              <a:t>users.</a:t>
            </a:r>
            <a:r>
              <a:rPr lang="en-US" sz="3600" dirty="0" err="1">
                <a:solidFill>
                  <a:srgbClr val="002060"/>
                </a:solidFill>
              </a:rPr>
              <a:t>values</a:t>
            </a:r>
            <a:r>
              <a:rPr lang="en-US" sz="3600" dirty="0">
                <a:solidFill>
                  <a:srgbClr val="002060"/>
                </a:solidFill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rgbClr val="A6EC60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print(</a:t>
            </a:r>
            <a:r>
              <a:rPr lang="en-US" sz="3600" dirty="0">
                <a:solidFill>
                  <a:srgbClr val="002060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2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A1D1F-3968-F143-9CBB-0CFAA9948BAA}"/>
              </a:ext>
            </a:extLst>
          </p:cNvPr>
          <p:cNvSpPr/>
          <p:nvPr/>
        </p:nvSpPr>
        <p:spPr>
          <a:xfrm>
            <a:off x="349076" y="2295249"/>
            <a:ext cx="11585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Dict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6EC60"/>
                </a:solidFill>
              </a:rPr>
              <a:t>users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{</a:t>
            </a:r>
            <a:r>
              <a:rPr lang="en-US" sz="3600" dirty="0">
                <a:solidFill>
                  <a:srgbClr val="C00000"/>
                </a:solidFill>
              </a:rPr>
              <a:t>‘</a:t>
            </a:r>
            <a:r>
              <a:rPr lang="en-US" sz="3600" dirty="0" err="1">
                <a:solidFill>
                  <a:srgbClr val="C00000"/>
                </a:solidFill>
              </a:rPr>
              <a:t>Mahdi’</a:t>
            </a:r>
            <a:r>
              <a:rPr lang="en-US" sz="3600" dirty="0" err="1">
                <a:solidFill>
                  <a:schemeClr val="bg1"/>
                </a:solidFill>
              </a:rPr>
              <a:t>:</a:t>
            </a:r>
            <a:r>
              <a:rPr lang="en-US" sz="3600" dirty="0" err="1">
                <a:solidFill>
                  <a:srgbClr val="002060"/>
                </a:solidFill>
              </a:rPr>
              <a:t>’online</a:t>
            </a:r>
            <a:r>
              <a:rPr lang="en-US" sz="3600" dirty="0">
                <a:solidFill>
                  <a:srgbClr val="00206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‘Ali’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2060"/>
                </a:solidFill>
              </a:rPr>
              <a:t>‘offline’</a:t>
            </a:r>
            <a:r>
              <a:rPr lang="en-US" sz="3600" dirty="0">
                <a:solidFill>
                  <a:schemeClr val="bg1"/>
                </a:solidFill>
              </a:rPr>
              <a:t>,  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 err="1">
                <a:solidFill>
                  <a:srgbClr val="C00000"/>
                </a:solidFill>
              </a:rPr>
              <a:t>Hadi</a:t>
            </a:r>
            <a:r>
              <a:rPr lang="en-US" sz="3600" dirty="0">
                <a:solidFill>
                  <a:srgbClr val="C00000"/>
                </a:solidFill>
              </a:rPr>
              <a:t>’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r>
              <a:rPr lang="en-US" sz="3600" dirty="0">
                <a:solidFill>
                  <a:srgbClr val="002060"/>
                </a:solidFill>
              </a:rPr>
              <a:t>’online’</a:t>
            </a:r>
            <a:r>
              <a:rPr lang="en-US" sz="3600" dirty="0">
                <a:solidFill>
                  <a:schemeClr val="bg1"/>
                </a:solidFill>
              </a:rPr>
              <a:t>}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fa-IR" sz="3200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	حلقه بر روی کلید ها و مقدار ها:</a:t>
            </a:r>
          </a:p>
          <a:p>
            <a:r>
              <a:rPr lang="en-US" sz="3600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dirty="0">
                <a:solidFill>
                  <a:srgbClr val="002060"/>
                </a:solidFill>
              </a:rPr>
              <a:t> y </a:t>
            </a:r>
            <a:r>
              <a:rPr lang="en-US" sz="3600" dirty="0">
                <a:solidFill>
                  <a:schemeClr val="bg1"/>
                </a:solidFill>
              </a:rPr>
              <a:t>in</a:t>
            </a:r>
            <a:r>
              <a:rPr lang="en-US" sz="3600" dirty="0">
                <a:solidFill>
                  <a:srgbClr val="A6EC60"/>
                </a:solidFill>
              </a:rPr>
              <a:t> </a:t>
            </a:r>
            <a:r>
              <a:rPr lang="en-US" sz="3600" dirty="0" err="1">
                <a:solidFill>
                  <a:srgbClr val="A6EC60"/>
                </a:solidFill>
              </a:rPr>
              <a:t>users.</a:t>
            </a:r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items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rgbClr val="A6EC60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print(</a:t>
            </a:r>
            <a:r>
              <a:rPr lang="en-US" sz="3600" dirty="0">
                <a:solidFill>
                  <a:srgbClr val="C00000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dirty="0">
                <a:solidFill>
                  <a:srgbClr val="002060"/>
                </a:solidFill>
              </a:rPr>
              <a:t> y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lang="fa-IR" sz="3600" dirty="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51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1941A-8D51-D94D-93EB-213D6BDE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50" y="1888627"/>
            <a:ext cx="8716900" cy="43126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7711E8-F706-324C-A57E-AF94D12F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793753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00B4B0"/>
                </a:solidFill>
                <a:latin typeface="Euclid" panose="02020503060505020303" pitchFamily="18" charset="77"/>
              </a:rPr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7A72-328F-8D45-83B8-02BB5A7F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2141537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می‌خواهیم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به کمک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دیکشنری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برنامه‌ای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بنویسیم که تعدادی ورودی کاراکتر از کاربر دریافت کند، سپس تعداد تکرار هر حرف را برای ما چاپ کند.</a:t>
            </a:r>
          </a:p>
          <a:p>
            <a:pPr algn="r" rtl="1"/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5B00D-A4BF-CB43-8A88-B16B6094B4F0}"/>
              </a:ext>
            </a:extLst>
          </p:cNvPr>
          <p:cNvSpPr txBox="1"/>
          <p:nvPr/>
        </p:nvSpPr>
        <p:spPr>
          <a:xfrm>
            <a:off x="4617243" y="3429000"/>
            <a:ext cx="29575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A:1</a:t>
            </a:r>
          </a:p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B:1</a:t>
            </a:r>
          </a:p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a:2</a:t>
            </a:r>
          </a:p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b:1</a:t>
            </a:r>
          </a:p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C:1</a:t>
            </a:r>
          </a:p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F:1</a:t>
            </a:r>
          </a:p>
          <a:p>
            <a:r>
              <a:rPr lang="en-US" sz="2800" dirty="0">
                <a:solidFill>
                  <a:schemeClr val="bg1"/>
                </a:solidFill>
                <a:latin typeface="Euclid" panose="02020503060505020303" pitchFamily="18" charset="77"/>
              </a:rPr>
              <a:t>…</a:t>
            </a:r>
          </a:p>
          <a:p>
            <a:r>
              <a:rPr lang="en-US" sz="2800" dirty="0">
                <a:latin typeface="Euclid" panose="02020503060505020303" pitchFamily="18" charset="77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89AB-51C9-F645-97E4-1718089A2739}"/>
              </a:ext>
            </a:extLst>
          </p:cNvPr>
          <p:cNvSpPr txBox="1"/>
          <p:nvPr/>
        </p:nvSpPr>
        <p:spPr>
          <a:xfrm>
            <a:off x="1344079" y="3386136"/>
            <a:ext cx="4283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C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F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B Koodak" pitchFamily="2" charset="-78"/>
              </a:rPr>
              <a:t>…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70EC2-7380-734F-8D00-B5268CB59FAD}"/>
              </a:ext>
            </a:extLst>
          </p:cNvPr>
          <p:cNvSpPr txBox="1"/>
          <p:nvPr/>
        </p:nvSpPr>
        <p:spPr>
          <a:xfrm>
            <a:off x="1273546" y="29534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4B0"/>
                </a:solidFill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4C578-02A3-F74F-BC75-9AC3A8E64F99}"/>
              </a:ext>
            </a:extLst>
          </p:cNvPr>
          <p:cNvSpPr txBox="1"/>
          <p:nvPr/>
        </p:nvSpPr>
        <p:spPr>
          <a:xfrm>
            <a:off x="4488655" y="297815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4B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962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B47D-5ECF-C14D-B7F0-380E81A7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48" y="2000820"/>
            <a:ext cx="11631104" cy="4598168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latin typeface="+mj-lt"/>
                <a:cs typeface="B Koodak" pitchFamily="2" charset="-78"/>
              </a:rPr>
              <a:t>مقادیر هر لیست میتوانند هر نوع داده ای باشند </a:t>
            </a:r>
            <a:r>
              <a:rPr lang="en-US" dirty="0">
                <a:solidFill>
                  <a:schemeClr val="bg1"/>
                </a:solidFill>
                <a:latin typeface="+mj-lt"/>
                <a:cs typeface="B Koodak" pitchFamily="2" charset="-78"/>
              </a:rPr>
              <a:t>int, string, bool :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list1 = </a:t>
            </a:r>
            <a:r>
              <a:rPr lang="en-US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["apple", "banana", "cherry"]</a:t>
            </a:r>
            <a:br>
              <a:rPr lang="en-US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list2 = </a:t>
            </a:r>
            <a:r>
              <a:rPr lang="en-US" dirty="0">
                <a:solidFill>
                  <a:schemeClr val="accent4"/>
                </a:solidFill>
                <a:latin typeface="+mj-lt"/>
                <a:cs typeface="Arial" panose="020B0604020202020204" pitchFamily="34" charset="0"/>
              </a:rPr>
              <a:t>[1, 5, 7, 9, 3]</a:t>
            </a:r>
            <a:b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list3 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[True, False, False]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+mj-lt"/>
                <a:cs typeface="B Koodak" pitchFamily="2" charset="-78"/>
              </a:rPr>
              <a:t>در یک لیست میشود انواع داده های مختلف داشت:</a:t>
            </a:r>
            <a:endParaRPr lang="en-US" dirty="0">
              <a:solidFill>
                <a:schemeClr val="bg1"/>
              </a:solidFill>
              <a:latin typeface="+mj-lt"/>
              <a:cs typeface="B Koodak" pitchFamily="2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list1 = [</a:t>
            </a:r>
            <a:r>
              <a:rPr lang="en-US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abc</a:t>
            </a:r>
            <a:r>
              <a:rPr lang="en-US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34</a:t>
            </a:r>
            <a:r>
              <a:rPr lang="en-US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40</a:t>
            </a:r>
            <a:r>
              <a:rPr lang="en-US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”Mohammad"</a:t>
            </a:r>
            <a:r>
              <a:rPr lang="en-US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]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+mj-lt"/>
                <a:cs typeface="B Koodak" pitchFamily="2" charset="-78"/>
              </a:rPr>
              <a:t>دسترسی به یک سری</a:t>
            </a:r>
            <a:r>
              <a:rPr lang="en-US" dirty="0">
                <a:solidFill>
                  <a:schemeClr val="bg1"/>
                </a:solidFill>
                <a:latin typeface="+mj-lt"/>
                <a:cs typeface="B Koodak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latin typeface="+mj-lt"/>
                <a:cs typeface="B Koodak" pitchFamily="2" charset="-78"/>
              </a:rPr>
              <a:t> ترتیبی از دادهای لیست</a:t>
            </a:r>
            <a:r>
              <a:rPr lang="en-US" dirty="0">
                <a:solidFill>
                  <a:schemeClr val="bg1"/>
                </a:solidFill>
                <a:latin typeface="+mj-lt"/>
                <a:cs typeface="B Koodak" pitchFamily="2" charset="-78"/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["apple", "banana", "cherry", "orange", "kiwi", "melon", "mango"]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print(</a:t>
            </a:r>
            <a:r>
              <a:rPr lang="en-US" sz="24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thislist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800100" lvl="2" indent="0"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['cherry', 'orange', 'kiwi']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213BC1-B346-2D4C-BC89-193408FD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1960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9980-B887-2747-B950-8390570F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FEC0-C432-5945-BF4B-C5DD3E29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14387"/>
            <a:ext cx="10554574" cy="3636511"/>
          </a:xfrm>
        </p:spPr>
        <p:txBody>
          <a:bodyPr>
            <a:normAutofit lnSpcReduction="10000"/>
          </a:bodyPr>
          <a:lstStyle/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تغییر یک داده از لیست:</a:t>
            </a:r>
          </a:p>
          <a:p>
            <a:pPr algn="l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= "strawberry”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['apple’, ’strawberry', 'cherry’]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وارد کردن مقدار به لیست:</a:t>
            </a:r>
          </a:p>
          <a:p>
            <a:pPr marL="0" indent="0" algn="r" rtl="1"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["apple", "banana", "cherry"]</a:t>
            </a:r>
            <a:b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thislist.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 "watermelon")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['apple', 'banana', 'watermelon', 'cherry']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FEC0-C432-5945-BF4B-C5DD3E29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66123"/>
            <a:ext cx="10554574" cy="4626752"/>
          </a:xfrm>
        </p:spPr>
        <p:txBody>
          <a:bodyPr>
            <a:normAutofit fontScale="92500" lnSpcReduction="20000"/>
          </a:bodyPr>
          <a:lstStyle/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اضافه کردن به انتهای لیست:</a:t>
            </a:r>
          </a:p>
          <a:p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thislist.</a:t>
            </a:r>
            <a:r>
              <a:rPr lang="en-US" sz="2200" dirty="0" err="1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"orange” )</a:t>
            </a:r>
            <a:endParaRPr lang="fa-IR"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['apple’, ’banana', 'cherry’, ’orange’]</a:t>
            </a:r>
          </a:p>
          <a:p>
            <a:pPr marL="0" indent="0">
              <a:buNone/>
            </a:pPr>
            <a:endParaRPr lang="en-US" dirty="0">
              <a:solidFill>
                <a:srgbClr val="007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حذف یک مقدار از لیست</a:t>
            </a:r>
            <a:r>
              <a:rPr lang="en-US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با دانستن مقدار:</a:t>
            </a:r>
          </a:p>
          <a:p>
            <a:pPr marL="0" indent="0" algn="r" rtl="1"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["apple", "banana", "cherry"]</a:t>
            </a:r>
          </a:p>
          <a:p>
            <a:b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thislist.</a:t>
            </a:r>
            <a:r>
              <a:rPr lang="en-US" sz="2600" dirty="0" err="1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"banana” )</a:t>
            </a:r>
            <a:endParaRPr lang="fa-IR" sz="2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a-IR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fa-IR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['apple', 'cherry']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FD7DB2-0CDC-6340-A086-0BD3FAB5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5620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57AB-A8EF-4046-A212-F52251A3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حذف یک مقدار از لیست</a:t>
            </a:r>
            <a:r>
              <a:rPr lang="en-US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با دانستن </a:t>
            </a:r>
            <a:r>
              <a:rPr lang="fa-IR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اندیس</a:t>
            </a:r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:</a:t>
            </a:r>
          </a:p>
          <a:p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["apple", "banana", "cherry"]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thislist.</a:t>
            </a:r>
            <a:r>
              <a:rPr lang="en-US" dirty="0" err="1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( 2 )</a:t>
            </a:r>
            <a:endParaRPr lang="fa-I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'apple’ , 'banana’ ]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به دست آوردن اندازه </a:t>
            </a:r>
            <a:r>
              <a:rPr lang="fa-IR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ی</a:t>
            </a:r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لیست:</a:t>
            </a:r>
            <a:endParaRPr lang="en-US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["apple", "banana", "cherry"]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print( </a:t>
            </a:r>
            <a:r>
              <a:rPr lang="en-US" sz="3200" dirty="0" err="1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thislist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a-I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3</a:t>
            </a:r>
            <a:endParaRPr lang="fa-IR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E0E035-CEBF-954B-AA71-612C2704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73818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C593A-9A02-684F-BD01-BC6C5D74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06" y="1993454"/>
            <a:ext cx="8361788" cy="4128194"/>
          </a:xfrm>
        </p:spPr>
      </p:pic>
    </p:spTree>
    <p:extLst>
      <p:ext uri="{BB962C8B-B14F-4D97-AF65-F5344CB8AC3E}">
        <p14:creationId xmlns:p14="http://schemas.microsoft.com/office/powerpoint/2010/main" val="316868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7A72-328F-8D45-83B8-02BB5A7F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380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لیست زیر را در نظر بگیرید: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endParaRPr lang="fa-I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 err="1">
                <a:solidFill>
                  <a:srgbClr val="00B4B0"/>
                </a:solidFill>
                <a:latin typeface="Euclid" panose="02020503060505020303" pitchFamily="18" charset="77"/>
                <a:cs typeface="Arial" panose="020B0604020202020204" pitchFamily="34" charset="0"/>
              </a:rPr>
              <a:t>Mylist</a:t>
            </a:r>
            <a:r>
              <a:rPr lang="en-US" dirty="0">
                <a:solidFill>
                  <a:srgbClr val="00B4B0"/>
                </a:solidFill>
                <a:latin typeface="Euclid" panose="02020503060505020303" pitchFamily="18" charset="77"/>
                <a:cs typeface="Arial" panose="020B0604020202020204" pitchFamily="34" charset="0"/>
              </a:rPr>
              <a:t> = [23 , 45 , 87 , 43 , 97, 33 ,15 , 46 , 87 , 64 , 23 , </a:t>
            </a:r>
            <a:r>
              <a:rPr lang="en-US" dirty="0">
                <a:solidFill>
                  <a:srgbClr val="002060"/>
                </a:solidFill>
                <a:latin typeface="Euclid" panose="02020503060505020303" pitchFamily="18" charset="77"/>
                <a:cs typeface="Arial" panose="020B0604020202020204" pitchFamily="34" charset="0"/>
              </a:rPr>
              <a:t>64]</a:t>
            </a:r>
          </a:p>
          <a:p>
            <a:pPr marL="0" indent="0" algn="l">
              <a:buNone/>
            </a:pPr>
            <a:endParaRPr lang="fa-I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برنامه ای بنویسید که اعضای ۳ تا ۶ این لیست را حذف کند و سپس عدد ۹۶ را  در خانه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۲ لیست اضافه کرده و عدد ۵۳ را به انتهای لیست اضافه کنید.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C8497A-7DBE-BA42-AA40-4B11570A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00B4B0"/>
                </a:solidFill>
                <a:latin typeface="Euclid" panose="02020503060505020303" pitchFamily="18" charset="77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3380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D3B9-3092-0540-B42B-1BD4C9D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00B4B0"/>
                </a:solidFill>
                <a:latin typeface="Euclid" panose="02020503060505020303" pitchFamily="18" charset="77"/>
              </a:rPr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7A72-328F-8D45-83B8-02BB5A7F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4351338"/>
          </a:xfrm>
        </p:spPr>
        <p:txBody>
          <a:bodyPr/>
          <a:lstStyle/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لیست زیر را در نظر بگیرید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marL="0" indent="0" rtl="1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1">
              <a:buNone/>
            </a:pPr>
            <a:r>
              <a:rPr lang="en-US" dirty="0" err="1">
                <a:solidFill>
                  <a:srgbClr val="00B4B0"/>
                </a:solidFill>
                <a:latin typeface="Euclid" panose="02020503060505020303" pitchFamily="18" charset="77"/>
                <a:cs typeface="Arial" panose="020B0604020202020204" pitchFamily="34" charset="0"/>
              </a:rPr>
              <a:t>Mylist</a:t>
            </a:r>
            <a:r>
              <a:rPr lang="en-US" dirty="0">
                <a:solidFill>
                  <a:srgbClr val="00B4B0"/>
                </a:solidFill>
                <a:latin typeface="Euclid" panose="02020503060505020303" pitchFamily="18" charset="77"/>
                <a:cs typeface="Arial" panose="020B0604020202020204" pitchFamily="34" charset="0"/>
              </a:rPr>
              <a:t> = [23 , 45 , 87 , 43 , 97, 33 ,15 , 46 , 87 , 64 , 23 , 64]</a:t>
            </a:r>
            <a:endParaRPr lang="fa-IR" dirty="0">
              <a:solidFill>
                <a:srgbClr val="00B4B0"/>
              </a:solidFill>
              <a:latin typeface="Euclid" panose="02020503060505020303" pitchFamily="18" charset="77"/>
              <a:cs typeface="Arial" panose="020B0604020202020204" pitchFamily="34" charset="0"/>
            </a:endParaRPr>
          </a:p>
          <a:p>
            <a:pPr algn="r" rtl="1"/>
            <a:endParaRPr lang="fa-IR" b="1" dirty="0">
              <a:solidFill>
                <a:srgbClr val="00B4B0"/>
              </a:solidFill>
              <a:latin typeface="Euclid" panose="02020503060505020303" pitchFamily="18" charset="77"/>
            </a:endParaRPr>
          </a:p>
          <a:p>
            <a:pPr marL="0" indent="0" algn="r" rtl="1">
              <a:buNone/>
            </a:pP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برنامه ای بنویسید که میانگین اعضای لیست را محاسبه و آن را چاپ کند.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031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1270</Words>
  <Application>Microsoft Office PowerPoint</Application>
  <PresentationFormat>Widescreen</PresentationFormat>
  <Paragraphs>205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 Koodak</vt:lpstr>
      <vt:lpstr>B Nazanin</vt:lpstr>
      <vt:lpstr>Calibri</vt:lpstr>
      <vt:lpstr>Calibri Light</vt:lpstr>
      <vt:lpstr>Consolas</vt:lpstr>
      <vt:lpstr>Euclid</vt:lpstr>
      <vt:lpstr>Wingdings 2</vt:lpstr>
      <vt:lpstr>Office Theme</vt:lpstr>
      <vt:lpstr>Algorithms</vt:lpstr>
      <vt:lpstr>List</vt:lpstr>
      <vt:lpstr>List</vt:lpstr>
      <vt:lpstr>List</vt:lpstr>
      <vt:lpstr>List</vt:lpstr>
      <vt:lpstr>List</vt:lpstr>
      <vt:lpstr>List</vt:lpstr>
      <vt:lpstr>Exercise</vt:lpstr>
      <vt:lpstr>Exercise</vt:lpstr>
      <vt:lpstr>2D-List</vt:lpstr>
      <vt:lpstr>2D-List</vt:lpstr>
      <vt:lpstr>2D-List</vt:lpstr>
      <vt:lpstr>Exercise</vt:lpstr>
      <vt:lpstr>Map</vt:lpstr>
      <vt:lpstr>Map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Matin Daghyani</cp:lastModifiedBy>
  <cp:revision>3</cp:revision>
  <dcterms:created xsi:type="dcterms:W3CDTF">2021-07-09T12:57:19Z</dcterms:created>
  <dcterms:modified xsi:type="dcterms:W3CDTF">2021-07-10T06:02:05Z</dcterms:modified>
</cp:coreProperties>
</file>