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1"/>
  </p:sldMasterIdLst>
  <p:notesMasterIdLst>
    <p:notesMasterId r:id="rId28"/>
  </p:notesMasterIdLst>
  <p:sldIdLst>
    <p:sldId id="256" r:id="rId2"/>
    <p:sldId id="270" r:id="rId3"/>
    <p:sldId id="279" r:id="rId4"/>
    <p:sldId id="280" r:id="rId5"/>
    <p:sldId id="284" r:id="rId6"/>
    <p:sldId id="285" r:id="rId7"/>
    <p:sldId id="294" r:id="rId8"/>
    <p:sldId id="295" r:id="rId9"/>
    <p:sldId id="296" r:id="rId10"/>
    <p:sldId id="298" r:id="rId11"/>
    <p:sldId id="299" r:id="rId12"/>
    <p:sldId id="300" r:id="rId13"/>
    <p:sldId id="301" r:id="rId14"/>
    <p:sldId id="302" r:id="rId15"/>
    <p:sldId id="303" r:id="rId16"/>
    <p:sldId id="286" r:id="rId17"/>
    <p:sldId id="288" r:id="rId18"/>
    <p:sldId id="290" r:id="rId19"/>
    <p:sldId id="291" r:id="rId20"/>
    <p:sldId id="304" r:id="rId21"/>
    <p:sldId id="283" r:id="rId22"/>
    <p:sldId id="282" r:id="rId23"/>
    <p:sldId id="281" r:id="rId24"/>
    <p:sldId id="293" r:id="rId25"/>
    <p:sldId id="277" r:id="rId26"/>
    <p:sldId id="29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300"/>
    <a:srgbClr val="007033"/>
    <a:srgbClr val="1654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13"/>
    <p:restoredTop sz="96341"/>
  </p:normalViewPr>
  <p:slideViewPr>
    <p:cSldViewPr snapToGrid="0" snapToObjects="1">
      <p:cViewPr>
        <p:scale>
          <a:sx n="100" d="100"/>
          <a:sy n="100" d="100"/>
        </p:scale>
        <p:origin x="144" y="-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675B5-BC1C-3F4F-A929-695D46657FF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482CB-BEA6-0B49-85C3-A773FB5DE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2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482CB-BEA6-0B49-85C3-A773FB5DE2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8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5A7E-1503-334B-8A86-72EC777871E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94E-A9B9-484D-85FB-526D922B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0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5A7E-1503-334B-8A86-72EC777871E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94E-A9B9-484D-85FB-526D922B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8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5A7E-1503-334B-8A86-72EC777871E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94E-A9B9-484D-85FB-526D922B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37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5A7E-1503-334B-8A86-72EC777871E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94E-A9B9-484D-85FB-526D922B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04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5A7E-1503-334B-8A86-72EC777871E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94E-A9B9-484D-85FB-526D922B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07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5A7E-1503-334B-8A86-72EC777871E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94E-A9B9-484D-85FB-526D922B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4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5A7E-1503-334B-8A86-72EC777871E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94E-A9B9-484D-85FB-526D922B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3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5A7E-1503-334B-8A86-72EC777871E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94E-A9B9-484D-85FB-526D922B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6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5A7E-1503-334B-8A86-72EC777871E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94E-A9B9-484D-85FB-526D922B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97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5A7E-1503-334B-8A86-72EC777871E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94E-A9B9-484D-85FB-526D922B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10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5A7E-1503-334B-8A86-72EC777871E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94E-A9B9-484D-85FB-526D922B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5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5A7E-1503-334B-8A86-72EC777871E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94E-A9B9-484D-85FB-526D922B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8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5A7E-1503-334B-8A86-72EC777871E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94E-A9B9-484D-85FB-526D922B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62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05A5A7E-1503-334B-8A86-72EC777871E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8C6394E-A9B9-484D-85FB-526D922B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1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05A5A7E-1503-334B-8A86-72EC777871E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8C6394E-A9B9-484D-85FB-526D922B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56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C396-83D2-E442-ADD7-9C6C81115C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D9D33-A788-5A4F-A787-0B0246C98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871662" y="5778337"/>
            <a:ext cx="10572000" cy="434974"/>
          </a:xfrm>
        </p:spPr>
        <p:txBody>
          <a:bodyPr/>
          <a:lstStyle/>
          <a:p>
            <a:pPr algn="ctr" rtl="1"/>
            <a:r>
              <a:rPr lang="fa-IR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نیمسال</a:t>
            </a:r>
            <a:r>
              <a:rPr lang="fa-IR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دوم سال تحصیلی ۱۴۰۰ - ۱۳۹۹</a:t>
            </a:r>
            <a:endParaRPr lang="en-US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35A5B28-84AF-9747-AC44-870C984DFC11}"/>
              </a:ext>
            </a:extLst>
          </p:cNvPr>
          <p:cNvSpPr txBox="1">
            <a:spLocks/>
          </p:cNvSpPr>
          <p:nvPr/>
        </p:nvSpPr>
        <p:spPr>
          <a:xfrm>
            <a:off x="-2871664" y="5427559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</a:pPr>
            <a:r>
              <a:rPr lang="fa-IR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مفاهیم شبکه</a:t>
            </a:r>
            <a:endParaRPr lang="en-US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759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0B77-C241-9443-9142-1A36212E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 rtl="1" eaLnBrk="1" latinLnBrk="0" hangingPunct="1">
              <a:spcBef>
                <a:spcPct val="0"/>
              </a:spcBef>
              <a:buNone/>
            </a:pPr>
            <a:r>
              <a:rPr lang="en-US" dirty="0"/>
              <a:t>Tree Topology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382C48-502B-2D47-BD5D-9184FF0AE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204"/>
          <a:stretch/>
        </p:blipFill>
        <p:spPr>
          <a:xfrm>
            <a:off x="397534" y="2598004"/>
            <a:ext cx="5951668" cy="2862572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D9632F3-7F6B-D247-9D87-C26D475B6723}"/>
              </a:ext>
            </a:extLst>
          </p:cNvPr>
          <p:cNvSpPr txBox="1">
            <a:spLocks/>
          </p:cNvSpPr>
          <p:nvPr/>
        </p:nvSpPr>
        <p:spPr>
          <a:xfrm>
            <a:off x="1071915" y="2782670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 fontAlgn="base"/>
            <a:r>
              <a:rPr lang="fa-IR" sz="2800" b="1" dirty="0">
                <a:solidFill>
                  <a:srgbClr val="40424E"/>
                </a:solidFill>
                <a:latin typeface="B Koodak" pitchFamily="2" charset="-78"/>
                <a:cs typeface="B Koodak" pitchFamily="2" charset="-78"/>
              </a:rPr>
              <a:t>مزیت</a:t>
            </a:r>
            <a:endParaRPr lang="en-US" sz="2800" b="1" dirty="0">
              <a:solidFill>
                <a:srgbClr val="40424E"/>
              </a:solidFill>
              <a:latin typeface="B Koodak" pitchFamily="2" charset="-78"/>
              <a:cs typeface="B Koodak" pitchFamily="2" charset="-78"/>
            </a:endParaRPr>
          </a:p>
          <a:p>
            <a:pPr algn="r" rtl="1" fontAlgn="base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rgbClr val="40424E"/>
                </a:solidFill>
                <a:latin typeface="B Koodak" pitchFamily="2" charset="-78"/>
                <a:cs typeface="B Koodak" pitchFamily="2" charset="-78"/>
              </a:rPr>
              <a:t>امکان اولویت بندی به ما </a:t>
            </a:r>
            <a:r>
              <a:rPr lang="fa-IR" sz="2000" dirty="0" err="1">
                <a:solidFill>
                  <a:srgbClr val="40424E"/>
                </a:solidFill>
                <a:latin typeface="B Koodak" pitchFamily="2" charset="-78"/>
                <a:cs typeface="B Koodak" pitchFamily="2" charset="-78"/>
              </a:rPr>
              <a:t>می‌دهد</a:t>
            </a:r>
            <a:endParaRPr lang="fa-IR" sz="2000" dirty="0">
              <a:solidFill>
                <a:srgbClr val="40424E"/>
              </a:solidFill>
              <a:latin typeface="B Koodak" pitchFamily="2" charset="-78"/>
              <a:cs typeface="B Koodak" pitchFamily="2" charset="-78"/>
            </a:endParaRPr>
          </a:p>
          <a:p>
            <a:pPr marL="0" indent="0" algn="r" rtl="1" fontAlgn="base">
              <a:buNone/>
            </a:pPr>
            <a:endParaRPr lang="en-US" sz="2000" dirty="0">
              <a:solidFill>
                <a:srgbClr val="40424E"/>
              </a:solidFill>
              <a:latin typeface="B Koodak" pitchFamily="2" charset="-78"/>
              <a:cs typeface="B Koodak" pitchFamily="2" charset="-78"/>
            </a:endParaRPr>
          </a:p>
          <a:p>
            <a:pPr algn="r" rtl="1" fontAlgn="base"/>
            <a:r>
              <a:rPr lang="fa-IR" sz="2800" b="1" dirty="0">
                <a:solidFill>
                  <a:srgbClr val="40424E"/>
                </a:solidFill>
                <a:latin typeface="B Koodak" pitchFamily="2" charset="-78"/>
                <a:cs typeface="B Koodak" pitchFamily="2" charset="-78"/>
              </a:rPr>
              <a:t>ایراد</a:t>
            </a:r>
            <a:endParaRPr lang="en-US" sz="2800" b="1" dirty="0">
              <a:solidFill>
                <a:srgbClr val="40424E"/>
              </a:solidFill>
              <a:latin typeface="B Koodak" pitchFamily="2" charset="-78"/>
              <a:cs typeface="B Koodak" pitchFamily="2" charset="-78"/>
            </a:endParaRPr>
          </a:p>
          <a:p>
            <a:pPr algn="r" rtl="1" fontAlgn="base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rgbClr val="40424E"/>
                </a:solidFill>
                <a:latin typeface="B Koodak" pitchFamily="2" charset="-78"/>
                <a:cs typeface="B Koodak" pitchFamily="2" charset="-78"/>
              </a:rPr>
              <a:t>وابستگی سیستم به سرور کامپیوتر مرکزی زیاد است</a:t>
            </a:r>
            <a:endParaRPr lang="en-US" sz="2000" dirty="0">
              <a:solidFill>
                <a:srgbClr val="40424E"/>
              </a:solidFill>
              <a:latin typeface="B Koodak" pitchFamily="2" charset="-78"/>
              <a:cs typeface="B Koodak" pitchFamily="2" charset="-78"/>
            </a:endParaRPr>
          </a:p>
          <a:p>
            <a:pPr algn="r" rtl="1" fontAlgn="base"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rgbClr val="40424E"/>
                </a:solidFill>
                <a:latin typeface="B Koodak" pitchFamily="2" charset="-78"/>
                <a:cs typeface="B Koodak" pitchFamily="2" charset="-78"/>
              </a:rPr>
              <a:t>هزینه بالای کابل بندی</a:t>
            </a:r>
            <a:endParaRPr lang="en-US" sz="2000" dirty="0">
              <a:solidFill>
                <a:srgbClr val="40424E"/>
              </a:solidFill>
              <a:latin typeface="B Koodak" pitchFamily="2" charset="-78"/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5274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30F7-F241-4F45-A3CF-39B044F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 rtl="1" eaLnBrk="1" latinLnBrk="0" hangingPunct="1">
              <a:spcBef>
                <a:spcPct val="0"/>
              </a:spcBef>
              <a:buNone/>
            </a:pPr>
            <a:r>
              <a:rPr lang="en-US" dirty="0"/>
              <a:t>Server - Client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5F477D-0A49-454B-9871-C4A8C49DC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1741640"/>
            <a:ext cx="10554574" cy="3636511"/>
          </a:xfrm>
        </p:spPr>
        <p:txBody>
          <a:bodyPr>
            <a:normAutofit/>
          </a:bodyPr>
          <a:lstStyle/>
          <a:p>
            <a:pPr marL="0" indent="0" algn="r" rtl="1" fontAlgn="base">
              <a:buNone/>
            </a:pPr>
            <a:endParaRPr lang="fa-IR" sz="2000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  <a:p>
            <a:pPr algn="r" rtl="1" fontAlgn="base"/>
            <a:r>
              <a:rPr lang="fa-IR" sz="20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سرور یک کامپیوتر یا یک سیستم است که منابع، داده، سرویس و برنامه های را برای کامپیوترهای دیگر فراهم </a:t>
            </a:r>
            <a:r>
              <a:rPr lang="fa-IR" sz="20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می‌کند</a:t>
            </a:r>
            <a:r>
              <a:rPr lang="fa-IR" sz="20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.</a:t>
            </a:r>
          </a:p>
          <a:p>
            <a:pPr algn="r" rtl="1" fontAlgn="base"/>
            <a:r>
              <a:rPr lang="fa-IR" sz="20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به کامپیوتر </a:t>
            </a:r>
            <a:r>
              <a:rPr lang="fa-IR" sz="20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هایی</a:t>
            </a:r>
            <a:r>
              <a:rPr lang="fa-IR" sz="20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که از سرور سرویس دریافت میکنند </a:t>
            </a:r>
            <a:r>
              <a:rPr lang="fa-IR" sz="20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کلاینت</a:t>
            </a:r>
            <a:r>
              <a:rPr lang="fa-IR" sz="20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می گویند.</a:t>
            </a:r>
          </a:p>
          <a:p>
            <a:pPr algn="r" rtl="1" fontAlgn="base"/>
            <a:endParaRPr lang="en-US" sz="2000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  <a:p>
            <a:pPr algn="r" rtl="1"/>
            <a:endParaRPr lang="en-US" sz="2000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DE0A84-D67C-9F48-A5E7-3B05D2085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24" y="3471966"/>
            <a:ext cx="4818185" cy="28909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3A357E-C14B-0043-8BAC-99EDB1A2F0F7}"/>
              </a:ext>
            </a:extLst>
          </p:cNvPr>
          <p:cNvSpPr txBox="1"/>
          <p:nvPr/>
        </p:nvSpPr>
        <p:spPr>
          <a:xfrm>
            <a:off x="2677716" y="4732755"/>
            <a:ext cx="1117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en-US" dirty="0">
                <a:solidFill>
                  <a:schemeClr val="bg1"/>
                </a:solidFill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717642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A008-3D6C-E643-BEBD-7F5F2182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 rtl="0" eaLnBrk="1" latinLnBrk="0" hangingPunct="1">
              <a:spcBef>
                <a:spcPct val="0"/>
              </a:spcBef>
              <a:buNone/>
            </a:pPr>
            <a:r>
              <a:rPr lang="fa-IR" dirty="0"/>
              <a:t>وظایف سرور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AD4FC-43D6-9944-914D-61DE62E0B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 fontAlgn="base"/>
            <a:endParaRPr lang="fa-IR" sz="2000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  <a:p>
            <a:pPr algn="r" rtl="1" fontAlgn="base"/>
            <a:r>
              <a:rPr lang="fa-IR" sz="20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سرور باید به درخواست که از سوی </a:t>
            </a:r>
            <a:r>
              <a:rPr lang="fa-IR" sz="20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کلاینت</a:t>
            </a:r>
            <a:r>
              <a:rPr lang="fa-IR" sz="20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ها در شبکه دریافت میکند پاسخ دهد.</a:t>
            </a:r>
          </a:p>
          <a:p>
            <a:pPr algn="r" rtl="1" fontAlgn="base"/>
            <a:r>
              <a:rPr lang="fa-IR" sz="20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هنگامی که یک </a:t>
            </a:r>
            <a:r>
              <a:rPr lang="fa-IR" sz="20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کلاینت</a:t>
            </a:r>
            <a:r>
              <a:rPr lang="fa-IR" sz="20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درخواست یک داده یا یک کاری از سرور میکند، یک درخواست از طریق شبکه به سرور ارسال </a:t>
            </a:r>
            <a:r>
              <a:rPr lang="fa-IR" sz="20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می‌کند</a:t>
            </a:r>
            <a:r>
              <a:rPr lang="fa-IR" sz="20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. </a:t>
            </a:r>
          </a:p>
          <a:p>
            <a:pPr algn="r" rtl="1" fontAlgn="base"/>
            <a:r>
              <a:rPr lang="fa-IR" sz="20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سرور درخواست را دریافت میکند و پاسخ مناسب را میدهد.</a:t>
            </a:r>
          </a:p>
          <a:p>
            <a:pPr algn="r" rtl="1" fontAlgn="base"/>
            <a:r>
              <a:rPr lang="fa-IR" sz="20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در این حین ممکن است سرور فعالیت های دیگری نیز انجام دهد:</a:t>
            </a:r>
          </a:p>
          <a:p>
            <a:pPr lvl="1" algn="r" rtl="1" fontAlgn="base">
              <a:buFont typeface="Courier New" panose="02070309020205020404" pitchFamily="49" charset="0"/>
              <a:buChar char="o"/>
            </a:pPr>
            <a:r>
              <a:rPr lang="fa-IR" sz="18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احراز هویت کردن </a:t>
            </a:r>
            <a:r>
              <a:rPr lang="fa-IR" sz="18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کلاینت</a:t>
            </a:r>
            <a:endParaRPr lang="en-US" sz="1800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  <a:p>
            <a:pPr lvl="1" algn="r" rtl="1" fontAlgn="base">
              <a:buFont typeface="Courier New" panose="02070309020205020404" pitchFamily="49" charset="0"/>
              <a:buChar char="o"/>
            </a:pPr>
            <a:r>
              <a:rPr lang="fa-IR" sz="18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اطمینان از میزان دسترسی </a:t>
            </a:r>
            <a:r>
              <a:rPr lang="fa-IR" sz="18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کلاینت</a:t>
            </a:r>
            <a:r>
              <a:rPr lang="fa-IR" sz="18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به فایل</a:t>
            </a:r>
            <a:r>
              <a:rPr lang="en-US" sz="18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</a:t>
            </a:r>
            <a:r>
              <a:rPr lang="fa-IR" sz="18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های سرور</a:t>
            </a:r>
            <a:endParaRPr lang="en-US" sz="1800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  <a:p>
            <a:pPr lvl="1" algn="r" rtl="1" fontAlgn="base">
              <a:buFont typeface="Courier New" panose="02070309020205020404" pitchFamily="49" charset="0"/>
              <a:buChar char="o"/>
            </a:pPr>
            <a:r>
              <a:rPr lang="fa-IR" sz="18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قرار دادن پاسخ </a:t>
            </a:r>
            <a:r>
              <a:rPr lang="fa-IR" sz="18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کلاینت</a:t>
            </a:r>
            <a:r>
              <a:rPr lang="fa-IR" sz="18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در فرمت درخواستی</a:t>
            </a:r>
            <a:endParaRPr lang="en-US" sz="1800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  <a:p>
            <a:pPr algn="r" rtl="1"/>
            <a:endParaRPr lang="en-US" sz="2000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28B53E-CE6E-A74B-BB2D-EF2CEE8CE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3274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32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F2CB-F57F-8D4C-8520-E08C5A70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انواع سرور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11416-CF2E-9C43-8A29-08EF315F1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endParaRPr lang="fa-IR" sz="2400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  <a:p>
            <a:pPr algn="r" rtl="1"/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انواع سرور وجود دارد که کارهای مختلفی در شبکه 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ی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اینترنت انجام 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می‌دهند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بد نیست که مروری کوتاه داشته باشیم. </a:t>
            </a:r>
            <a:endParaRPr lang="en-US" sz="2400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40040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A037-4996-CE48-AD50-6915BEB1D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004" y="999202"/>
            <a:ext cx="10571998" cy="970450"/>
          </a:xfrm>
        </p:spPr>
        <p:txBody>
          <a:bodyPr/>
          <a:lstStyle/>
          <a:p>
            <a:r>
              <a:rPr lang="en-US" dirty="0"/>
              <a:t>File servers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A750-B431-9B4D-8683-54CDDDE6F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681" y="1119355"/>
            <a:ext cx="10554574" cy="3636511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fa-IR" sz="2400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  <a:p>
            <a:pPr algn="r" rtl="1"/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سرورهایی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که فایل ها را ذخیره میکنند و در صورت درخواست 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کلاینت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آن را در اختیار آن 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می‌گذارند</a:t>
            </a:r>
            <a:endParaRPr lang="fa-IR" sz="2400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  <a:p>
            <a:pPr algn="r" rtl="1"/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کلاینت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های مختلف میتوانند به سرور درخواست دهند و به جای نگهداری فایل در خود، آن را از سرور درخواست کنند تا برای آن ها ارسال شود.</a:t>
            </a:r>
            <a:endParaRPr lang="en-US" sz="2400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347336-9087-7C42-9180-42D28D59FC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5" t="7203" r="13072" b="13258"/>
          <a:stretch/>
        </p:blipFill>
        <p:spPr>
          <a:xfrm>
            <a:off x="912008" y="3595607"/>
            <a:ext cx="4992846" cy="290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81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EBBB0-3413-FF49-9718-8C122CB24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677" y="999202"/>
            <a:ext cx="10571998" cy="970450"/>
          </a:xfrm>
        </p:spPr>
        <p:txBody>
          <a:bodyPr/>
          <a:lstStyle/>
          <a:p>
            <a:r>
              <a:rPr lang="en-US" dirty="0"/>
              <a:t>Print servers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E2503-E596-4942-8955-06464E55D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101" y="999202"/>
            <a:ext cx="10554574" cy="3636511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fa-IR" sz="2400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  <a:p>
            <a:pPr algn="r" rtl="1"/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پرینتر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های مرکزی در خود یک سرور دارند</a:t>
            </a:r>
          </a:p>
          <a:p>
            <a:pPr algn="r" rtl="1"/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به جای وصل کردن یک 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پرینتر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به هر کامپیوتر، با استفاده از شبکه درخواست 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پرینت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از هر 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کلاینت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به سرور 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پرینتر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ارسال میشود و فایل چاپ 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می‌شود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.</a:t>
            </a:r>
            <a:endParaRPr lang="en-US" sz="2400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24FD5B-602E-BE46-ADE8-C3955493B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25" y="3645976"/>
            <a:ext cx="5350543" cy="278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79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384F-5CA8-0C44-ACF2-B4C20BB8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492" y="1091957"/>
            <a:ext cx="10571998" cy="970450"/>
          </a:xfrm>
        </p:spPr>
        <p:txBody>
          <a:bodyPr/>
          <a:lstStyle/>
          <a:p>
            <a:r>
              <a:rPr lang="en-US" dirty="0"/>
              <a:t>Application servers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0C8E6-49F2-BB41-AAB4-7529307A4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1757338"/>
            <a:ext cx="10554574" cy="3636511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fa-IR" sz="2400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  <a:p>
            <a:pPr algn="r" rtl="1"/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این نوع سرور ها در واقع کامپیوتر 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هایی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هستند که 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سرویسی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که به 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کلاینت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های خود ارائه 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می‌دهند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یک 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اپلیکیشن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است. برای مثال تبدیل کردن فرمت فایل ها به یکدیگر به صورت آنلاین، 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پاورپوینت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آنلاین، 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فوتوشاپ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‌ آنلاین و ...</a:t>
            </a:r>
            <a:endParaRPr lang="en-US" sz="2400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28135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4548-C632-094F-89F4-54725679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6CAE7-DFE2-704D-91D0-CE8D08660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757" y="932413"/>
            <a:ext cx="10554574" cy="3636511"/>
          </a:xfrm>
        </p:spPr>
        <p:txBody>
          <a:bodyPr>
            <a:normAutofit/>
          </a:bodyPr>
          <a:lstStyle/>
          <a:p>
            <a:pPr algn="r" rtl="1"/>
            <a:endParaRPr lang="fa-IR" sz="2400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  <a:p>
            <a:pPr algn="r" rtl="1"/>
            <a:endParaRPr lang="fa-IR" sz="2400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  <a:p>
            <a:pPr algn="r" rtl="1"/>
            <a:endParaRPr lang="fa-IR" sz="2400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  <a:p>
            <a:pPr algn="r" rtl="1"/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سرورهای ایمیل وظیفه 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ی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دریافت و 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فرستان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و ذخیره ایمیل به کاربران را دارند</a:t>
            </a:r>
          </a:p>
          <a:p>
            <a:pPr algn="r" rtl="1"/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اگر این سرویس ها نباشند، هر 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کلاینت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باید برای خود یک دستگاه دریافت ایمیل بگذارد تا ایمیل دریافت کند.</a:t>
            </a:r>
            <a:endParaRPr lang="en-US" sz="2400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3029D-F6FC-6A4E-B45C-C86746DCC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25" b="98828" l="7422" r="89844">
                        <a14:foregroundMark x1="25195" y1="15820" x2="25195" y2="15820"/>
                        <a14:foregroundMark x1="25195" y1="13281" x2="32617" y2="3125"/>
                        <a14:foregroundMark x1="41406" y1="8008" x2="26953" y2="22266"/>
                        <a14:foregroundMark x1="26953" y1="22266" x2="36523" y2="47461"/>
                        <a14:foregroundMark x1="36523" y1="47461" x2="36523" y2="47070"/>
                        <a14:foregroundMark x1="45898" y1="88281" x2="28711" y2="69531"/>
                        <a14:foregroundMark x1="41016" y1="36914" x2="40625" y2="9570"/>
                        <a14:foregroundMark x1="40625" y1="9570" x2="48828" y2="66406"/>
                        <a14:foregroundMark x1="48828" y1="66406" x2="35352" y2="58984"/>
                        <a14:foregroundMark x1="35352" y1="58398" x2="35547" y2="83203"/>
                        <a14:foregroundMark x1="35547" y1="83203" x2="64258" y2="93945"/>
                        <a14:foregroundMark x1="64258" y1="93945" x2="75195" y2="68555"/>
                        <a14:foregroundMark x1="75195" y1="68555" x2="84766" y2="88672"/>
                        <a14:foregroundMark x1="84766" y1="88672" x2="83203" y2="86523"/>
                        <a14:foregroundMark x1="14648" y1="6641" x2="14648" y2="69531"/>
                        <a14:foregroundMark x1="14648" y1="69531" x2="9766" y2="41797"/>
                        <a14:foregroundMark x1="9766" y1="41797" x2="11914" y2="21680"/>
                        <a14:foregroundMark x1="11914" y1="21680" x2="20703" y2="40039"/>
                        <a14:foregroundMark x1="20703" y1="40039" x2="39063" y2="60547"/>
                        <a14:foregroundMark x1="39063" y1="60547" x2="46094" y2="80664"/>
                        <a14:foregroundMark x1="46094" y1="80664" x2="66016" y2="95898"/>
                        <a14:foregroundMark x1="66016" y1="95898" x2="72266" y2="86523"/>
                        <a14:foregroundMark x1="49414" y1="7422" x2="49414" y2="7422"/>
                        <a14:foregroundMark x1="48828" y1="7031" x2="48828" y2="7031"/>
                        <a14:foregroundMark x1="18555" y1="61914" x2="18555" y2="61914"/>
                        <a14:foregroundMark x1="19922" y1="61133" x2="14258" y2="61523"/>
                        <a14:foregroundMark x1="9766" y1="58984" x2="7617" y2="58984"/>
                        <a14:foregroundMark x1="50586" y1="52734" x2="46289" y2="9180"/>
                        <a14:foregroundMark x1="32227" y1="7031" x2="40039" y2="7422"/>
                        <a14:foregroundMark x1="75195" y1="94531" x2="49805" y2="93164"/>
                        <a14:foregroundMark x1="45313" y1="91406" x2="40625" y2="988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8638" y="4046459"/>
            <a:ext cx="2364353" cy="236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4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DA8C-7AEC-6C4C-8456-A1BBB0F3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54" y="1115403"/>
            <a:ext cx="10571998" cy="970450"/>
          </a:xfrm>
        </p:spPr>
        <p:txBody>
          <a:bodyPr/>
          <a:lstStyle/>
          <a:p>
            <a:r>
              <a:rPr lang="en-US" dirty="0"/>
              <a:t>Database servers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06B1-95D8-4946-8896-429ABC652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272" y="1856527"/>
            <a:ext cx="10554574" cy="3636511"/>
          </a:xfrm>
        </p:spPr>
        <p:txBody>
          <a:bodyPr>
            <a:normAutofit/>
          </a:bodyPr>
          <a:lstStyle/>
          <a:p>
            <a:pPr algn="r" rtl="1"/>
            <a:endParaRPr lang="en-US" sz="2400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  <a:p>
            <a:pPr algn="r" rtl="1"/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میزان داده. ای که توسط شرکت ها،. کاربران و سرویس ها استفاده میشود بسیار زیاد است.</a:t>
            </a:r>
          </a:p>
          <a:p>
            <a:pPr algn="r" rtl="1"/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این داده ها در پایگاه های داده ذخیره میشوند. </a:t>
            </a:r>
          </a:p>
          <a:p>
            <a:pPr algn="r" rtl="1"/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در اکثر مواقع در سطح شبکه، این پایگاه های داده باید میان چند 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کلاینت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به اشتراک گذاشته شود</a:t>
            </a:r>
          </a:p>
          <a:p>
            <a:pPr algn="r" rtl="1"/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سرورهای 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دیتابیس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نرم افزار های مدیریت پایگاه داده در روی خود دارند و میتوانند به تعداد درخواست های بالای 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کلاینت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ها در هر زمان پاسخ دهند</a:t>
            </a:r>
            <a:r>
              <a:rPr lang="en-US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04F55-3D43-2943-B7D9-081135A2B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6" b="96250" l="10000" r="90000">
                        <a14:foregroundMark x1="66341" y1="12083" x2="60244" y2="8889"/>
                        <a14:foregroundMark x1="60244" y1="8889" x2="54878" y2="3194"/>
                        <a14:foregroundMark x1="54878" y1="3194" x2="41098" y2="11806"/>
                        <a14:foregroundMark x1="41463" y1="70278" x2="36463" y2="64583"/>
                        <a14:foregroundMark x1="37805" y1="95139" x2="37805" y2="95139"/>
                        <a14:foregroundMark x1="66951" y1="96250" x2="66951" y2="96250"/>
                        <a14:foregroundMark x1="41951" y1="79167" x2="41951" y2="79167"/>
                        <a14:foregroundMark x1="42195" y1="76389" x2="42195" y2="763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64160" y="4606349"/>
            <a:ext cx="2264128" cy="198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11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10C1-40BA-BA44-B3A6-142FB84B1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999202"/>
            <a:ext cx="10571998" cy="970450"/>
          </a:xfrm>
        </p:spPr>
        <p:txBody>
          <a:bodyPr/>
          <a:lstStyle/>
          <a:p>
            <a:r>
              <a:rPr lang="en-US" dirty="0"/>
              <a:t>Proxy servers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8FEFB-1A5B-854D-81F4-B5E83F9A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272" y="1653327"/>
            <a:ext cx="10554574" cy="3636511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پراکسی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سرور در میان یک سرور و 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کلاینت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معمولی 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می‌نشیند</a:t>
            </a:r>
            <a:endParaRPr lang="fa-IR" sz="2400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  <a:p>
            <a:pPr algn="r" rtl="1"/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سرورهای 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پراکسی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برای مخفی کردن هویت اصلی چه 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کلاینت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چه سرور استفاده 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می‌شوند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.</a:t>
            </a:r>
          </a:p>
          <a:p>
            <a:pPr algn="r" rtl="1"/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کلاینت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به 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پراکسی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سرور درخواست میدهد و 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پراکسی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سرور به یک سرور دیگر درخواست 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کلاینت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را ارسال میکند و پس از دریافت جواب، آن را به 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کلاینت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بر میگرداند</a:t>
            </a:r>
          </a:p>
          <a:p>
            <a:pPr algn="r" rtl="1"/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بدین گونه سرور و 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کلاینت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اصلی بدون اینکه مستقیما یکدیگر را بشناسند ارتباط بر قرار کرده 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اند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.</a:t>
            </a:r>
            <a:endParaRPr lang="en-US" sz="2400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0B0FE9-9045-4C41-AE3F-272E3D192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37434" y="4714240"/>
            <a:ext cx="1596268" cy="192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8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28EC-7A64-2A44-A7D6-076FDF1D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 rtl="1" eaLnBrk="1" latinLnBrk="0" hangingPunct="1">
              <a:spcBef>
                <a:spcPct val="0"/>
              </a:spcBef>
              <a:buNone/>
            </a:pPr>
            <a:r>
              <a:rPr lang="fa-IR" dirty="0"/>
              <a:t>سوال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7B6A-1616-C54F-B3CC-A9520F891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285601"/>
            <a:ext cx="10976244" cy="4286797"/>
          </a:xfrm>
        </p:spPr>
        <p:txBody>
          <a:bodyPr>
            <a:normAutofit/>
          </a:bodyPr>
          <a:lstStyle/>
          <a:p>
            <a:pPr marL="0" indent="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</a:pPr>
            <a:r>
              <a:rPr lang="fa-IR" sz="32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به نظر شما </a:t>
            </a:r>
            <a:r>
              <a:rPr lang="fa-IR" sz="32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اپلیکیشن</a:t>
            </a:r>
            <a:r>
              <a:rPr lang="fa-IR" sz="32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های پیام رسان، مانند </a:t>
            </a:r>
            <a:r>
              <a:rPr lang="fa-IR" sz="32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تلگرام</a:t>
            </a:r>
            <a:r>
              <a:rPr lang="fa-IR" sz="32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چگونه کار </a:t>
            </a:r>
            <a:r>
              <a:rPr lang="fa-IR" sz="32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می‌کنند</a:t>
            </a:r>
            <a:r>
              <a:rPr lang="fa-IR" sz="32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؟</a:t>
            </a:r>
            <a:endParaRPr lang="en-US" sz="3200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D1D827D1-4E2B-034C-AA52-CB99A90F9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83" y="3812582"/>
            <a:ext cx="2471767" cy="247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2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14A8-CB1F-764B-8F0D-2CF9B5528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1B2E11-C244-2449-9EA7-C9E4175F7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244" y="2588260"/>
            <a:ext cx="7108071" cy="3636963"/>
          </a:xfrm>
        </p:spPr>
      </p:pic>
    </p:spTree>
    <p:extLst>
      <p:ext uri="{BB962C8B-B14F-4D97-AF65-F5344CB8AC3E}">
        <p14:creationId xmlns:p14="http://schemas.microsoft.com/office/powerpoint/2010/main" val="2310434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6D2B0-6285-1242-BC81-465985562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833" y="513977"/>
            <a:ext cx="10571998" cy="970450"/>
          </a:xfrm>
        </p:spPr>
        <p:txBody>
          <a:bodyPr/>
          <a:lstStyle/>
          <a:p>
            <a:r>
              <a:rPr lang="en-US" sz="4800" dirty="0"/>
              <a:t>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8A01-A6B6-2241-8F09-D665DF739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290" y="1775247"/>
            <a:ext cx="10554574" cy="3636511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  <a:cs typeface="B Koodak" pitchFamily="2" charset="-78"/>
              </a:rPr>
              <a:t>IP Address (Internet Protocol address):</a:t>
            </a: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  <a:cs typeface="B Koodak" pitchFamily="2" charset="-78"/>
              </a:rPr>
              <a:t> </a:t>
            </a:r>
            <a:b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  <a:cs typeface="B Koodak" pitchFamily="2" charset="-78"/>
              </a:rPr>
            </a:br>
            <a:endParaRPr lang="fa-IR" sz="2000" dirty="0">
              <a:solidFill>
                <a:schemeClr val="bg1"/>
              </a:solidFill>
              <a:latin typeface="Agency FB" panose="020B0503020202020204" pitchFamily="34" charset="0"/>
              <a:cs typeface="B Koodak" pitchFamily="2" charset="-78"/>
            </a:endParaRPr>
          </a:p>
          <a:p>
            <a:pPr algn="r" rtl="1"/>
            <a:r>
              <a:rPr lang="fa-IR" sz="20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آدرس </a:t>
            </a: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  <a:cs typeface="B Koodak" pitchFamily="2" charset="-78"/>
              </a:rPr>
              <a:t>IP</a:t>
            </a:r>
            <a:r>
              <a:rPr lang="fa-IR" sz="20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آدرس سیستم ما در شبکه است.</a:t>
            </a:r>
          </a:p>
          <a:p>
            <a:pPr algn="r" rtl="1"/>
            <a:r>
              <a:rPr lang="fa-IR" sz="20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برای اینکه هر دستگاه را متمایز از دیگر دستگاه های در شبکه بکنیم، یک آدرس به هر کامپیوتر شبکه اختصاص میدهیم.</a:t>
            </a:r>
          </a:p>
          <a:p>
            <a:endParaRPr lang="fa-IR" sz="2000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  <a:p>
            <a:r>
              <a:rPr lang="en-US" sz="2000" i="1" dirty="0">
                <a:solidFill>
                  <a:schemeClr val="bg1"/>
                </a:solidFill>
                <a:latin typeface="Agency FB" panose="020B0503020202020204" pitchFamily="34" charset="0"/>
                <a:cs typeface="B Koodak" pitchFamily="2" charset="-78"/>
              </a:rPr>
              <a:t>ipconfig</a:t>
            </a:r>
            <a:r>
              <a:rPr lang="fa-IR" sz="2000" dirty="0">
                <a:solidFill>
                  <a:schemeClr val="bg1"/>
                </a:solidFill>
                <a:latin typeface="Agency FB" panose="020B0503020202020204" pitchFamily="34" charset="0"/>
                <a:cs typeface="B Koodak" pitchFamily="2" charset="-78"/>
              </a:rPr>
              <a:t> </a:t>
            </a:r>
            <a:endParaRPr lang="en-US" sz="2000" dirty="0">
              <a:solidFill>
                <a:schemeClr val="bg1"/>
              </a:solidFill>
              <a:latin typeface="Agency FB" panose="020B0503020202020204" pitchFamily="34" charset="0"/>
              <a:cs typeface="B Koodak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8B0A4E-3AE9-8746-B92D-FD099E6BE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1" y="4085878"/>
            <a:ext cx="3716020" cy="236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67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D848-6445-EA49-B55D-D81A1757E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760" y="513977"/>
            <a:ext cx="10571998" cy="970450"/>
          </a:xfrm>
        </p:spPr>
        <p:txBody>
          <a:bodyPr/>
          <a:lstStyle/>
          <a:p>
            <a:pPr algn="l" defTabSz="457200" rtl="1" eaLnBrk="1" latinLnBrk="0" hangingPunct="1">
              <a:spcBef>
                <a:spcPct val="0"/>
              </a:spcBef>
              <a:buNone/>
            </a:pPr>
            <a:r>
              <a:rPr lang="en-US" dirty="0"/>
              <a:t>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13CFC-CDAD-714B-81C9-6B7056527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endParaRPr lang="fa-IR" sz="2400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  <a:p>
            <a:pPr algn="just" rtl="1"/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پورت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به معنای لغوی یعنی درگاه</a:t>
            </a:r>
          </a:p>
          <a:p>
            <a:pPr algn="just" rtl="1"/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کانالی است که از طریق آن برنامه</a:t>
            </a:r>
            <a:r>
              <a:rPr lang="en-US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درحال اجرا در کامپیوتر میتواند از شبکه داده دریافت کند یا ارسال کند</a:t>
            </a:r>
          </a:p>
          <a:p>
            <a:pPr algn="just" rtl="1"/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هر کامپیوتر میتواند برنامه های مختلفی در حال اجرا داشته باشد.</a:t>
            </a:r>
          </a:p>
          <a:p>
            <a:pPr algn="just" rtl="1"/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هر کدام از این برنامه ها برای اتصال به شبکه باید از یک درگاه استفاده کنند.</a:t>
            </a:r>
          </a:p>
          <a:p>
            <a:pPr algn="just" rtl="1"/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عدد 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پورت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یک عدد ۱۶-بیتی است بنابراین چند 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پورت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داریم؟</a:t>
            </a:r>
          </a:p>
          <a:p>
            <a:pPr algn="just" rtl="1"/>
            <a:endParaRPr lang="en-US" sz="2400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07285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7A4DC-47FF-EF4D-8A9A-91338089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/>
              <a:t>سوکت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CA826-502F-6548-8A1C-763B31B6B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gency FB" panose="020B0503020202020204" pitchFamily="34" charset="0"/>
                <a:cs typeface="B Koodak" pitchFamily="2" charset="-78"/>
              </a:rPr>
              <a:t>Socket</a:t>
            </a:r>
            <a:r>
              <a:rPr lang="en-US" sz="2400" b="1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 </a:t>
            </a:r>
            <a:br>
              <a:rPr lang="en-US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</a:br>
            <a:endParaRPr lang="fa-IR" sz="2400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  <a:p>
            <a:pPr algn="r" rtl="1"/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سوکت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یک درگاه ارتباط میان برنامه در حال. اجرا در کامپیوتر و شبکه است.</a:t>
            </a:r>
          </a:p>
          <a:p>
            <a:pPr algn="r" rtl="1"/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آدرس 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سوکت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، یک ترکیب یکتا از آدرس 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  <a:cs typeface="B Koodak" pitchFamily="2" charset="-78"/>
              </a:rPr>
              <a:t>IP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و شماره 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پورت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است. </a:t>
            </a:r>
            <a:endParaRPr lang="en-US" sz="2400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35121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6F3469B-CF57-B543-A84A-03178B283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latin typeface="Tahoma" panose="020B0604030504040204" pitchFamily="34" charset="0"/>
              </a:rPr>
              <a:t> </a:t>
            </a:r>
            <a:r>
              <a:rPr lang="en-US" alt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CFE3F19-3DB6-DE49-B47B-2EC3122D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C839FB49-8EBE-C84E-8DEF-75285726061B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6C1530F9-89E7-9A43-B22A-A8A41B3E25A5}"/>
              </a:ext>
            </a:extLst>
          </p:cNvPr>
          <p:cNvSpPr txBox="1">
            <a:spLocks noChangeArrowheads="1"/>
          </p:cNvSpPr>
          <p:nvPr/>
        </p:nvSpPr>
        <p:spPr>
          <a:xfrm>
            <a:off x="4519118" y="1050977"/>
            <a:ext cx="3211513" cy="72548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038" indent="-173038">
              <a:buFont typeface="Wingdings" charset="0"/>
              <a:buNone/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DatagramSocket serverSocket = new DatagramSocket</a:t>
            </a:r>
          </a:p>
          <a:p>
            <a:pPr marL="173038" indent="-173038">
              <a:buFont typeface="Wingdings" charset="0"/>
              <a:buNone/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 (</a:t>
            </a:r>
            <a:r>
              <a:rPr lang="en-US" sz="2000" b="1">
                <a:solidFill>
                  <a:srgbClr val="CC0000"/>
                </a:solidFill>
                <a:latin typeface="Courier New" charset="0"/>
                <a:ea typeface="ＭＳ Ｐゴシック" charset="0"/>
              </a:rPr>
              <a:t>6428</a:t>
            </a:r>
            <a:r>
              <a:rPr lang="en-US" sz="2000" b="1">
                <a:latin typeface="Courier New" charset="0"/>
                <a:ea typeface="ＭＳ Ｐゴシック" charset="0"/>
              </a:rPr>
              <a:t>);</a:t>
            </a:r>
          </a:p>
          <a:p>
            <a:pPr marL="173038" indent="-173038">
              <a:buFont typeface="Wingdings" charset="2"/>
              <a:buChar char="§"/>
              <a:defRPr/>
            </a:pPr>
            <a:endParaRPr lang="en-US" sz="4000">
              <a:ea typeface="ＭＳ Ｐゴシック" charset="0"/>
            </a:endParaRPr>
          </a:p>
        </p:txBody>
      </p:sp>
      <p:sp>
        <p:nvSpPr>
          <p:cNvPr id="7" name="Freeform 89">
            <a:extLst>
              <a:ext uri="{FF2B5EF4-FFF2-40B4-BE49-F238E27FC236}">
                <a16:creationId xmlns:a16="http://schemas.microsoft.com/office/drawing/2014/main" id="{0ABDF9B3-C3FB-E44F-A6DD-DDCAF2DFB98C}"/>
              </a:ext>
            </a:extLst>
          </p:cNvPr>
          <p:cNvSpPr>
            <a:spLocks/>
          </p:cNvSpPr>
          <p:nvPr/>
        </p:nvSpPr>
        <p:spPr bwMode="auto">
          <a:xfrm>
            <a:off x="4838206" y="2208265"/>
            <a:ext cx="552450" cy="2082800"/>
          </a:xfrm>
          <a:custGeom>
            <a:avLst/>
            <a:gdLst>
              <a:gd name="T0" fmla="*/ 0 w 348"/>
              <a:gd name="T1" fmla="*/ 2147483646 h 1312"/>
              <a:gd name="T2" fmla="*/ 2147483646 w 348"/>
              <a:gd name="T3" fmla="*/ 0 h 1312"/>
              <a:gd name="T4" fmla="*/ 2147483646 w 348"/>
              <a:gd name="T5" fmla="*/ 2147483646 h 1312"/>
              <a:gd name="T6" fmla="*/ 2147483646 w 348"/>
              <a:gd name="T7" fmla="*/ 2147483646 h 1312"/>
              <a:gd name="T8" fmla="*/ 0 w 348"/>
              <a:gd name="T9" fmla="*/ 2147483646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97">
            <a:extLst>
              <a:ext uri="{FF2B5EF4-FFF2-40B4-BE49-F238E27FC236}">
                <a16:creationId xmlns:a16="http://schemas.microsoft.com/office/drawing/2014/main" id="{C0BCD71F-D510-B449-BC3D-BF346E6E4661}"/>
              </a:ext>
            </a:extLst>
          </p:cNvPr>
          <p:cNvSpPr>
            <a:spLocks/>
          </p:cNvSpPr>
          <p:nvPr/>
        </p:nvSpPr>
        <p:spPr bwMode="auto">
          <a:xfrm>
            <a:off x="2053731" y="2513065"/>
            <a:ext cx="460375" cy="2193925"/>
          </a:xfrm>
          <a:custGeom>
            <a:avLst/>
            <a:gdLst>
              <a:gd name="T0" fmla="*/ 2147483646 w 290"/>
              <a:gd name="T1" fmla="*/ 2147483646 h 1382"/>
              <a:gd name="T2" fmla="*/ 0 w 290"/>
              <a:gd name="T3" fmla="*/ 2147483646 h 1382"/>
              <a:gd name="T4" fmla="*/ 2147483646 w 290"/>
              <a:gd name="T5" fmla="*/ 0 h 1382"/>
              <a:gd name="T6" fmla="*/ 2147483646 w 290"/>
              <a:gd name="T7" fmla="*/ 2147483646 h 1382"/>
              <a:gd name="T8" fmla="*/ 2147483646 w 290"/>
              <a:gd name="T9" fmla="*/ 2147483646 h 1382"/>
              <a:gd name="T10" fmla="*/ 2147483646 w 290"/>
              <a:gd name="T11" fmla="*/ 2147483646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23">
            <a:extLst>
              <a:ext uri="{FF2B5EF4-FFF2-40B4-BE49-F238E27FC236}">
                <a16:creationId xmlns:a16="http://schemas.microsoft.com/office/drawing/2014/main" id="{50F395F5-F78C-F441-BA74-37C5C70C1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8556" y="2479727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4">
            <a:extLst>
              <a:ext uri="{FF2B5EF4-FFF2-40B4-BE49-F238E27FC236}">
                <a16:creationId xmlns:a16="http://schemas.microsoft.com/office/drawing/2014/main" id="{42783CA2-CD85-3B4E-AA6D-7BDB362F4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56" y="2533702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Line 25">
            <a:extLst>
              <a:ext uri="{FF2B5EF4-FFF2-40B4-BE49-F238E27FC236}">
                <a16:creationId xmlns:a16="http://schemas.microsoft.com/office/drawing/2014/main" id="{C784ADA8-A3CA-FC40-9EA4-215ECBFD8E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9981" y="329411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26">
            <a:extLst>
              <a:ext uri="{FF2B5EF4-FFF2-40B4-BE49-F238E27FC236}">
                <a16:creationId xmlns:a16="http://schemas.microsoft.com/office/drawing/2014/main" id="{F6CD0451-699C-434C-AC63-484FF9FBA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7118" y="3276652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13" name="Line 27">
            <a:extLst>
              <a:ext uri="{FF2B5EF4-FFF2-40B4-BE49-F238E27FC236}">
                <a16:creationId xmlns:a16="http://schemas.microsoft.com/office/drawing/2014/main" id="{BFD353A2-1AE1-D84B-9524-E391B76C02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18" y="361479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8">
            <a:extLst>
              <a:ext uri="{FF2B5EF4-FFF2-40B4-BE49-F238E27FC236}">
                <a16:creationId xmlns:a16="http://schemas.microsoft.com/office/drawing/2014/main" id="{96A09227-FBDA-8D4B-9911-7CFA94649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3631" y="3924352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29">
            <a:extLst>
              <a:ext uri="{FF2B5EF4-FFF2-40B4-BE49-F238E27FC236}">
                <a16:creationId xmlns:a16="http://schemas.microsoft.com/office/drawing/2014/main" id="{19AE2C87-5D6F-5D4A-83CC-BF2F1777A8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3631" y="4210102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26">
            <a:extLst>
              <a:ext uri="{FF2B5EF4-FFF2-40B4-BE49-F238E27FC236}">
                <a16:creationId xmlns:a16="http://schemas.microsoft.com/office/drawing/2014/main" id="{BB9BE864-7D5F-CF4F-9611-E37002697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043" y="252417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17" name="Text Box 26">
            <a:extLst>
              <a:ext uri="{FF2B5EF4-FFF2-40B4-BE49-F238E27FC236}">
                <a16:creationId xmlns:a16="http://schemas.microsoft.com/office/drawing/2014/main" id="{008589E3-A038-334B-8D5F-43CDEC0BD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593" y="418152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18" name="Text Box 26">
            <a:extLst>
              <a:ext uri="{FF2B5EF4-FFF2-40B4-BE49-F238E27FC236}">
                <a16:creationId xmlns:a16="http://schemas.microsoft.com/office/drawing/2014/main" id="{A6B08CE6-782F-E649-B45D-45F2F206A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643" y="389577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19" name="Text Box 26">
            <a:extLst>
              <a:ext uri="{FF2B5EF4-FFF2-40B4-BE49-F238E27FC236}">
                <a16:creationId xmlns:a16="http://schemas.microsoft.com/office/drawing/2014/main" id="{471237E5-DEB4-7D43-8273-8E77E3738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7118" y="3600502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20" name="Oval 110">
            <a:extLst>
              <a:ext uri="{FF2B5EF4-FFF2-40B4-BE49-F238E27FC236}">
                <a16:creationId xmlns:a16="http://schemas.microsoft.com/office/drawing/2014/main" id="{F3F9B310-7638-CB47-B470-2A2D804AC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006" y="2809927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P3</a:t>
            </a:r>
          </a:p>
        </p:txBody>
      </p:sp>
      <p:grpSp>
        <p:nvGrpSpPr>
          <p:cNvPr id="21" name="Group 111">
            <a:extLst>
              <a:ext uri="{FF2B5EF4-FFF2-40B4-BE49-F238E27FC236}">
                <a16:creationId xmlns:a16="http://schemas.microsoft.com/office/drawing/2014/main" id="{D0F327D4-35B1-ED4D-9B46-9B3075E64567}"/>
              </a:ext>
            </a:extLst>
          </p:cNvPr>
          <p:cNvGrpSpPr>
            <a:grpSpLocks/>
          </p:cNvGrpSpPr>
          <p:nvPr/>
        </p:nvGrpSpPr>
        <p:grpSpPr bwMode="auto">
          <a:xfrm>
            <a:off x="2825256" y="3133777"/>
            <a:ext cx="620712" cy="228600"/>
            <a:chOff x="1287" y="2524"/>
            <a:chExt cx="260" cy="100"/>
          </a:xfrm>
        </p:grpSpPr>
        <p:sp>
          <p:nvSpPr>
            <p:cNvPr id="22" name="Rectangle 112">
              <a:extLst>
                <a:ext uri="{FF2B5EF4-FFF2-40B4-BE49-F238E27FC236}">
                  <a16:creationId xmlns:a16="http://schemas.microsoft.com/office/drawing/2014/main" id="{BFEC74FD-D28E-6A42-B0C7-AC347AE6B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23" name="Rectangle 113">
              <a:extLst>
                <a:ext uri="{FF2B5EF4-FFF2-40B4-BE49-F238E27FC236}">
                  <a16:creationId xmlns:a16="http://schemas.microsoft.com/office/drawing/2014/main" id="{558BEC26-1961-C445-BA0F-00E98A105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24" name="Rectangle 114">
              <a:extLst>
                <a:ext uri="{FF2B5EF4-FFF2-40B4-BE49-F238E27FC236}">
                  <a16:creationId xmlns:a16="http://schemas.microsoft.com/office/drawing/2014/main" id="{4B513F6E-D1A5-F546-8ACF-8B6C5D057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25" name="Rectangle 115">
              <a:extLst>
                <a:ext uri="{FF2B5EF4-FFF2-40B4-BE49-F238E27FC236}">
                  <a16:creationId xmlns:a16="http://schemas.microsoft.com/office/drawing/2014/main" id="{A0F6A51F-4D18-F341-B1CB-8B94AFEC7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13AE17B6-9D2D-1245-A2A7-5B87B4334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893" y="2246365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FC99E3B3-DE04-3244-B9BF-FB1B7825C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0968" y="2300340"/>
            <a:ext cx="147320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DBF3B3D7-5076-754F-A61A-93488CF61E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7318" y="3070277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6">
            <a:extLst>
              <a:ext uri="{FF2B5EF4-FFF2-40B4-BE49-F238E27FC236}">
                <a16:creationId xmlns:a16="http://schemas.microsoft.com/office/drawing/2014/main" id="{3C8C929F-8305-9641-AF81-CF76F2BA8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8756" y="305281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316E7944-BB94-C443-8139-391ED32D2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8906" y="3387777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6">
            <a:extLst>
              <a:ext uri="{FF2B5EF4-FFF2-40B4-BE49-F238E27FC236}">
                <a16:creationId xmlns:a16="http://schemas.microsoft.com/office/drawing/2014/main" id="{E3F4517B-FF5C-9E4B-8C16-6796B1FEF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5581" y="2267002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32" name="Text Box 26">
            <a:extLst>
              <a:ext uri="{FF2B5EF4-FFF2-40B4-BE49-F238E27FC236}">
                <a16:creationId xmlns:a16="http://schemas.microsoft.com/office/drawing/2014/main" id="{1B63A4B9-1276-434E-A303-D3AAB0F73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406" y="395769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33" name="Text Box 26">
            <a:extLst>
              <a:ext uri="{FF2B5EF4-FFF2-40B4-BE49-F238E27FC236}">
                <a16:creationId xmlns:a16="http://schemas.microsoft.com/office/drawing/2014/main" id="{1190768A-B8C9-4B4D-9B1F-C873CA4F2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406" y="367194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34" name="Text Box 26">
            <a:extLst>
              <a:ext uri="{FF2B5EF4-FFF2-40B4-BE49-F238E27FC236}">
                <a16:creationId xmlns:a16="http://schemas.microsoft.com/office/drawing/2014/main" id="{C49772E2-4D72-7C4A-89C4-22B7E98EF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406" y="337349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35" name="Line 27">
            <a:extLst>
              <a:ext uri="{FF2B5EF4-FFF2-40B4-BE49-F238E27FC236}">
                <a16:creationId xmlns:a16="http://schemas.microsoft.com/office/drawing/2014/main" id="{FD6D1B54-B92B-6644-92CC-80B729728A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5731" y="3698927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27">
            <a:extLst>
              <a:ext uri="{FF2B5EF4-FFF2-40B4-BE49-F238E27FC236}">
                <a16:creationId xmlns:a16="http://schemas.microsoft.com/office/drawing/2014/main" id="{D2FB991B-959D-0848-B8EB-949477FA3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2556" y="3997377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28">
            <a:extLst>
              <a:ext uri="{FF2B5EF4-FFF2-40B4-BE49-F238E27FC236}">
                <a16:creationId xmlns:a16="http://schemas.microsoft.com/office/drawing/2014/main" id="{7BEBFF18-5BAE-EB40-978B-E1F29FB4F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0068" y="2606727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P1</a:t>
            </a:r>
          </a:p>
        </p:txBody>
      </p:sp>
      <p:grpSp>
        <p:nvGrpSpPr>
          <p:cNvPr id="38" name="Group 134">
            <a:extLst>
              <a:ext uri="{FF2B5EF4-FFF2-40B4-BE49-F238E27FC236}">
                <a16:creationId xmlns:a16="http://schemas.microsoft.com/office/drawing/2014/main" id="{0A5112DF-93C6-2648-A76A-5544793E857F}"/>
              </a:ext>
            </a:extLst>
          </p:cNvPr>
          <p:cNvGrpSpPr>
            <a:grpSpLocks/>
          </p:cNvGrpSpPr>
          <p:nvPr/>
        </p:nvGrpSpPr>
        <p:grpSpPr bwMode="auto">
          <a:xfrm>
            <a:off x="5641481" y="2922640"/>
            <a:ext cx="887412" cy="228600"/>
            <a:chOff x="1383" y="2620"/>
            <a:chExt cx="260" cy="100"/>
          </a:xfrm>
        </p:grpSpPr>
        <p:sp>
          <p:nvSpPr>
            <p:cNvPr id="39" name="Rectangle 135">
              <a:extLst>
                <a:ext uri="{FF2B5EF4-FFF2-40B4-BE49-F238E27FC236}">
                  <a16:creationId xmlns:a16="http://schemas.microsoft.com/office/drawing/2014/main" id="{5DF2467E-DCB4-344D-A0E6-BEDA4E409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0" name="Rectangle 136">
              <a:extLst>
                <a:ext uri="{FF2B5EF4-FFF2-40B4-BE49-F238E27FC236}">
                  <a16:creationId xmlns:a16="http://schemas.microsoft.com/office/drawing/2014/main" id="{8FFEC850-339B-874E-A3A6-385E3F127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1" name="Rectangle 137">
              <a:extLst>
                <a:ext uri="{FF2B5EF4-FFF2-40B4-BE49-F238E27FC236}">
                  <a16:creationId xmlns:a16="http://schemas.microsoft.com/office/drawing/2014/main" id="{F0B3664E-97B6-AF4A-8836-F5B28EC57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2" name="Rectangle 138">
              <a:extLst>
                <a:ext uri="{FF2B5EF4-FFF2-40B4-BE49-F238E27FC236}">
                  <a16:creationId xmlns:a16="http://schemas.microsoft.com/office/drawing/2014/main" id="{7CB2436E-0AA8-2348-9244-CC4B30663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sp>
        <p:nvSpPr>
          <p:cNvPr id="43" name="Rectangle 23">
            <a:extLst>
              <a:ext uri="{FF2B5EF4-FFF2-40B4-BE49-F238E27FC236}">
                <a16:creationId xmlns:a16="http://schemas.microsoft.com/office/drawing/2014/main" id="{49B9489D-C562-AB4A-8CF1-D2B3C1707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618" y="2471790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4" name="Rectangle 24">
            <a:extLst>
              <a:ext uri="{FF2B5EF4-FFF2-40B4-BE49-F238E27FC236}">
                <a16:creationId xmlns:a16="http://schemas.microsoft.com/office/drawing/2014/main" id="{D766EC5A-B2D4-1948-B22A-5150252E1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4518" y="2525765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" name="Line 25">
            <a:extLst>
              <a:ext uri="{FF2B5EF4-FFF2-40B4-BE49-F238E27FC236}">
                <a16:creationId xmlns:a16="http://schemas.microsoft.com/office/drawing/2014/main" id="{2BBCB459-C038-C24A-AEC2-A348575846A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64043" y="3286177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26">
            <a:extLst>
              <a:ext uri="{FF2B5EF4-FFF2-40B4-BE49-F238E27FC236}">
                <a16:creationId xmlns:a16="http://schemas.microsoft.com/office/drawing/2014/main" id="{7A8B1AF4-DC5F-F643-89F7-553B08DAA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1181" y="326871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47" name="Line 27">
            <a:extLst>
              <a:ext uri="{FF2B5EF4-FFF2-40B4-BE49-F238E27FC236}">
                <a16:creationId xmlns:a16="http://schemas.microsoft.com/office/drawing/2014/main" id="{CB4E7E7E-6A2A-4648-8F02-FABDD520198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1981" y="3606852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28">
            <a:extLst>
              <a:ext uri="{FF2B5EF4-FFF2-40B4-BE49-F238E27FC236}">
                <a16:creationId xmlns:a16="http://schemas.microsoft.com/office/drawing/2014/main" id="{DF4D40C6-0412-E241-9454-CA5573A377A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7693" y="391641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29">
            <a:extLst>
              <a:ext uri="{FF2B5EF4-FFF2-40B4-BE49-F238E27FC236}">
                <a16:creationId xmlns:a16="http://schemas.microsoft.com/office/drawing/2014/main" id="{59B51596-7256-AF4A-9D1A-1173A7C6C4E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7693" y="420216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26">
            <a:extLst>
              <a:ext uri="{FF2B5EF4-FFF2-40B4-BE49-F238E27FC236}">
                <a16:creationId xmlns:a16="http://schemas.microsoft.com/office/drawing/2014/main" id="{AA922A4C-FF01-734C-9495-D20A5EA2B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6106" y="251624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51" name="Text Box 26">
            <a:extLst>
              <a:ext uri="{FF2B5EF4-FFF2-40B4-BE49-F238E27FC236}">
                <a16:creationId xmlns:a16="http://schemas.microsoft.com/office/drawing/2014/main" id="{9AB71CEE-451D-6643-BF37-1805D1D83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1656" y="417359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52" name="Text Box 26">
            <a:extLst>
              <a:ext uri="{FF2B5EF4-FFF2-40B4-BE49-F238E27FC236}">
                <a16:creationId xmlns:a16="http://schemas.microsoft.com/office/drawing/2014/main" id="{0CC0EE16-74E4-214B-81AF-F85A6A662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0706" y="388784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53" name="Text Box 26">
            <a:extLst>
              <a:ext uri="{FF2B5EF4-FFF2-40B4-BE49-F238E27FC236}">
                <a16:creationId xmlns:a16="http://schemas.microsoft.com/office/drawing/2014/main" id="{7AAEB186-1EE0-4D4A-A2F7-73B5E4365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1181" y="359256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54" name="Oval 153">
            <a:extLst>
              <a:ext uri="{FF2B5EF4-FFF2-40B4-BE49-F238E27FC236}">
                <a16:creationId xmlns:a16="http://schemas.microsoft.com/office/drawing/2014/main" id="{781EEDC3-443D-7F44-B47D-E32DC3C4D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1068" y="2824215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P4</a:t>
            </a:r>
          </a:p>
        </p:txBody>
      </p:sp>
      <p:sp>
        <p:nvSpPr>
          <p:cNvPr id="55" name="Freeform 154">
            <a:extLst>
              <a:ext uri="{FF2B5EF4-FFF2-40B4-BE49-F238E27FC236}">
                <a16:creationId xmlns:a16="http://schemas.microsoft.com/office/drawing/2014/main" id="{F54B088A-3C66-F64A-9A11-B19C7326B277}"/>
              </a:ext>
            </a:extLst>
          </p:cNvPr>
          <p:cNvSpPr>
            <a:spLocks/>
          </p:cNvSpPr>
          <p:nvPr/>
        </p:nvSpPr>
        <p:spPr bwMode="auto">
          <a:xfrm>
            <a:off x="9651506" y="2492427"/>
            <a:ext cx="504825" cy="2133600"/>
          </a:xfrm>
          <a:custGeom>
            <a:avLst/>
            <a:gdLst>
              <a:gd name="T0" fmla="*/ 2147483646 w 318"/>
              <a:gd name="T1" fmla="*/ 2147483646 h 1344"/>
              <a:gd name="T2" fmla="*/ 2147483646 w 318"/>
              <a:gd name="T3" fmla="*/ 0 h 1344"/>
              <a:gd name="T4" fmla="*/ 0 w 318"/>
              <a:gd name="T5" fmla="*/ 2147483646 h 1344"/>
              <a:gd name="T6" fmla="*/ 2147483646 w 318"/>
              <a:gd name="T7" fmla="*/ 2147483646 h 1344"/>
              <a:gd name="T8" fmla="*/ 2147483646 w 318"/>
              <a:gd name="T9" fmla="*/ 2147483646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6" name="Group 156">
            <a:extLst>
              <a:ext uri="{FF2B5EF4-FFF2-40B4-BE49-F238E27FC236}">
                <a16:creationId xmlns:a16="http://schemas.microsoft.com/office/drawing/2014/main" id="{64A56A0B-AF3C-7947-86B9-05504832823F}"/>
              </a:ext>
            </a:extLst>
          </p:cNvPr>
          <p:cNvGrpSpPr>
            <a:grpSpLocks/>
          </p:cNvGrpSpPr>
          <p:nvPr/>
        </p:nvGrpSpPr>
        <p:grpSpPr bwMode="auto">
          <a:xfrm>
            <a:off x="8684718" y="3156002"/>
            <a:ext cx="620713" cy="204788"/>
            <a:chOff x="1287" y="2524"/>
            <a:chExt cx="260" cy="100"/>
          </a:xfrm>
        </p:grpSpPr>
        <p:sp>
          <p:nvSpPr>
            <p:cNvPr id="57" name="Rectangle 157">
              <a:extLst>
                <a:ext uri="{FF2B5EF4-FFF2-40B4-BE49-F238E27FC236}">
                  <a16:creationId xmlns:a16="http://schemas.microsoft.com/office/drawing/2014/main" id="{F1AD2C2F-8F17-6C44-BBB6-34ED17D69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8" name="Rectangle 158">
              <a:extLst>
                <a:ext uri="{FF2B5EF4-FFF2-40B4-BE49-F238E27FC236}">
                  <a16:creationId xmlns:a16="http://schemas.microsoft.com/office/drawing/2014/main" id="{CE4C013F-C24C-CC47-ABEF-C333212E4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9" name="Rectangle 159">
              <a:extLst>
                <a:ext uri="{FF2B5EF4-FFF2-40B4-BE49-F238E27FC236}">
                  <a16:creationId xmlns:a16="http://schemas.microsoft.com/office/drawing/2014/main" id="{9CC60F94-37B7-A445-9E0E-7F6819F23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60" name="Rectangle 160">
              <a:extLst>
                <a:ext uri="{FF2B5EF4-FFF2-40B4-BE49-F238E27FC236}">
                  <a16:creationId xmlns:a16="http://schemas.microsoft.com/office/drawing/2014/main" id="{A60A77C4-410D-CD41-B037-F6D62B535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sp>
        <p:nvSpPr>
          <p:cNvPr id="61" name="Rectangle 173">
            <a:extLst>
              <a:ext uri="{FF2B5EF4-FFF2-40B4-BE49-F238E27FC236}">
                <a16:creationId xmlns:a16="http://schemas.microsoft.com/office/drawing/2014/main" id="{E7C432B8-B1B9-CD4E-A4B8-01558C00C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1593" y="1482777"/>
            <a:ext cx="2659063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15888" indent="-1158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SzPct val="65000"/>
              <a:buFont typeface="Wingding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DatagramSocket mySocket1 = new DatagramSocket (</a:t>
            </a:r>
            <a:r>
              <a:rPr lang="en-US" altLang="en-US" sz="1800" b="1">
                <a:solidFill>
                  <a:srgbClr val="CC0000"/>
                </a:solidFill>
                <a:latin typeface="Courier New" panose="02070309020205020404" pitchFamily="49" charset="0"/>
              </a:rPr>
              <a:t>5775</a:t>
            </a:r>
            <a:r>
              <a:rPr lang="en-US" altLang="en-US" sz="1800" b="1">
                <a:latin typeface="Courier New" panose="02070309020205020404" pitchFamily="49" charset="0"/>
              </a:rPr>
              <a:t>);</a:t>
            </a:r>
          </a:p>
          <a:p>
            <a:pPr>
              <a:buSzPct val="65000"/>
              <a:buFont typeface="Wingdings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</p:txBody>
      </p:sp>
      <p:sp>
        <p:nvSpPr>
          <p:cNvPr id="62" name="Rectangle 174">
            <a:extLst>
              <a:ext uri="{FF2B5EF4-FFF2-40B4-BE49-F238E27FC236}">
                <a16:creationId xmlns:a16="http://schemas.microsoft.com/office/drawing/2014/main" id="{9BB89A64-B28F-D747-9E65-E1486D2A2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768" y="1433565"/>
            <a:ext cx="261302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15888" indent="-1158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SzPct val="65000"/>
              <a:buFont typeface="Wingding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DatagramSocket mySocket2 = new DatagramSocket</a:t>
            </a:r>
          </a:p>
          <a:p>
            <a:pPr>
              <a:buSzPct val="65000"/>
              <a:buFont typeface="Wingding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(</a:t>
            </a:r>
            <a:r>
              <a:rPr lang="en-US" altLang="en-US" sz="1800" b="1">
                <a:solidFill>
                  <a:srgbClr val="CC0000"/>
                </a:solidFill>
                <a:latin typeface="Courier New" panose="02070309020205020404" pitchFamily="49" charset="0"/>
              </a:rPr>
              <a:t>9157</a:t>
            </a:r>
            <a:r>
              <a:rPr lang="en-US" altLang="en-US" sz="1800" b="1">
                <a:latin typeface="Courier New" panose="02070309020205020404" pitchFamily="49" charset="0"/>
              </a:rPr>
              <a:t>);</a:t>
            </a:r>
          </a:p>
          <a:p>
            <a:pPr>
              <a:buSzPct val="65000"/>
              <a:buFont typeface="Wingdings" pitchFamily="2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</p:txBody>
      </p:sp>
      <p:sp>
        <p:nvSpPr>
          <p:cNvPr id="63" name="Line 177">
            <a:extLst>
              <a:ext uri="{FF2B5EF4-FFF2-40B4-BE49-F238E27FC236}">
                <a16:creationId xmlns:a16="http://schemas.microsoft.com/office/drawing/2014/main" id="{EF292FBC-D61C-C041-834D-63127CBC99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1793" y="3236965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" name="Line 178">
            <a:extLst>
              <a:ext uri="{FF2B5EF4-FFF2-40B4-BE49-F238E27FC236}">
                <a16:creationId xmlns:a16="http://schemas.microsoft.com/office/drawing/2014/main" id="{2FF05FFE-D26C-8748-8409-7B98F79543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2318" y="2995665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" name="Line 180">
            <a:extLst>
              <a:ext uri="{FF2B5EF4-FFF2-40B4-BE49-F238E27FC236}">
                <a16:creationId xmlns:a16="http://schemas.microsoft.com/office/drawing/2014/main" id="{7588AB61-01C3-854C-AC02-2217E2A0E2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1793" y="5395965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" name="Line 181">
            <a:extLst>
              <a:ext uri="{FF2B5EF4-FFF2-40B4-BE49-F238E27FC236}">
                <a16:creationId xmlns:a16="http://schemas.microsoft.com/office/drawing/2014/main" id="{8F4D8DBA-9A6D-9D46-89BA-AEA967618C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8493" y="3008365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" name="Line 182">
            <a:extLst>
              <a:ext uri="{FF2B5EF4-FFF2-40B4-BE49-F238E27FC236}">
                <a16:creationId xmlns:a16="http://schemas.microsoft.com/office/drawing/2014/main" id="{E5308E2D-67BF-2A4A-B986-92AAADD16E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9743" y="5237215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" name="Line 183">
            <a:extLst>
              <a:ext uri="{FF2B5EF4-FFF2-40B4-BE49-F238E27FC236}">
                <a16:creationId xmlns:a16="http://schemas.microsoft.com/office/drawing/2014/main" id="{8A6AA1E8-54CC-344E-827F-ECE58B77C6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3393" y="3224265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" name="Line 184">
            <a:extLst>
              <a:ext uri="{FF2B5EF4-FFF2-40B4-BE49-F238E27FC236}">
                <a16:creationId xmlns:a16="http://schemas.microsoft.com/office/drawing/2014/main" id="{0F52004B-BAA5-6D4A-A83D-D0717CC47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9072068" y="3275065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" name="Line 185">
            <a:extLst>
              <a:ext uri="{FF2B5EF4-FFF2-40B4-BE49-F238E27FC236}">
                <a16:creationId xmlns:a16="http://schemas.microsoft.com/office/drawing/2014/main" id="{DC905C22-3D71-A648-8C1A-23B6194D987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54593" y="3243315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" name="Line 186">
            <a:extLst>
              <a:ext uri="{FF2B5EF4-FFF2-40B4-BE49-F238E27FC236}">
                <a16:creationId xmlns:a16="http://schemas.microsoft.com/office/drawing/2014/main" id="{AFD71748-D7F2-424C-9A36-5D5C5BA2D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5193" y="3014715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" name="Line 187">
            <a:extLst>
              <a:ext uri="{FF2B5EF4-FFF2-40B4-BE49-F238E27FC236}">
                <a16:creationId xmlns:a16="http://schemas.microsoft.com/office/drawing/2014/main" id="{2B62152B-BA88-AB45-9EF0-22D7E6131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8543" y="3027415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3" name="Line 188">
            <a:extLst>
              <a:ext uri="{FF2B5EF4-FFF2-40B4-BE49-F238E27FC236}">
                <a16:creationId xmlns:a16="http://schemas.microsoft.com/office/drawing/2014/main" id="{A9953508-38BF-F24E-A1BC-E4B48AD8A2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7418" y="5415015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" name="Line 189">
            <a:extLst>
              <a:ext uri="{FF2B5EF4-FFF2-40B4-BE49-F238E27FC236}">
                <a16:creationId xmlns:a16="http://schemas.microsoft.com/office/drawing/2014/main" id="{C64489B8-74CA-0543-9059-2713A227C3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3143" y="5246740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5" name="Group 196">
            <a:extLst>
              <a:ext uri="{FF2B5EF4-FFF2-40B4-BE49-F238E27FC236}">
                <a16:creationId xmlns:a16="http://schemas.microsoft.com/office/drawing/2014/main" id="{0C7DC425-C116-B343-AA92-6B8854B08BD6}"/>
              </a:ext>
            </a:extLst>
          </p:cNvPr>
          <p:cNvGrpSpPr>
            <a:grpSpLocks/>
          </p:cNvGrpSpPr>
          <p:nvPr/>
        </p:nvGrpSpPr>
        <p:grpSpPr bwMode="auto">
          <a:xfrm>
            <a:off x="2779218" y="5495977"/>
            <a:ext cx="1644650" cy="652463"/>
            <a:chOff x="1318" y="3697"/>
            <a:chExt cx="1036" cy="411"/>
          </a:xfrm>
        </p:grpSpPr>
        <p:sp>
          <p:nvSpPr>
            <p:cNvPr id="76" name="Rectangle 193">
              <a:extLst>
                <a:ext uri="{FF2B5EF4-FFF2-40B4-BE49-F238E27FC236}">
                  <a16:creationId xmlns:a16="http://schemas.microsoft.com/office/drawing/2014/main" id="{E2818C0D-8C7E-5646-A4EF-230E670B6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77" name="Line 194">
              <a:extLst>
                <a:ext uri="{FF2B5EF4-FFF2-40B4-BE49-F238E27FC236}">
                  <a16:creationId xmlns:a16="http://schemas.microsoft.com/office/drawing/2014/main" id="{D95262E2-A049-1846-A531-FF3F15EDC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" name="Text Box 195">
              <a:extLst>
                <a:ext uri="{FF2B5EF4-FFF2-40B4-BE49-F238E27FC236}">
                  <a16:creationId xmlns:a16="http://schemas.microsoft.com/office/drawing/2014/main" id="{99613D60-B4E2-3D4D-8332-CD5EA6F63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8" y="3822"/>
              <a:ext cx="99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source port: 9157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dest port: 6428</a:t>
              </a:r>
            </a:p>
          </p:txBody>
        </p:sp>
      </p:grpSp>
      <p:grpSp>
        <p:nvGrpSpPr>
          <p:cNvPr id="79" name="Group 201">
            <a:extLst>
              <a:ext uri="{FF2B5EF4-FFF2-40B4-BE49-F238E27FC236}">
                <a16:creationId xmlns:a16="http://schemas.microsoft.com/office/drawing/2014/main" id="{9443FAFA-252E-4E41-A46E-1959A9CE772F}"/>
              </a:ext>
            </a:extLst>
          </p:cNvPr>
          <p:cNvGrpSpPr>
            <a:grpSpLocks/>
          </p:cNvGrpSpPr>
          <p:nvPr/>
        </p:nvGrpSpPr>
        <p:grpSpPr bwMode="auto">
          <a:xfrm>
            <a:off x="4077793" y="4619677"/>
            <a:ext cx="1692275" cy="652463"/>
            <a:chOff x="2741" y="3750"/>
            <a:chExt cx="1066" cy="411"/>
          </a:xfrm>
        </p:grpSpPr>
        <p:sp>
          <p:nvSpPr>
            <p:cNvPr id="80" name="Rectangle 198">
              <a:extLst>
                <a:ext uri="{FF2B5EF4-FFF2-40B4-BE49-F238E27FC236}">
                  <a16:creationId xmlns:a16="http://schemas.microsoft.com/office/drawing/2014/main" id="{D6F80761-01F4-D346-B2EE-22FCF4590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81" name="Line 199">
              <a:extLst>
                <a:ext uri="{FF2B5EF4-FFF2-40B4-BE49-F238E27FC236}">
                  <a16:creationId xmlns:a16="http://schemas.microsoft.com/office/drawing/2014/main" id="{B31DEEA4-D516-E246-A18A-3E053412E6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" name="Text Box 200">
              <a:extLst>
                <a:ext uri="{FF2B5EF4-FFF2-40B4-BE49-F238E27FC236}">
                  <a16:creationId xmlns:a16="http://schemas.microsoft.com/office/drawing/2014/main" id="{563F28B6-75E6-0542-9D46-EB70382FE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99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Tahoma" panose="020B0604030504040204" pitchFamily="34" charset="0"/>
                </a:rPr>
                <a:t>source port: 6428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>
                  <a:latin typeface="Tahoma" panose="020B0604030504040204" pitchFamily="34" charset="0"/>
                </a:rPr>
                <a:t>dest</a:t>
              </a:r>
              <a:r>
                <a:rPr lang="en-US" altLang="en-US" sz="1400" dirty="0">
                  <a:latin typeface="Tahoma" panose="020B0604030504040204" pitchFamily="34" charset="0"/>
                </a:rPr>
                <a:t> port: 9157</a:t>
              </a:r>
            </a:p>
          </p:txBody>
        </p:sp>
      </p:grpSp>
      <p:grpSp>
        <p:nvGrpSpPr>
          <p:cNvPr id="83" name="Group 202">
            <a:extLst>
              <a:ext uri="{FF2B5EF4-FFF2-40B4-BE49-F238E27FC236}">
                <a16:creationId xmlns:a16="http://schemas.microsoft.com/office/drawing/2014/main" id="{15FD64BE-C816-8340-AD54-8AE66C7B5B37}"/>
              </a:ext>
            </a:extLst>
          </p:cNvPr>
          <p:cNvGrpSpPr>
            <a:grpSpLocks/>
          </p:cNvGrpSpPr>
          <p:nvPr/>
        </p:nvGrpSpPr>
        <p:grpSpPr bwMode="auto">
          <a:xfrm>
            <a:off x="7101981" y="4619677"/>
            <a:ext cx="1341437" cy="652463"/>
            <a:chOff x="1509" y="3697"/>
            <a:chExt cx="845" cy="411"/>
          </a:xfrm>
        </p:grpSpPr>
        <p:sp>
          <p:nvSpPr>
            <p:cNvPr id="84" name="Rectangle 203">
              <a:extLst>
                <a:ext uri="{FF2B5EF4-FFF2-40B4-BE49-F238E27FC236}">
                  <a16:creationId xmlns:a16="http://schemas.microsoft.com/office/drawing/2014/main" id="{B169489F-319F-2844-BB2B-B72C758BD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85" name="Line 204">
              <a:extLst>
                <a:ext uri="{FF2B5EF4-FFF2-40B4-BE49-F238E27FC236}">
                  <a16:creationId xmlns:a16="http://schemas.microsoft.com/office/drawing/2014/main" id="{22D4A210-9D68-D940-98AF-0857ACAACB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6" name="Text Box 205">
              <a:extLst>
                <a:ext uri="{FF2B5EF4-FFF2-40B4-BE49-F238E27FC236}">
                  <a16:creationId xmlns:a16="http://schemas.microsoft.com/office/drawing/2014/main" id="{03720775-1FB3-1849-9B6B-F0AA7ED7E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9" y="3822"/>
              <a:ext cx="80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Tahoma" panose="020B0604030504040204" pitchFamily="34" charset="0"/>
                </a:rPr>
                <a:t>source port: ?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>
                  <a:latin typeface="Tahoma" panose="020B0604030504040204" pitchFamily="34" charset="0"/>
                </a:rPr>
                <a:t>dest</a:t>
              </a:r>
              <a:r>
                <a:rPr lang="en-US" altLang="en-US" sz="1400" dirty="0">
                  <a:latin typeface="Tahoma" panose="020B0604030504040204" pitchFamily="34" charset="0"/>
                </a:rPr>
                <a:t> port: ?</a:t>
              </a:r>
            </a:p>
          </p:txBody>
        </p:sp>
      </p:grpSp>
      <p:grpSp>
        <p:nvGrpSpPr>
          <p:cNvPr id="87" name="Group 206">
            <a:extLst>
              <a:ext uri="{FF2B5EF4-FFF2-40B4-BE49-F238E27FC236}">
                <a16:creationId xmlns:a16="http://schemas.microsoft.com/office/drawing/2014/main" id="{A062FAA0-04C9-A347-82AA-4B8AE85330D6}"/>
              </a:ext>
            </a:extLst>
          </p:cNvPr>
          <p:cNvGrpSpPr>
            <a:grpSpLocks/>
          </p:cNvGrpSpPr>
          <p:nvPr/>
        </p:nvGrpSpPr>
        <p:grpSpPr bwMode="auto">
          <a:xfrm>
            <a:off x="6343156" y="5473752"/>
            <a:ext cx="1389062" cy="652463"/>
            <a:chOff x="2741" y="3750"/>
            <a:chExt cx="875" cy="411"/>
          </a:xfrm>
        </p:grpSpPr>
        <p:sp>
          <p:nvSpPr>
            <p:cNvPr id="88" name="Rectangle 207">
              <a:extLst>
                <a:ext uri="{FF2B5EF4-FFF2-40B4-BE49-F238E27FC236}">
                  <a16:creationId xmlns:a16="http://schemas.microsoft.com/office/drawing/2014/main" id="{64742668-63A8-2D48-B0A5-B9D46B366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89" name="Line 208">
              <a:extLst>
                <a:ext uri="{FF2B5EF4-FFF2-40B4-BE49-F238E27FC236}">
                  <a16:creationId xmlns:a16="http://schemas.microsoft.com/office/drawing/2014/main" id="{5DD44571-384F-D14A-8325-5E73E3A842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Text Box 209">
              <a:extLst>
                <a:ext uri="{FF2B5EF4-FFF2-40B4-BE49-F238E27FC236}">
                  <a16:creationId xmlns:a16="http://schemas.microsoft.com/office/drawing/2014/main" id="{565BC94F-D70D-4841-B0D2-5406D8A3F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80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Tahoma" panose="020B0604030504040204" pitchFamily="34" charset="0"/>
                </a:rPr>
                <a:t>source port: ?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>
                  <a:latin typeface="Tahoma" panose="020B0604030504040204" pitchFamily="34" charset="0"/>
                </a:rPr>
                <a:t>dest</a:t>
              </a:r>
              <a:r>
                <a:rPr lang="en-US" altLang="en-US" sz="1400" dirty="0">
                  <a:latin typeface="Tahoma" panose="020B0604030504040204" pitchFamily="34" charset="0"/>
                </a:rPr>
                <a:t> port: ?</a:t>
              </a:r>
            </a:p>
          </p:txBody>
        </p:sp>
      </p:grpSp>
      <p:grpSp>
        <p:nvGrpSpPr>
          <p:cNvPr id="91" name="Group 214">
            <a:extLst>
              <a:ext uri="{FF2B5EF4-FFF2-40B4-BE49-F238E27FC236}">
                <a16:creationId xmlns:a16="http://schemas.microsoft.com/office/drawing/2014/main" id="{812EFBED-6E91-6449-9989-9979B07E2FD7}"/>
              </a:ext>
            </a:extLst>
          </p:cNvPr>
          <p:cNvGrpSpPr>
            <a:grpSpLocks/>
          </p:cNvGrpSpPr>
          <p:nvPr/>
        </p:nvGrpSpPr>
        <p:grpSpPr bwMode="auto">
          <a:xfrm>
            <a:off x="1648918" y="4111677"/>
            <a:ext cx="711200" cy="669925"/>
            <a:chOff x="-44" y="1473"/>
            <a:chExt cx="981" cy="1105"/>
          </a:xfrm>
        </p:grpSpPr>
        <p:pic>
          <p:nvPicPr>
            <p:cNvPr id="92" name="Picture 215" descr="desktop_computer_stylized_medium">
              <a:extLst>
                <a:ext uri="{FF2B5EF4-FFF2-40B4-BE49-F238E27FC236}">
                  <a16:creationId xmlns:a16="http://schemas.microsoft.com/office/drawing/2014/main" id="{FA97C1DB-EF23-BA49-8D07-BE8633AE89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Freeform 216">
              <a:extLst>
                <a:ext uri="{FF2B5EF4-FFF2-40B4-BE49-F238E27FC236}">
                  <a16:creationId xmlns:a16="http://schemas.microsoft.com/office/drawing/2014/main" id="{36602C88-4D31-5440-B7E5-4EF9F7C471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4" name="Group 217">
            <a:extLst>
              <a:ext uri="{FF2B5EF4-FFF2-40B4-BE49-F238E27FC236}">
                <a16:creationId xmlns:a16="http://schemas.microsoft.com/office/drawing/2014/main" id="{736CDF52-1B5B-3C4F-A39D-41C4F3747E4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918206" y="4235502"/>
            <a:ext cx="711200" cy="669925"/>
            <a:chOff x="-44" y="1473"/>
            <a:chExt cx="981" cy="1105"/>
          </a:xfrm>
        </p:grpSpPr>
        <p:pic>
          <p:nvPicPr>
            <p:cNvPr id="95" name="Picture 218" descr="desktop_computer_stylized_medium">
              <a:extLst>
                <a:ext uri="{FF2B5EF4-FFF2-40B4-BE49-F238E27FC236}">
                  <a16:creationId xmlns:a16="http://schemas.microsoft.com/office/drawing/2014/main" id="{5BA5692A-B7D1-3A48-AD91-9A08ABD04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Freeform 219">
              <a:extLst>
                <a:ext uri="{FF2B5EF4-FFF2-40B4-BE49-F238E27FC236}">
                  <a16:creationId xmlns:a16="http://schemas.microsoft.com/office/drawing/2014/main" id="{3D1C96C0-EBDC-E848-B08A-866D561D74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7" name="Group 220">
            <a:extLst>
              <a:ext uri="{FF2B5EF4-FFF2-40B4-BE49-F238E27FC236}">
                <a16:creationId xmlns:a16="http://schemas.microsoft.com/office/drawing/2014/main" id="{EDCECFBF-7AAA-B645-A626-D7E4283C10B3}"/>
              </a:ext>
            </a:extLst>
          </p:cNvPr>
          <p:cNvGrpSpPr>
            <a:grpSpLocks/>
          </p:cNvGrpSpPr>
          <p:nvPr/>
        </p:nvGrpSpPr>
        <p:grpSpPr bwMode="auto">
          <a:xfrm>
            <a:off x="4741368" y="3633840"/>
            <a:ext cx="358775" cy="704850"/>
            <a:chOff x="4140" y="429"/>
            <a:chExt cx="1425" cy="2396"/>
          </a:xfrm>
        </p:grpSpPr>
        <p:sp>
          <p:nvSpPr>
            <p:cNvPr id="98" name="Freeform 221">
              <a:extLst>
                <a:ext uri="{FF2B5EF4-FFF2-40B4-BE49-F238E27FC236}">
                  <a16:creationId xmlns:a16="http://schemas.microsoft.com/office/drawing/2014/main" id="{AE750F6D-8C2A-2D49-AD97-958FA00B9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Rectangle 222">
              <a:extLst>
                <a:ext uri="{FF2B5EF4-FFF2-40B4-BE49-F238E27FC236}">
                  <a16:creationId xmlns:a16="http://schemas.microsoft.com/office/drawing/2014/main" id="{C0C1C67F-5A6B-D041-9544-71BF44E49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0" name="Freeform 223">
              <a:extLst>
                <a:ext uri="{FF2B5EF4-FFF2-40B4-BE49-F238E27FC236}">
                  <a16:creationId xmlns:a16="http://schemas.microsoft.com/office/drawing/2014/main" id="{0A1A94BF-5E1B-2A4C-A964-9D69E08F2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224">
              <a:extLst>
                <a:ext uri="{FF2B5EF4-FFF2-40B4-BE49-F238E27FC236}">
                  <a16:creationId xmlns:a16="http://schemas.microsoft.com/office/drawing/2014/main" id="{13874A86-1BBB-E842-A50B-AF4C63F5E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Rectangle 225">
              <a:extLst>
                <a:ext uri="{FF2B5EF4-FFF2-40B4-BE49-F238E27FC236}">
                  <a16:creationId xmlns:a16="http://schemas.microsoft.com/office/drawing/2014/main" id="{E09F9C55-CA12-B548-986D-39E3C1765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03" name="Group 226">
              <a:extLst>
                <a:ext uri="{FF2B5EF4-FFF2-40B4-BE49-F238E27FC236}">
                  <a16:creationId xmlns:a16="http://schemas.microsoft.com/office/drawing/2014/main" id="{AD536BBE-3678-464C-AB35-1CFD5189FC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8" name="AutoShape 227">
                <a:extLst>
                  <a:ext uri="{FF2B5EF4-FFF2-40B4-BE49-F238E27FC236}">
                    <a16:creationId xmlns:a16="http://schemas.microsoft.com/office/drawing/2014/main" id="{9CAEDFDC-6C54-5B4D-8A7A-992463135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29" name="AutoShape 228">
                <a:extLst>
                  <a:ext uri="{FF2B5EF4-FFF2-40B4-BE49-F238E27FC236}">
                    <a16:creationId xmlns:a16="http://schemas.microsoft.com/office/drawing/2014/main" id="{33CF6017-17DF-0344-8AAA-EF2789A78D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4" name="Rectangle 229">
              <a:extLst>
                <a:ext uri="{FF2B5EF4-FFF2-40B4-BE49-F238E27FC236}">
                  <a16:creationId xmlns:a16="http://schemas.microsoft.com/office/drawing/2014/main" id="{B73ABF49-2EC8-E74B-B37A-D674D5310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05" name="Group 230">
              <a:extLst>
                <a:ext uri="{FF2B5EF4-FFF2-40B4-BE49-F238E27FC236}">
                  <a16:creationId xmlns:a16="http://schemas.microsoft.com/office/drawing/2014/main" id="{7E2FADD4-565F-CC40-8F72-D047D382A9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6" name="AutoShape 231">
                <a:extLst>
                  <a:ext uri="{FF2B5EF4-FFF2-40B4-BE49-F238E27FC236}">
                    <a16:creationId xmlns:a16="http://schemas.microsoft.com/office/drawing/2014/main" id="{2F3FA353-F9AB-7D48-9364-CD2706460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27" name="AutoShape 232">
                <a:extLst>
                  <a:ext uri="{FF2B5EF4-FFF2-40B4-BE49-F238E27FC236}">
                    <a16:creationId xmlns:a16="http://schemas.microsoft.com/office/drawing/2014/main" id="{70B77379-3917-2649-88ED-2EC4C4694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6" name="Rectangle 233">
              <a:extLst>
                <a:ext uri="{FF2B5EF4-FFF2-40B4-BE49-F238E27FC236}">
                  <a16:creationId xmlns:a16="http://schemas.microsoft.com/office/drawing/2014/main" id="{793E6927-4110-5D4A-86D7-292EB82E6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7" name="Rectangle 234">
              <a:extLst>
                <a:ext uri="{FF2B5EF4-FFF2-40B4-BE49-F238E27FC236}">
                  <a16:creationId xmlns:a16="http://schemas.microsoft.com/office/drawing/2014/main" id="{A8DB6021-6D3D-1643-9D3F-8B06BDF6B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08" name="Group 235">
              <a:extLst>
                <a:ext uri="{FF2B5EF4-FFF2-40B4-BE49-F238E27FC236}">
                  <a16:creationId xmlns:a16="http://schemas.microsoft.com/office/drawing/2014/main" id="{618E20D0-7D22-F747-8F6D-C43AECF199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4" name="AutoShape 236">
                <a:extLst>
                  <a:ext uri="{FF2B5EF4-FFF2-40B4-BE49-F238E27FC236}">
                    <a16:creationId xmlns:a16="http://schemas.microsoft.com/office/drawing/2014/main" id="{14D65148-1987-6C41-9AC4-42FC06B27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25" name="AutoShape 237">
                <a:extLst>
                  <a:ext uri="{FF2B5EF4-FFF2-40B4-BE49-F238E27FC236}">
                    <a16:creationId xmlns:a16="http://schemas.microsoft.com/office/drawing/2014/main" id="{06811515-EE55-994A-8D66-74F08C26A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9" name="Freeform 238">
              <a:extLst>
                <a:ext uri="{FF2B5EF4-FFF2-40B4-BE49-F238E27FC236}">
                  <a16:creationId xmlns:a16="http://schemas.microsoft.com/office/drawing/2014/main" id="{43DBC2F9-6C75-A342-990E-ECA2C7F97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0" name="Group 239">
              <a:extLst>
                <a:ext uri="{FF2B5EF4-FFF2-40B4-BE49-F238E27FC236}">
                  <a16:creationId xmlns:a16="http://schemas.microsoft.com/office/drawing/2014/main" id="{6E1DC3E3-E9AB-5E4B-AA83-01087F011E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2" name="AutoShape 240">
                <a:extLst>
                  <a:ext uri="{FF2B5EF4-FFF2-40B4-BE49-F238E27FC236}">
                    <a16:creationId xmlns:a16="http://schemas.microsoft.com/office/drawing/2014/main" id="{EFE1C52B-92E6-3242-836B-6ACFD558C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23" name="AutoShape 241">
                <a:extLst>
                  <a:ext uri="{FF2B5EF4-FFF2-40B4-BE49-F238E27FC236}">
                    <a16:creationId xmlns:a16="http://schemas.microsoft.com/office/drawing/2014/main" id="{3C3A3E8A-1701-0F40-AD26-C4A06A322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1" name="Rectangle 242">
              <a:extLst>
                <a:ext uri="{FF2B5EF4-FFF2-40B4-BE49-F238E27FC236}">
                  <a16:creationId xmlns:a16="http://schemas.microsoft.com/office/drawing/2014/main" id="{E8FAC01B-995D-5643-88AA-6F100B130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" name="Freeform 243">
              <a:extLst>
                <a:ext uri="{FF2B5EF4-FFF2-40B4-BE49-F238E27FC236}">
                  <a16:creationId xmlns:a16="http://schemas.microsoft.com/office/drawing/2014/main" id="{A7D88D43-1083-864D-B103-12056A38F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244">
              <a:extLst>
                <a:ext uri="{FF2B5EF4-FFF2-40B4-BE49-F238E27FC236}">
                  <a16:creationId xmlns:a16="http://schemas.microsoft.com/office/drawing/2014/main" id="{F03FDFE9-C09F-C04B-B41C-3F19FA7E0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Oval 245">
              <a:extLst>
                <a:ext uri="{FF2B5EF4-FFF2-40B4-BE49-F238E27FC236}">
                  <a16:creationId xmlns:a16="http://schemas.microsoft.com/office/drawing/2014/main" id="{48757D87-73FB-DB47-A8C9-6CAAA28AC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5" name="Freeform 246">
              <a:extLst>
                <a:ext uri="{FF2B5EF4-FFF2-40B4-BE49-F238E27FC236}">
                  <a16:creationId xmlns:a16="http://schemas.microsoft.com/office/drawing/2014/main" id="{48924683-7BE0-AB46-ADF0-7C52BFF04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AutoShape 247">
              <a:extLst>
                <a:ext uri="{FF2B5EF4-FFF2-40B4-BE49-F238E27FC236}">
                  <a16:creationId xmlns:a16="http://schemas.microsoft.com/office/drawing/2014/main" id="{63405F55-B111-8744-B2B4-24DFAEDF6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7" name="AutoShape 248">
              <a:extLst>
                <a:ext uri="{FF2B5EF4-FFF2-40B4-BE49-F238E27FC236}">
                  <a16:creationId xmlns:a16="http://schemas.microsoft.com/office/drawing/2014/main" id="{DB2630D1-1E6C-7449-B148-91D4EE23B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8" name="Oval 249">
              <a:extLst>
                <a:ext uri="{FF2B5EF4-FFF2-40B4-BE49-F238E27FC236}">
                  <a16:creationId xmlns:a16="http://schemas.microsoft.com/office/drawing/2014/main" id="{EC94239E-9723-864A-AE70-491D066C3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9" name="Oval 250">
              <a:extLst>
                <a:ext uri="{FF2B5EF4-FFF2-40B4-BE49-F238E27FC236}">
                  <a16:creationId xmlns:a16="http://schemas.microsoft.com/office/drawing/2014/main" id="{AD8976F4-3E2D-E043-9B80-260AC083E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Oval 251">
              <a:extLst>
                <a:ext uri="{FF2B5EF4-FFF2-40B4-BE49-F238E27FC236}">
                  <a16:creationId xmlns:a16="http://schemas.microsoft.com/office/drawing/2014/main" id="{3234DA8A-6FAF-8646-9A8E-62034392C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21" name="Rectangle 252">
              <a:extLst>
                <a:ext uri="{FF2B5EF4-FFF2-40B4-BE49-F238E27FC236}">
                  <a16:creationId xmlns:a16="http://schemas.microsoft.com/office/drawing/2014/main" id="{FD547EE3-2F82-A646-B40C-B85571C32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13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0C4C3C8-A5F2-0349-A95D-F0086336B737}"/>
              </a:ext>
            </a:extLst>
          </p:cNvPr>
          <p:cNvSpPr>
            <a:spLocks noGrp="1"/>
          </p:cNvSpPr>
          <p:nvPr/>
        </p:nvSpPr>
        <p:spPr bwMode="auto">
          <a:xfrm>
            <a:off x="7194550" y="6064250"/>
            <a:ext cx="28956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latin typeface="Tahoma" panose="020B0604030504040204" pitchFamily="34" charset="0"/>
              </a:rPr>
              <a:t> </a:t>
            </a:r>
            <a:r>
              <a:rPr lang="en-US" alt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24E51B-CA62-3942-A445-76C732A22C8C}"/>
              </a:ext>
            </a:extLst>
          </p:cNvPr>
          <p:cNvSpPr>
            <a:spLocks noGrp="1"/>
          </p:cNvSpPr>
          <p:nvPr/>
        </p:nvSpPr>
        <p:spPr bwMode="auto">
          <a:xfrm>
            <a:off x="9942512" y="6081713"/>
            <a:ext cx="6762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FBB94A14-168A-8444-8562-97C6093DE63C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3320BE0-54F8-8F4A-8B19-76B6D68E4A36}"/>
              </a:ext>
            </a:extLst>
          </p:cNvPr>
          <p:cNvSpPr>
            <a:spLocks/>
          </p:cNvSpPr>
          <p:nvPr/>
        </p:nvSpPr>
        <p:spPr bwMode="auto">
          <a:xfrm>
            <a:off x="4437062" y="1384300"/>
            <a:ext cx="552450" cy="2082800"/>
          </a:xfrm>
          <a:custGeom>
            <a:avLst/>
            <a:gdLst>
              <a:gd name="T0" fmla="*/ 0 w 348"/>
              <a:gd name="T1" fmla="*/ 2147483646 h 1312"/>
              <a:gd name="T2" fmla="*/ 2147483646 w 348"/>
              <a:gd name="T3" fmla="*/ 0 h 1312"/>
              <a:gd name="T4" fmla="*/ 2147483646 w 348"/>
              <a:gd name="T5" fmla="*/ 2147483646 h 1312"/>
              <a:gd name="T6" fmla="*/ 2147483646 w 348"/>
              <a:gd name="T7" fmla="*/ 2147483646 h 1312"/>
              <a:gd name="T8" fmla="*/ 0 w 348"/>
              <a:gd name="T9" fmla="*/ 2147483646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63B544B3-4BDD-6642-8A9A-080045B81D5E}"/>
              </a:ext>
            </a:extLst>
          </p:cNvPr>
          <p:cNvSpPr>
            <a:spLocks/>
          </p:cNvSpPr>
          <p:nvPr/>
        </p:nvSpPr>
        <p:spPr bwMode="auto">
          <a:xfrm>
            <a:off x="2035175" y="1563688"/>
            <a:ext cx="460375" cy="2193925"/>
          </a:xfrm>
          <a:custGeom>
            <a:avLst/>
            <a:gdLst>
              <a:gd name="T0" fmla="*/ 2147483646 w 290"/>
              <a:gd name="T1" fmla="*/ 2147483646 h 1382"/>
              <a:gd name="T2" fmla="*/ 0 w 290"/>
              <a:gd name="T3" fmla="*/ 2147483646 h 1382"/>
              <a:gd name="T4" fmla="*/ 2147483646 w 290"/>
              <a:gd name="T5" fmla="*/ 0 h 1382"/>
              <a:gd name="T6" fmla="*/ 2147483646 w 290"/>
              <a:gd name="T7" fmla="*/ 2147483646 h 1382"/>
              <a:gd name="T8" fmla="*/ 2147483646 w 290"/>
              <a:gd name="T9" fmla="*/ 2147483646 h 1382"/>
              <a:gd name="T10" fmla="*/ 2147483646 w 290"/>
              <a:gd name="T11" fmla="*/ 2147483646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754B91-52FC-A84B-8610-EBA4F0DDC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112" y="1530350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422738-9E02-E64B-ABD4-68ED04517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12" y="1584325"/>
            <a:ext cx="1273175" cy="197961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Line 25">
            <a:extLst>
              <a:ext uri="{FF2B5EF4-FFF2-40B4-BE49-F238E27FC236}">
                <a16:creationId xmlns:a16="http://schemas.microsoft.com/office/drawing/2014/main" id="{0469A24E-92E0-764B-9558-71FCEDD23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2537" y="23447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Text Box 26">
            <a:extLst>
              <a:ext uri="{FF2B5EF4-FFF2-40B4-BE49-F238E27FC236}">
                <a16:creationId xmlns:a16="http://schemas.microsoft.com/office/drawing/2014/main" id="{5BCDB6DB-D785-D44F-A6AE-EBB1E9C7A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675" y="23272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15" name="Line 27">
            <a:extLst>
              <a:ext uri="{FF2B5EF4-FFF2-40B4-BE49-F238E27FC236}">
                <a16:creationId xmlns:a16="http://schemas.microsoft.com/office/drawing/2014/main" id="{31243F0A-5163-0540-949D-AD63C1CA7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26654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28">
            <a:extLst>
              <a:ext uri="{FF2B5EF4-FFF2-40B4-BE49-F238E27FC236}">
                <a16:creationId xmlns:a16="http://schemas.microsoft.com/office/drawing/2014/main" id="{BE066BFE-43F2-E04E-BA39-B7899E539B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187" y="29749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56FA39C8-B9F5-F74C-AC76-62BB2486F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187" y="3260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Text Box 26">
            <a:extLst>
              <a:ext uri="{FF2B5EF4-FFF2-40B4-BE49-F238E27FC236}">
                <a16:creationId xmlns:a16="http://schemas.microsoft.com/office/drawing/2014/main" id="{32166E06-5E1D-9446-B30A-D14C28BA0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5748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19" name="Text Box 26">
            <a:extLst>
              <a:ext uri="{FF2B5EF4-FFF2-40B4-BE49-F238E27FC236}">
                <a16:creationId xmlns:a16="http://schemas.microsoft.com/office/drawing/2014/main" id="{51748AE8-DC27-204B-95E8-83AE67E13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150" y="3232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20" name="Text Box 26">
            <a:extLst>
              <a:ext uri="{FF2B5EF4-FFF2-40B4-BE49-F238E27FC236}">
                <a16:creationId xmlns:a16="http://schemas.microsoft.com/office/drawing/2014/main" id="{AC255CEA-5A23-BB4E-9E93-86566A34D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200" y="29464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21" name="Text Box 26">
            <a:extLst>
              <a:ext uri="{FF2B5EF4-FFF2-40B4-BE49-F238E27FC236}">
                <a16:creationId xmlns:a16="http://schemas.microsoft.com/office/drawing/2014/main" id="{13FE3B70-CC46-A744-BAC3-B9AC3F387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675" y="26511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A042ABF-D6B0-B043-A5DF-6DBBAEFE3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562" y="1860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P3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FA1AF8-C5AF-7642-AD3D-053F7C32EF45}"/>
              </a:ext>
            </a:extLst>
          </p:cNvPr>
          <p:cNvGrpSpPr>
            <a:grpSpLocks/>
          </p:cNvGrpSpPr>
          <p:nvPr/>
        </p:nvGrpSpPr>
        <p:grpSpPr bwMode="auto">
          <a:xfrm>
            <a:off x="2817812" y="2184400"/>
            <a:ext cx="620713" cy="228600"/>
            <a:chOff x="1287" y="2524"/>
            <a:chExt cx="260" cy="1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8FF53A6-0E91-C540-9AA4-551D59AA4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90B73549-326D-A942-9A8F-55AEC69EE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E67B6F7-95A4-884F-9977-8AD78377C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D671437A-8455-B94B-B57A-D89EE35A3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7A4A2A4-6316-FF48-AAC9-C3A22F915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37" y="1296988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59D15C-1587-F345-972E-CDCA51EDA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862" y="1374775"/>
            <a:ext cx="2225675" cy="1979613"/>
          </a:xfrm>
          <a:prstGeom prst="rect">
            <a:avLst/>
          </a:prstGeom>
          <a:solidFill>
            <a:srgbClr val="0070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3BF7DDBC-BF5C-0D4C-B08E-1FFD14C7A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312" y="21034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1F34EACB-F305-0447-A10E-36336EC06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5287" y="1327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9AE9319C-30C8-0143-A25C-2709D26DA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962" y="30083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29" name="Text Box 26">
            <a:extLst>
              <a:ext uri="{FF2B5EF4-FFF2-40B4-BE49-F238E27FC236}">
                <a16:creationId xmlns:a16="http://schemas.microsoft.com/office/drawing/2014/main" id="{A781668C-AAB6-2044-BC0A-A669C6037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962" y="27225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154D00A-24E3-5940-BA14-61C8152C2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925" y="1633538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P4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2F6BBB-19B9-1E43-8071-B0882DEF3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150" y="152241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874000-383A-EA4F-9EAF-1CAD58F67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300" y="1563688"/>
            <a:ext cx="1631950" cy="197961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" name="Text Box 26">
            <a:extLst>
              <a:ext uri="{FF2B5EF4-FFF2-40B4-BE49-F238E27FC236}">
                <a16:creationId xmlns:a16="http://schemas.microsoft.com/office/drawing/2014/main" id="{EE347DA1-F150-1A4B-B617-F28A2A15C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3712" y="23193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34" name="Text Box 26">
            <a:extLst>
              <a:ext uri="{FF2B5EF4-FFF2-40B4-BE49-F238E27FC236}">
                <a16:creationId xmlns:a16="http://schemas.microsoft.com/office/drawing/2014/main" id="{6D63944B-52FC-F847-9011-1CEFB2157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637" y="15668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B87EE4A9-241E-FD49-9CB4-78035014A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6575" y="32242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36" name="Text Box 26">
            <a:extLst>
              <a:ext uri="{FF2B5EF4-FFF2-40B4-BE49-F238E27FC236}">
                <a16:creationId xmlns:a16="http://schemas.microsoft.com/office/drawing/2014/main" id="{FD0E6969-8C80-7448-96DD-4B6B62D17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3237" y="29384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37" name="Text Box 26">
            <a:extLst>
              <a:ext uri="{FF2B5EF4-FFF2-40B4-BE49-F238E27FC236}">
                <a16:creationId xmlns:a16="http://schemas.microsoft.com/office/drawing/2014/main" id="{63B967DE-AD11-914E-A134-746C87E1B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3712" y="26431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6EC8A6-FE70-1140-9DA6-1CD4F597A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262" y="1860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P2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2BCE0D8C-FA42-AE4F-9763-38C92317F4B2}"/>
              </a:ext>
            </a:extLst>
          </p:cNvPr>
          <p:cNvSpPr>
            <a:spLocks/>
          </p:cNvSpPr>
          <p:nvPr/>
        </p:nvSpPr>
        <p:spPr bwMode="auto">
          <a:xfrm>
            <a:off x="9644062" y="1543050"/>
            <a:ext cx="504825" cy="2133600"/>
          </a:xfrm>
          <a:custGeom>
            <a:avLst/>
            <a:gdLst>
              <a:gd name="T0" fmla="*/ 2147483646 w 318"/>
              <a:gd name="T1" fmla="*/ 2147483646 h 1344"/>
              <a:gd name="T2" fmla="*/ 2147483646 w 318"/>
              <a:gd name="T3" fmla="*/ 0 h 1344"/>
              <a:gd name="T4" fmla="*/ 0 w 318"/>
              <a:gd name="T5" fmla="*/ 2147483646 h 1344"/>
              <a:gd name="T6" fmla="*/ 2147483646 w 318"/>
              <a:gd name="T7" fmla="*/ 2147483646 h 1344"/>
              <a:gd name="T8" fmla="*/ 2147483646 w 318"/>
              <a:gd name="T9" fmla="*/ 2147483646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3EE686C-BF12-A949-BDE9-A68F9B03829B}"/>
              </a:ext>
            </a:extLst>
          </p:cNvPr>
          <p:cNvGrpSpPr>
            <a:grpSpLocks/>
          </p:cNvGrpSpPr>
          <p:nvPr/>
        </p:nvGrpSpPr>
        <p:grpSpPr bwMode="auto">
          <a:xfrm>
            <a:off x="3433762" y="4789496"/>
            <a:ext cx="2024063" cy="652463"/>
            <a:chOff x="1079" y="3697"/>
            <a:chExt cx="1275" cy="411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D4CF86D-40EE-5E41-B70D-C0DF4960B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40" name="Line 78">
              <a:extLst>
                <a:ext uri="{FF2B5EF4-FFF2-40B4-BE49-F238E27FC236}">
                  <a16:creationId xmlns:a16="http://schemas.microsoft.com/office/drawing/2014/main" id="{F0CC6C25-8F52-A544-965D-F4BA2BA2A2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1" name="Text Box 79">
              <a:extLst>
                <a:ext uri="{FF2B5EF4-FFF2-40B4-BE49-F238E27FC236}">
                  <a16:creationId xmlns:a16="http://schemas.microsoft.com/office/drawing/2014/main" id="{7109853D-B645-4646-8F5B-C5A34B5B82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9" y="3822"/>
              <a:ext cx="123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source IP,port: A,9157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dest IP, port: B,80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C452FD3-7CED-224A-AFC6-EABCE7E6173E}"/>
              </a:ext>
            </a:extLst>
          </p:cNvPr>
          <p:cNvGrpSpPr>
            <a:grpSpLocks/>
          </p:cNvGrpSpPr>
          <p:nvPr/>
        </p:nvGrpSpPr>
        <p:grpSpPr bwMode="auto">
          <a:xfrm>
            <a:off x="3284537" y="4098925"/>
            <a:ext cx="1887538" cy="652463"/>
            <a:chOff x="2741" y="3750"/>
            <a:chExt cx="1189" cy="411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4EF3032-E2E9-D14F-A9E8-3ED03AE72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37" name="Line 82">
              <a:extLst>
                <a:ext uri="{FF2B5EF4-FFF2-40B4-BE49-F238E27FC236}">
                  <a16:creationId xmlns:a16="http://schemas.microsoft.com/office/drawing/2014/main" id="{CF514524-756E-A94E-83B9-61386FABA8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8" name="Text Box 83">
              <a:extLst>
                <a:ext uri="{FF2B5EF4-FFF2-40B4-BE49-F238E27FC236}">
                  <a16:creationId xmlns:a16="http://schemas.microsoft.com/office/drawing/2014/main" id="{6CA2B98D-5C31-BD40-B57C-E5E0634310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111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source IP,port: B,80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dest IP,port: A,9157</a:t>
              </a:r>
            </a:p>
          </p:txBody>
        </p:sp>
      </p:grpSp>
      <p:sp>
        <p:nvSpPr>
          <p:cNvPr id="42" name="Text Box 93">
            <a:extLst>
              <a:ext uri="{FF2B5EF4-FFF2-40B4-BE49-F238E27FC236}">
                <a16:creationId xmlns:a16="http://schemas.microsoft.com/office/drawing/2014/main" id="{D0E0A30B-24DB-E14D-B930-555222AA665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706562" y="4324350"/>
            <a:ext cx="11477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host: IP address A</a:t>
            </a:r>
          </a:p>
        </p:txBody>
      </p:sp>
      <p:sp>
        <p:nvSpPr>
          <p:cNvPr id="43" name="Text Box 94">
            <a:extLst>
              <a:ext uri="{FF2B5EF4-FFF2-40B4-BE49-F238E27FC236}">
                <a16:creationId xmlns:a16="http://schemas.microsoft.com/office/drawing/2014/main" id="{37E0EB05-5037-B043-889A-E947718474F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9463087" y="4221163"/>
            <a:ext cx="11477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host: IP address C</a:t>
            </a:r>
          </a:p>
        </p:txBody>
      </p:sp>
      <p:sp>
        <p:nvSpPr>
          <p:cNvPr id="44" name="Line 96">
            <a:extLst>
              <a:ext uri="{FF2B5EF4-FFF2-40B4-BE49-F238E27FC236}">
                <a16:creationId xmlns:a16="http://schemas.microsoft.com/office/drawing/2014/main" id="{C7515AA9-C021-244B-81BA-92C6E97BB2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2050" y="3051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5" name="Line 97">
            <a:extLst>
              <a:ext uri="{FF2B5EF4-FFF2-40B4-BE49-F238E27FC236}">
                <a16:creationId xmlns:a16="http://schemas.microsoft.com/office/drawing/2014/main" id="{D7F97259-BF18-C74B-BE93-B91CDF39FB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7925" y="2749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Text Box 26">
            <a:extLst>
              <a:ext uri="{FF2B5EF4-FFF2-40B4-BE49-F238E27FC236}">
                <a16:creationId xmlns:a16="http://schemas.microsoft.com/office/drawing/2014/main" id="{3C09F041-B95F-8945-943B-FB348F2B9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24145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47" name="Line 99">
            <a:extLst>
              <a:ext uri="{FF2B5EF4-FFF2-40B4-BE49-F238E27FC236}">
                <a16:creationId xmlns:a16="http://schemas.microsoft.com/office/drawing/2014/main" id="{091C0B94-D73C-4149-9AFC-80D3A9A5A5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1100" y="2427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8" name="Line 100">
            <a:extLst>
              <a:ext uri="{FF2B5EF4-FFF2-40B4-BE49-F238E27FC236}">
                <a16:creationId xmlns:a16="http://schemas.microsoft.com/office/drawing/2014/main" id="{7EDAEDEC-F77E-6B45-977B-39F5108917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4275" y="2105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1907EDF-C19F-5D47-8858-1AB33913591B}"/>
              </a:ext>
            </a:extLst>
          </p:cNvPr>
          <p:cNvGrpSpPr>
            <a:grpSpLocks/>
          </p:cNvGrpSpPr>
          <p:nvPr/>
        </p:nvGrpSpPr>
        <p:grpSpPr bwMode="auto">
          <a:xfrm>
            <a:off x="5170487" y="1966913"/>
            <a:ext cx="473075" cy="228600"/>
            <a:chOff x="1287" y="2524"/>
            <a:chExt cx="260" cy="10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AB3B1B5-B12D-784E-AD06-9BAD21664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21D68A4-A76C-2A4D-BC8F-B8F331892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A54C844-9B94-E643-92BC-88267B7FB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266A73B-33A1-D44E-AF21-7B03FCABF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0156B668-56B6-9342-A5EB-4839BB9E0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1762" y="163830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P6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C8ACD39-3795-3243-A592-7EC3C2AD8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0" y="1636713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P5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C904236-58C3-B44D-9F22-30085DDBDFDD}"/>
              </a:ext>
            </a:extLst>
          </p:cNvPr>
          <p:cNvGrpSpPr>
            <a:grpSpLocks/>
          </p:cNvGrpSpPr>
          <p:nvPr/>
        </p:nvGrpSpPr>
        <p:grpSpPr bwMode="auto">
          <a:xfrm>
            <a:off x="5875337" y="1971675"/>
            <a:ext cx="473075" cy="228600"/>
            <a:chOff x="1287" y="2524"/>
            <a:chExt cx="260" cy="100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E4803C3-87E3-4E4E-93F0-A30E36C60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FA2F09E-B0B0-8349-A84E-295A323A7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64BA617-B1E2-0E49-B62A-EDA57EBF4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E37DDB2-CDDD-C349-897F-9CBD6EFD5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C87EEF3-57E7-A840-B439-B53642010A6C}"/>
              </a:ext>
            </a:extLst>
          </p:cNvPr>
          <p:cNvGrpSpPr>
            <a:grpSpLocks/>
          </p:cNvGrpSpPr>
          <p:nvPr/>
        </p:nvGrpSpPr>
        <p:grpSpPr bwMode="auto">
          <a:xfrm>
            <a:off x="6546850" y="1976438"/>
            <a:ext cx="473075" cy="228600"/>
            <a:chOff x="1287" y="2524"/>
            <a:chExt cx="260" cy="100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2A61073-AA25-4340-828E-94DC9F777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572AF3C-D122-3347-801C-FC4C13BB9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6CE616D-65B6-1C43-8D7A-1092E4010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0FFB7E0-9468-8547-A84B-63511D9D5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sp>
        <p:nvSpPr>
          <p:cNvPr id="54" name="Line 133">
            <a:extLst>
              <a:ext uri="{FF2B5EF4-FFF2-40B4-BE49-F238E27FC236}">
                <a16:creationId xmlns:a16="http://schemas.microsoft.com/office/drawing/2014/main" id="{1226C418-FF88-DD48-ADA5-381333C7E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0362" y="3267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5" name="Line 134">
            <a:extLst>
              <a:ext uri="{FF2B5EF4-FFF2-40B4-BE49-F238E27FC236}">
                <a16:creationId xmlns:a16="http://schemas.microsoft.com/office/drawing/2014/main" id="{B71C6C37-E0FF-5744-97CC-22B94118C94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0837" y="2971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6" name="Line 135">
            <a:extLst>
              <a:ext uri="{FF2B5EF4-FFF2-40B4-BE49-F238E27FC236}">
                <a16:creationId xmlns:a16="http://schemas.microsoft.com/office/drawing/2014/main" id="{FA36F674-75B0-AC4D-8C5A-1A1DFC7E6F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0837" y="2676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7" name="Line 136">
            <a:extLst>
              <a:ext uri="{FF2B5EF4-FFF2-40B4-BE49-F238E27FC236}">
                <a16:creationId xmlns:a16="http://schemas.microsoft.com/office/drawing/2014/main" id="{7E70F5E6-FFF2-1942-8885-E9D4D80F87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0837" y="2371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73D6B37-E176-C643-9471-024265CAB458}"/>
              </a:ext>
            </a:extLst>
          </p:cNvPr>
          <p:cNvGrpSpPr>
            <a:grpSpLocks/>
          </p:cNvGrpSpPr>
          <p:nvPr/>
        </p:nvGrpSpPr>
        <p:grpSpPr bwMode="auto">
          <a:xfrm>
            <a:off x="8123237" y="2198688"/>
            <a:ext cx="473075" cy="228600"/>
            <a:chOff x="1287" y="2524"/>
            <a:chExt cx="260" cy="1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AF252E1-839F-464C-A37C-DA31BF634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08C3346-CD8D-1D48-9E59-225CFB595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B95975C-4DFF-0242-9845-751927C8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34587CC-8CB7-9941-91BA-2D2A6A5A2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91BE687-94D7-2340-AE06-08B0A63C5370}"/>
              </a:ext>
            </a:extLst>
          </p:cNvPr>
          <p:cNvGrpSpPr>
            <a:grpSpLocks/>
          </p:cNvGrpSpPr>
          <p:nvPr/>
        </p:nvGrpSpPr>
        <p:grpSpPr bwMode="auto">
          <a:xfrm>
            <a:off x="8918575" y="2189163"/>
            <a:ext cx="473075" cy="228600"/>
            <a:chOff x="1287" y="2524"/>
            <a:chExt cx="260" cy="10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CB4006F-D7FF-EA45-B241-1D6C51B94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520B336-F435-E742-A5DE-90CC9A6D7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5D15BC7-80CB-2B4D-9856-046696D4A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6B050BF-D6D5-8641-9C22-2E1CD70CF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63E06242-B434-6040-B472-2CED65474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9837" y="1855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P3</a:t>
            </a: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4EA3E8BC-385A-A148-9761-D1C81405A1C8}"/>
              </a:ext>
            </a:extLst>
          </p:cNvPr>
          <p:cNvSpPr>
            <a:spLocks/>
          </p:cNvSpPr>
          <p:nvPr/>
        </p:nvSpPr>
        <p:spPr bwMode="auto">
          <a:xfrm>
            <a:off x="3111500" y="2058988"/>
            <a:ext cx="2695575" cy="2695575"/>
          </a:xfrm>
          <a:custGeom>
            <a:avLst/>
            <a:gdLst>
              <a:gd name="T0" fmla="*/ 0 w 1698"/>
              <a:gd name="T1" fmla="*/ 2147483646 h 1698"/>
              <a:gd name="T2" fmla="*/ 0 w 1698"/>
              <a:gd name="T3" fmla="*/ 2147483646 h 1698"/>
              <a:gd name="T4" fmla="*/ 2147483646 w 1698"/>
              <a:gd name="T5" fmla="*/ 2147483646 h 1698"/>
              <a:gd name="T6" fmla="*/ 2147483646 w 1698"/>
              <a:gd name="T7" fmla="*/ 2147483646 h 1698"/>
              <a:gd name="T8" fmla="*/ 2147483646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0503EE24-0874-854F-92AD-CAE93784832C}"/>
              </a:ext>
            </a:extLst>
          </p:cNvPr>
          <p:cNvSpPr>
            <a:spLocks/>
          </p:cNvSpPr>
          <p:nvPr/>
        </p:nvSpPr>
        <p:spPr bwMode="auto">
          <a:xfrm>
            <a:off x="6097587" y="2090738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6 h 1801"/>
              <a:gd name="T4" fmla="*/ 2147483646 w 1946"/>
              <a:gd name="T5" fmla="*/ 2147483646 h 1801"/>
              <a:gd name="T6" fmla="*/ 2147483646 w 1946"/>
              <a:gd name="T7" fmla="*/ 2147483646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CFF8BBCE-719F-1349-B043-49BABAAFCFAE}"/>
              </a:ext>
            </a:extLst>
          </p:cNvPr>
          <p:cNvSpPr>
            <a:spLocks/>
          </p:cNvSpPr>
          <p:nvPr/>
        </p:nvSpPr>
        <p:spPr bwMode="auto">
          <a:xfrm>
            <a:off x="6756400" y="2079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6 h 1480"/>
              <a:gd name="T4" fmla="*/ 2147483646 w 1014"/>
              <a:gd name="T5" fmla="*/ 2147483646 h 1480"/>
              <a:gd name="T6" fmla="*/ 2147483646 w 1014"/>
              <a:gd name="T7" fmla="*/ 2147483646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B6B2C01-A928-F747-93B4-985F9C7246B4}"/>
              </a:ext>
            </a:extLst>
          </p:cNvPr>
          <p:cNvGrpSpPr>
            <a:grpSpLocks/>
          </p:cNvGrpSpPr>
          <p:nvPr/>
        </p:nvGrpSpPr>
        <p:grpSpPr bwMode="auto">
          <a:xfrm>
            <a:off x="6854827" y="4303723"/>
            <a:ext cx="2071688" cy="652463"/>
            <a:chOff x="2741" y="3750"/>
            <a:chExt cx="1305" cy="411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F45EE8A-15F3-9143-B9F0-7129006B9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4" name="Line 149">
              <a:extLst>
                <a:ext uri="{FF2B5EF4-FFF2-40B4-BE49-F238E27FC236}">
                  <a16:creationId xmlns:a16="http://schemas.microsoft.com/office/drawing/2014/main" id="{7EBAAA34-E9E0-4048-8D92-D34B21350B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5" name="Text Box 150">
              <a:extLst>
                <a:ext uri="{FF2B5EF4-FFF2-40B4-BE49-F238E27FC236}">
                  <a16:creationId xmlns:a16="http://schemas.microsoft.com/office/drawing/2014/main" id="{8943A82A-D667-6043-B653-48F6E7138D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123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source IP,port: C,5775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dest IP,port: B,80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1CDFA7F-4BED-0B4D-AA04-90B0B5D4197C}"/>
              </a:ext>
            </a:extLst>
          </p:cNvPr>
          <p:cNvGrpSpPr>
            <a:grpSpLocks/>
          </p:cNvGrpSpPr>
          <p:nvPr/>
        </p:nvGrpSpPr>
        <p:grpSpPr bwMode="auto">
          <a:xfrm>
            <a:off x="6924675" y="5092700"/>
            <a:ext cx="2063750" cy="661988"/>
            <a:chOff x="2741" y="3750"/>
            <a:chExt cx="1300" cy="41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9820E12-CCCD-2D4A-BF7C-1E0AC7DBF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1" name="Line 153">
              <a:extLst>
                <a:ext uri="{FF2B5EF4-FFF2-40B4-BE49-F238E27FC236}">
                  <a16:creationId xmlns:a16="http://schemas.microsoft.com/office/drawing/2014/main" id="{F16530DF-48DB-2542-A5CB-367FE9FCC9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2" name="Text Box 154">
              <a:extLst>
                <a:ext uri="{FF2B5EF4-FFF2-40B4-BE49-F238E27FC236}">
                  <a16:creationId xmlns:a16="http://schemas.microsoft.com/office/drawing/2014/main" id="{452362C3-ED73-8E4B-844E-267D6C1983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source IP,port: C,9157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dest IP,port: B,80</a:t>
              </a:r>
            </a:p>
          </p:txBody>
        </p:sp>
      </p:grpSp>
      <p:sp>
        <p:nvSpPr>
          <p:cNvPr id="66" name="Text Box 155">
            <a:extLst>
              <a:ext uri="{FF2B5EF4-FFF2-40B4-BE49-F238E27FC236}">
                <a16:creationId xmlns:a16="http://schemas.microsoft.com/office/drawing/2014/main" id="{7DFA8636-55D0-0A4E-8869-84254437B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5662" y="5700713"/>
            <a:ext cx="48593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Tahoma" panose="020B0604030504040204" pitchFamily="34" charset="0"/>
              </a:rPr>
              <a:t>three segments, all destined to IP address: B,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Tahoma" panose="020B0604030504040204" pitchFamily="34" charset="0"/>
              </a:rPr>
              <a:t> dest port: 80 are demultiplexed to </a:t>
            </a:r>
            <a:r>
              <a:rPr lang="en-US" altLang="en-US" sz="1600" i="1">
                <a:solidFill>
                  <a:srgbClr val="CC0000"/>
                </a:solidFill>
                <a:latin typeface="Tahoma" panose="020B0604030504040204" pitchFamily="34" charset="0"/>
              </a:rPr>
              <a:t>different </a:t>
            </a:r>
            <a:r>
              <a:rPr lang="en-US" altLang="en-US" sz="1600">
                <a:solidFill>
                  <a:srgbClr val="CC0000"/>
                </a:solidFill>
                <a:latin typeface="Tahoma" panose="020B0604030504040204" pitchFamily="34" charset="0"/>
              </a:rPr>
              <a:t>sockets</a:t>
            </a:r>
          </a:p>
        </p:txBody>
      </p:sp>
      <p:sp>
        <p:nvSpPr>
          <p:cNvPr id="67" name="Line 156">
            <a:extLst>
              <a:ext uri="{FF2B5EF4-FFF2-40B4-BE49-F238E27FC236}">
                <a16:creationId xmlns:a16="http://schemas.microsoft.com/office/drawing/2014/main" id="{618D8B75-AA80-2048-9D95-98F150DAE9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9687" y="5389563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8" name="Line 157">
            <a:extLst>
              <a:ext uri="{FF2B5EF4-FFF2-40B4-BE49-F238E27FC236}">
                <a16:creationId xmlns:a16="http://schemas.microsoft.com/office/drawing/2014/main" id="{7D832C30-714B-0044-85C7-85BCAD62FC4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8325" y="491172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9" name="Line 158">
            <a:extLst>
              <a:ext uri="{FF2B5EF4-FFF2-40B4-BE49-F238E27FC236}">
                <a16:creationId xmlns:a16="http://schemas.microsoft.com/office/drawing/2014/main" id="{8D503ECE-457A-5748-88F9-2A89DFACA6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4525" y="570547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0" name="Text Box 160">
            <a:extLst>
              <a:ext uri="{FF2B5EF4-FFF2-40B4-BE49-F238E27FC236}">
                <a16:creationId xmlns:a16="http://schemas.microsoft.com/office/drawing/2014/main" id="{E35E10A7-45E8-0949-B2F2-56C6E3960F4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664325" y="3321050"/>
            <a:ext cx="114776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server: IP address B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4A58499-9FB9-4344-82F9-B8395C922491}"/>
              </a:ext>
            </a:extLst>
          </p:cNvPr>
          <p:cNvGrpSpPr>
            <a:grpSpLocks/>
          </p:cNvGrpSpPr>
          <p:nvPr/>
        </p:nvGrpSpPr>
        <p:grpSpPr bwMode="auto">
          <a:xfrm>
            <a:off x="4438644" y="2811463"/>
            <a:ext cx="358773" cy="704850"/>
            <a:chOff x="4140" y="429"/>
            <a:chExt cx="1425" cy="2396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6B8FAAAE-8656-D24C-847F-C4FF1D1E2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15634BC-B6BD-9343-AF64-6FE423756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83FE0E2F-9944-6247-8F74-2A6077933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A5E97C57-B010-F74B-8404-4E2DFCC5C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663ED74-8767-C34E-A2C8-A5C261944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C3EEE3F-A641-1540-80A8-C1919C3E42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1" y="666"/>
              <a:ext cx="580" cy="146"/>
              <a:chOff x="617" y="2567"/>
              <a:chExt cx="724" cy="140"/>
            </a:xfrm>
          </p:grpSpPr>
          <p:sp>
            <p:nvSpPr>
              <p:cNvPr id="108" name="AutoShape 168">
                <a:extLst>
                  <a:ext uri="{FF2B5EF4-FFF2-40B4-BE49-F238E27FC236}">
                    <a16:creationId xmlns:a16="http://schemas.microsoft.com/office/drawing/2014/main" id="{13596446-C45B-A447-AC68-FE693E56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9" name="AutoShape 169">
                <a:extLst>
                  <a:ext uri="{FF2B5EF4-FFF2-40B4-BE49-F238E27FC236}">
                    <a16:creationId xmlns:a16="http://schemas.microsoft.com/office/drawing/2014/main" id="{F4B7BA62-C49D-214E-8D10-135991591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8FE0389-5D7A-AC45-9297-F10D26AB3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B057E89-C90F-434A-9EEA-A7A1BBAF9A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5" y="993"/>
              <a:ext cx="580" cy="156"/>
              <a:chOff x="612" y="2570"/>
              <a:chExt cx="724" cy="162"/>
            </a:xfrm>
          </p:grpSpPr>
          <p:sp>
            <p:nvSpPr>
              <p:cNvPr id="106" name="AutoShape 172">
                <a:extLst>
                  <a:ext uri="{FF2B5EF4-FFF2-40B4-BE49-F238E27FC236}">
                    <a16:creationId xmlns:a16="http://schemas.microsoft.com/office/drawing/2014/main" id="{3CADEA46-8F2C-D842-9652-AF86A03B8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7" name="AutoShape 173">
                <a:extLst>
                  <a:ext uri="{FF2B5EF4-FFF2-40B4-BE49-F238E27FC236}">
                    <a16:creationId xmlns:a16="http://schemas.microsoft.com/office/drawing/2014/main" id="{E978D15A-5B89-0B4C-8DD4-0DA67F717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494893B-27DD-834D-AB4D-C72484649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B71335E-6CDA-9E42-9DBF-78698A867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7D1AEDA5-131A-054E-8F8C-08D056D2F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27"/>
              <a:ext cx="586" cy="151"/>
              <a:chOff x="611" y="2568"/>
              <a:chExt cx="730" cy="139"/>
            </a:xfrm>
          </p:grpSpPr>
          <p:sp>
            <p:nvSpPr>
              <p:cNvPr id="104" name="AutoShape 177">
                <a:extLst>
                  <a:ext uri="{FF2B5EF4-FFF2-40B4-BE49-F238E27FC236}">
                    <a16:creationId xmlns:a16="http://schemas.microsoft.com/office/drawing/2014/main" id="{CC2CFC70-D57F-D94A-9868-0CA0C9DC5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5" name="AutoShape 178">
                <a:extLst>
                  <a:ext uri="{FF2B5EF4-FFF2-40B4-BE49-F238E27FC236}">
                    <a16:creationId xmlns:a16="http://schemas.microsoft.com/office/drawing/2014/main" id="{2340E7B9-416F-6143-94A9-0483F3DE6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31280940-D282-C24B-9488-0AEF23304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250D693-1302-664C-8B59-DB84B9FE83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102" name="AutoShape 181">
                <a:extLst>
                  <a:ext uri="{FF2B5EF4-FFF2-40B4-BE49-F238E27FC236}">
                    <a16:creationId xmlns:a16="http://schemas.microsoft.com/office/drawing/2014/main" id="{B67EDCE7-80D5-C94A-9535-99E08778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3" name="AutoShape 182">
                <a:extLst>
                  <a:ext uri="{FF2B5EF4-FFF2-40B4-BE49-F238E27FC236}">
                    <a16:creationId xmlns:a16="http://schemas.microsoft.com/office/drawing/2014/main" id="{FA1EDF5A-C84A-F342-9000-B67ACD7C1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112250E-9FAF-EF49-83AB-DABE6E1E0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8A075F0B-CFB5-694B-BF51-C174F98D8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AA5DB5AC-1797-704D-A281-B12E178F1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56082DC-BD23-B54F-8AB0-F9F4FE9F4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95ABCABC-8AB9-9D40-86CD-BE3D05B76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6" name="AutoShape 188">
              <a:extLst>
                <a:ext uri="{FF2B5EF4-FFF2-40B4-BE49-F238E27FC236}">
                  <a16:creationId xmlns:a16="http://schemas.microsoft.com/office/drawing/2014/main" id="{7B02D30D-01AD-024B-A7D0-1380AF6FF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97" name="AutoShape 189">
              <a:extLst>
                <a:ext uri="{FF2B5EF4-FFF2-40B4-BE49-F238E27FC236}">
                  <a16:creationId xmlns:a16="http://schemas.microsoft.com/office/drawing/2014/main" id="{1A64E2BB-10D8-F743-9712-13BEFFD4F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F2B92868-2218-D044-BD26-0B7F3DA28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20D4AE6-79E7-6045-818F-AA1FBFD56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79EB038-19F0-3F47-9E7C-12A68F3A6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E7A5902-90ED-9F44-B68D-84C35C007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70137F-9E07-9542-8CFF-FC7988168E91}"/>
              </a:ext>
            </a:extLst>
          </p:cNvPr>
          <p:cNvGrpSpPr>
            <a:grpSpLocks/>
          </p:cNvGrpSpPr>
          <p:nvPr/>
        </p:nvGrpSpPr>
        <p:grpSpPr bwMode="auto">
          <a:xfrm>
            <a:off x="1573212" y="3232150"/>
            <a:ext cx="711200" cy="669925"/>
            <a:chOff x="-44" y="1473"/>
            <a:chExt cx="981" cy="1105"/>
          </a:xfrm>
        </p:grpSpPr>
        <p:pic>
          <p:nvPicPr>
            <p:cNvPr id="76" name="Picture 75" descr="desktop_computer_stylized_medium">
              <a:extLst>
                <a:ext uri="{FF2B5EF4-FFF2-40B4-BE49-F238E27FC236}">
                  <a16:creationId xmlns:a16="http://schemas.microsoft.com/office/drawing/2014/main" id="{03A81A4E-CE18-3B4F-B15E-779F4A3756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D04E59EF-BDAD-5740-90E2-AD3CC6E5FD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7CE81E1-F44E-F643-9A12-12166F6AC35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875837" y="3148013"/>
            <a:ext cx="711200" cy="669925"/>
            <a:chOff x="-44" y="1473"/>
            <a:chExt cx="981" cy="1105"/>
          </a:xfrm>
        </p:grpSpPr>
        <p:pic>
          <p:nvPicPr>
            <p:cNvPr id="74" name="Picture 73" descr="desktop_computer_stylized_medium">
              <a:extLst>
                <a:ext uri="{FF2B5EF4-FFF2-40B4-BE49-F238E27FC236}">
                  <a16:creationId xmlns:a16="http://schemas.microsoft.com/office/drawing/2014/main" id="{4B3A365C-553F-474B-8905-73DEF7FDB5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CE075A3D-475C-9E4E-BFC5-9D688017FD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0316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>
            <a:extLst>
              <a:ext uri="{FF2B5EF4-FFF2-40B4-BE49-F238E27FC236}">
                <a16:creationId xmlns:a16="http://schemas.microsoft.com/office/drawing/2014/main" id="{8AC5ABB9-2731-9547-9BDE-3ECE7CDFA8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6858" y="2734300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" name="Group 102">
            <a:extLst>
              <a:ext uri="{FF2B5EF4-FFF2-40B4-BE49-F238E27FC236}">
                <a16:creationId xmlns:a16="http://schemas.microsoft.com/office/drawing/2014/main" id="{4659E9F1-64C1-A54B-9A6C-AC7A4310DEDF}"/>
              </a:ext>
            </a:extLst>
          </p:cNvPr>
          <p:cNvGrpSpPr>
            <a:grpSpLocks/>
          </p:cNvGrpSpPr>
          <p:nvPr/>
        </p:nvGrpSpPr>
        <p:grpSpPr bwMode="auto">
          <a:xfrm>
            <a:off x="2960896" y="2661275"/>
            <a:ext cx="4494212" cy="955675"/>
            <a:chOff x="810" y="1363"/>
            <a:chExt cx="2831" cy="602"/>
          </a:xfrm>
        </p:grpSpPr>
        <p:sp>
          <p:nvSpPr>
            <p:cNvPr id="8" name="Line 10">
              <a:extLst>
                <a:ext uri="{FF2B5EF4-FFF2-40B4-BE49-F238E27FC236}">
                  <a16:creationId xmlns:a16="http://schemas.microsoft.com/office/drawing/2014/main" id="{7D23CAF6-6A0B-4041-9117-2846E97AC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" y="1502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AD3A2A43-DE15-2744-86AD-3F3FAA48E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" y="1565"/>
              <a:ext cx="1096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" name="Text Box 13">
              <a:extLst>
                <a:ext uri="{FF2B5EF4-FFF2-40B4-BE49-F238E27FC236}">
                  <a16:creationId xmlns:a16="http://schemas.microsoft.com/office/drawing/2014/main" id="{FAF51A77-2F16-674B-AF98-50AC6A2EE5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0" y="1624"/>
              <a:ext cx="10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SYNbit=1, Seq=x</a:t>
              </a:r>
            </a:p>
          </p:txBody>
        </p:sp>
        <p:sp>
          <p:nvSpPr>
            <p:cNvPr id="11" name="Text Box 21">
              <a:extLst>
                <a:ext uri="{FF2B5EF4-FFF2-40B4-BE49-F238E27FC236}">
                  <a16:creationId xmlns:a16="http://schemas.microsoft.com/office/drawing/2014/main" id="{E52BCCD4-1D91-E34F-A58B-CA7EB228BC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" y="1363"/>
              <a:ext cx="123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choose init seq num, x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send TCP SYN msg</a:t>
              </a:r>
            </a:p>
          </p:txBody>
        </p:sp>
      </p:grpSp>
      <p:sp>
        <p:nvSpPr>
          <p:cNvPr id="12" name="Line 22">
            <a:extLst>
              <a:ext uri="{FF2B5EF4-FFF2-40B4-BE49-F238E27FC236}">
                <a16:creationId xmlns:a16="http://schemas.microsoft.com/office/drawing/2014/main" id="{9EB79E4A-F00C-AF4E-8E13-0529956478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36071" y="2804150"/>
            <a:ext cx="1587" cy="3417888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Text Box 92">
            <a:extLst>
              <a:ext uri="{FF2B5EF4-FFF2-40B4-BE49-F238E27FC236}">
                <a16:creationId xmlns:a16="http://schemas.microsoft.com/office/drawing/2014/main" id="{A7D123BA-E2F3-FC4E-A33C-59D96A724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2058" y="5642600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Tahoma" panose="020B0604030504040204" pitchFamily="34" charset="0"/>
              </a:rPr>
              <a:t>ESTAB</a:t>
            </a:r>
          </a:p>
        </p:txBody>
      </p:sp>
      <p:grpSp>
        <p:nvGrpSpPr>
          <p:cNvPr id="14" name="Group 109">
            <a:extLst>
              <a:ext uri="{FF2B5EF4-FFF2-40B4-BE49-F238E27FC236}">
                <a16:creationId xmlns:a16="http://schemas.microsoft.com/office/drawing/2014/main" id="{10EC997E-9BDB-4C4B-849E-D2FC08A93219}"/>
              </a:ext>
            </a:extLst>
          </p:cNvPr>
          <p:cNvGrpSpPr>
            <a:grpSpLocks/>
          </p:cNvGrpSpPr>
          <p:nvPr/>
        </p:nvGrpSpPr>
        <p:grpSpPr bwMode="auto">
          <a:xfrm>
            <a:off x="4945271" y="3331200"/>
            <a:ext cx="4519612" cy="1425575"/>
            <a:chOff x="2060" y="1785"/>
            <a:chExt cx="2847" cy="898"/>
          </a:xfrm>
        </p:grpSpPr>
        <p:sp>
          <p:nvSpPr>
            <p:cNvPr id="15" name="Line 11">
              <a:extLst>
                <a:ext uri="{FF2B5EF4-FFF2-40B4-BE49-F238E27FC236}">
                  <a16:creationId xmlns:a16="http://schemas.microsoft.com/office/drawing/2014/main" id="{1D1729CF-2300-344A-8EFC-01C4005F84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0" y="2031"/>
              <a:ext cx="1580" cy="65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C85589EA-F097-5C41-B995-436557CA0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206"/>
              <a:ext cx="896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7" name="Text Box 83">
              <a:extLst>
                <a:ext uri="{FF2B5EF4-FFF2-40B4-BE49-F238E27FC236}">
                  <a16:creationId xmlns:a16="http://schemas.microsoft.com/office/drawing/2014/main" id="{E4D92CB4-9C31-624F-8110-6B40B3F50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" y="2169"/>
              <a:ext cx="153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 err="1">
                  <a:latin typeface="Tahoma" panose="020B0604030504040204" pitchFamily="34" charset="0"/>
                </a:rPr>
                <a:t>SYNbit</a:t>
              </a:r>
              <a:r>
                <a:rPr lang="en-US" altLang="en-US" sz="1600" dirty="0">
                  <a:latin typeface="Tahoma" panose="020B0604030504040204" pitchFamily="34" charset="0"/>
                </a:rPr>
                <a:t>=1, Seq=y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 err="1">
                  <a:latin typeface="Tahoma" panose="020B0604030504040204" pitchFamily="34" charset="0"/>
                </a:rPr>
                <a:t>ACKbit</a:t>
              </a:r>
              <a:r>
                <a:rPr lang="en-US" altLang="en-US" sz="1600" dirty="0">
                  <a:latin typeface="Tahoma" panose="020B0604030504040204" pitchFamily="34" charset="0"/>
                </a:rPr>
                <a:t>=1; </a:t>
              </a:r>
              <a:r>
                <a:rPr lang="en-US" altLang="en-US" sz="1600" dirty="0" err="1">
                  <a:latin typeface="Tahoma" panose="020B0604030504040204" pitchFamily="34" charset="0"/>
                </a:rPr>
                <a:t>ACKnum</a:t>
              </a:r>
              <a:r>
                <a:rPr lang="en-US" altLang="en-US" sz="1600" dirty="0">
                  <a:latin typeface="Tahoma" panose="020B0604030504040204" pitchFamily="34" charset="0"/>
                </a:rPr>
                <a:t>=x+1</a:t>
              </a:r>
            </a:p>
          </p:txBody>
        </p:sp>
        <p:sp>
          <p:nvSpPr>
            <p:cNvPr id="18" name="Text Box 93">
              <a:extLst>
                <a:ext uri="{FF2B5EF4-FFF2-40B4-BE49-F238E27FC236}">
                  <a16:creationId xmlns:a16="http://schemas.microsoft.com/office/drawing/2014/main" id="{1172775A-5A6E-4E4D-BE9D-1FDB37D48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" y="1785"/>
              <a:ext cx="1231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choose init seq num, y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send TCP SYNACK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msg, acking SYN</a:t>
              </a:r>
            </a:p>
          </p:txBody>
        </p:sp>
      </p:grpSp>
      <p:grpSp>
        <p:nvGrpSpPr>
          <p:cNvPr id="19" name="Group 110">
            <a:extLst>
              <a:ext uri="{FF2B5EF4-FFF2-40B4-BE49-F238E27FC236}">
                <a16:creationId xmlns:a16="http://schemas.microsoft.com/office/drawing/2014/main" id="{04187E31-05B4-5F40-A185-F95396B7DD6A}"/>
              </a:ext>
            </a:extLst>
          </p:cNvPr>
          <p:cNvGrpSpPr>
            <a:grpSpLocks/>
          </p:cNvGrpSpPr>
          <p:nvPr/>
        </p:nvGrpSpPr>
        <p:grpSpPr bwMode="auto">
          <a:xfrm>
            <a:off x="2662446" y="4429750"/>
            <a:ext cx="6630987" cy="1373188"/>
            <a:chOff x="622" y="2477"/>
            <a:chExt cx="4177" cy="865"/>
          </a:xfrm>
        </p:grpSpPr>
        <p:sp>
          <p:nvSpPr>
            <p:cNvPr id="20" name="Line 84">
              <a:extLst>
                <a:ext uri="{FF2B5EF4-FFF2-40B4-BE49-F238E27FC236}">
                  <a16:creationId xmlns:a16="http://schemas.microsoft.com/office/drawing/2014/main" id="{87BB33EE-3375-C542-A026-A30468CC5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2728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Rectangle 89">
              <a:extLst>
                <a:ext uri="{FF2B5EF4-FFF2-40B4-BE49-F238E27FC236}">
                  <a16:creationId xmlns:a16="http://schemas.microsoft.com/office/drawing/2014/main" id="{4C701F6A-9C84-2847-AC92-791C64F3A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2806"/>
              <a:ext cx="775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22" name="Text Box 90">
              <a:extLst>
                <a:ext uri="{FF2B5EF4-FFF2-40B4-BE49-F238E27FC236}">
                  <a16:creationId xmlns:a16="http://schemas.microsoft.com/office/drawing/2014/main" id="{F37D701A-86D0-9446-A070-559FAB5DFE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" y="2852"/>
              <a:ext cx="1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ACKbit=1, ACKnum=y+1</a:t>
              </a:r>
            </a:p>
          </p:txBody>
        </p:sp>
        <p:sp>
          <p:nvSpPr>
            <p:cNvPr id="23" name="Text Box 94">
              <a:extLst>
                <a:ext uri="{FF2B5EF4-FFF2-40B4-BE49-F238E27FC236}">
                  <a16:creationId xmlns:a16="http://schemas.microsoft.com/office/drawing/2014/main" id="{542556FF-6793-AD4B-B0A4-9B954D678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" y="2477"/>
              <a:ext cx="1422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received SYNACK(x) 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indicates server is live;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send ACK for SYNACK;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this segment may contain 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client-to-server data</a:t>
              </a:r>
            </a:p>
          </p:txBody>
        </p:sp>
        <p:sp>
          <p:nvSpPr>
            <p:cNvPr id="24" name="Text Box 95">
              <a:extLst>
                <a:ext uri="{FF2B5EF4-FFF2-40B4-BE49-F238E27FC236}">
                  <a16:creationId xmlns:a16="http://schemas.microsoft.com/office/drawing/2014/main" id="{CAE4CDBE-9749-714B-A398-DCD4119D4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042"/>
              <a:ext cx="11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received ACK(y)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indicates client is live</a:t>
              </a:r>
            </a:p>
          </p:txBody>
        </p:sp>
      </p:grpSp>
      <p:grpSp>
        <p:nvGrpSpPr>
          <p:cNvPr id="25" name="Group 105">
            <a:extLst>
              <a:ext uri="{FF2B5EF4-FFF2-40B4-BE49-F238E27FC236}">
                <a16:creationId xmlns:a16="http://schemas.microsoft.com/office/drawing/2014/main" id="{41705D06-DDC8-FD4E-8291-3F6D0A214C70}"/>
              </a:ext>
            </a:extLst>
          </p:cNvPr>
          <p:cNvGrpSpPr>
            <a:grpSpLocks/>
          </p:cNvGrpSpPr>
          <p:nvPr/>
        </p:nvGrpSpPr>
        <p:grpSpPr bwMode="auto">
          <a:xfrm>
            <a:off x="1963946" y="2699375"/>
            <a:ext cx="1030287" cy="700088"/>
            <a:chOff x="182" y="1387"/>
            <a:chExt cx="649" cy="441"/>
          </a:xfrm>
        </p:grpSpPr>
        <p:sp>
          <p:nvSpPr>
            <p:cNvPr id="26" name="Text Box 91">
              <a:extLst>
                <a:ext uri="{FF2B5EF4-FFF2-40B4-BE49-F238E27FC236}">
                  <a16:creationId xmlns:a16="http://schemas.microsoft.com/office/drawing/2014/main" id="{0F5AD703-33FC-4E43-83E5-3480838D8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1616"/>
              <a:ext cx="6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SYNSENT</a:t>
              </a:r>
            </a:p>
          </p:txBody>
        </p:sp>
        <p:sp>
          <p:nvSpPr>
            <p:cNvPr id="27" name="Line 103">
              <a:extLst>
                <a:ext uri="{FF2B5EF4-FFF2-40B4-BE49-F238E27FC236}">
                  <a16:creationId xmlns:a16="http://schemas.microsoft.com/office/drawing/2014/main" id="{BC68C91F-CB97-544C-B353-86801FDF6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" y="1387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8" name="Group 111">
            <a:extLst>
              <a:ext uri="{FF2B5EF4-FFF2-40B4-BE49-F238E27FC236}">
                <a16:creationId xmlns:a16="http://schemas.microsoft.com/office/drawing/2014/main" id="{E097422C-8CA7-9149-956E-14047C91F326}"/>
              </a:ext>
            </a:extLst>
          </p:cNvPr>
          <p:cNvGrpSpPr>
            <a:grpSpLocks/>
          </p:cNvGrpSpPr>
          <p:nvPr/>
        </p:nvGrpSpPr>
        <p:grpSpPr bwMode="auto">
          <a:xfrm>
            <a:off x="1965533" y="3359775"/>
            <a:ext cx="771525" cy="1622425"/>
            <a:chOff x="183" y="1803"/>
            <a:chExt cx="486" cy="1022"/>
          </a:xfrm>
        </p:grpSpPr>
        <p:sp>
          <p:nvSpPr>
            <p:cNvPr id="29" name="Text Box 16">
              <a:extLst>
                <a:ext uri="{FF2B5EF4-FFF2-40B4-BE49-F238E27FC236}">
                  <a16:creationId xmlns:a16="http://schemas.microsoft.com/office/drawing/2014/main" id="{22636B0F-8F70-A549-9200-7CD16204CF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" y="2613"/>
              <a:ext cx="4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Tahoma" panose="020B0604030504040204" pitchFamily="34" charset="0"/>
                </a:rPr>
                <a:t>ESTAB</a:t>
              </a:r>
            </a:p>
          </p:txBody>
        </p:sp>
        <p:sp>
          <p:nvSpPr>
            <p:cNvPr id="30" name="Line 104">
              <a:extLst>
                <a:ext uri="{FF2B5EF4-FFF2-40B4-BE49-F238E27FC236}">
                  <a16:creationId xmlns:a16="http://schemas.microsoft.com/office/drawing/2014/main" id="{6EDE5B61-F2B9-4E49-A0B5-A591123B0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" y="1803"/>
              <a:ext cx="0" cy="7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" name="Group 108">
            <a:extLst>
              <a:ext uri="{FF2B5EF4-FFF2-40B4-BE49-F238E27FC236}">
                <a16:creationId xmlns:a16="http://schemas.microsoft.com/office/drawing/2014/main" id="{ED316651-34CE-F94B-8A8F-F62FD30F6E7E}"/>
              </a:ext>
            </a:extLst>
          </p:cNvPr>
          <p:cNvGrpSpPr>
            <a:grpSpLocks/>
          </p:cNvGrpSpPr>
          <p:nvPr/>
        </p:nvGrpSpPr>
        <p:grpSpPr bwMode="auto">
          <a:xfrm>
            <a:off x="9418846" y="2754938"/>
            <a:ext cx="1119187" cy="1192212"/>
            <a:chOff x="4878" y="1422"/>
            <a:chExt cx="705" cy="751"/>
          </a:xfrm>
        </p:grpSpPr>
        <p:sp>
          <p:nvSpPr>
            <p:cNvPr id="32" name="Text Box 99">
              <a:extLst>
                <a:ext uri="{FF2B5EF4-FFF2-40B4-BE49-F238E27FC236}">
                  <a16:creationId xmlns:a16="http://schemas.microsoft.com/office/drawing/2014/main" id="{5EACED55-677A-4442-91E1-B89FCAD5C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8" y="1961"/>
              <a:ext cx="70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SYN RCVD</a:t>
              </a:r>
            </a:p>
          </p:txBody>
        </p:sp>
        <p:sp>
          <p:nvSpPr>
            <p:cNvPr id="33" name="Line 106">
              <a:extLst>
                <a:ext uri="{FF2B5EF4-FFF2-40B4-BE49-F238E27FC236}">
                  <a16:creationId xmlns:a16="http://schemas.microsoft.com/office/drawing/2014/main" id="{4B587D8B-BA1C-1C49-8FCD-3C4C2CBEA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9" y="1422"/>
              <a:ext cx="0" cy="5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4" name="Line 107">
            <a:extLst>
              <a:ext uri="{FF2B5EF4-FFF2-40B4-BE49-F238E27FC236}">
                <a16:creationId xmlns:a16="http://schemas.microsoft.com/office/drawing/2014/main" id="{5ED96AE5-74AD-9D4A-B0CE-45709C753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221" y="3956675"/>
            <a:ext cx="0" cy="170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5" name="Group 113">
            <a:extLst>
              <a:ext uri="{FF2B5EF4-FFF2-40B4-BE49-F238E27FC236}">
                <a16:creationId xmlns:a16="http://schemas.microsoft.com/office/drawing/2014/main" id="{7240E7E6-0FAE-C74E-9A69-E0A154AA9BD8}"/>
              </a:ext>
            </a:extLst>
          </p:cNvPr>
          <p:cNvGrpSpPr>
            <a:grpSpLocks/>
          </p:cNvGrpSpPr>
          <p:nvPr/>
        </p:nvGrpSpPr>
        <p:grpSpPr bwMode="auto">
          <a:xfrm>
            <a:off x="1970296" y="2010400"/>
            <a:ext cx="8551862" cy="736600"/>
            <a:chOff x="193" y="1002"/>
            <a:chExt cx="5387" cy="464"/>
          </a:xfrm>
        </p:grpSpPr>
        <p:sp>
          <p:nvSpPr>
            <p:cNvPr id="36" name="Text Box 114">
              <a:extLst>
                <a:ext uri="{FF2B5EF4-FFF2-40B4-BE49-F238E27FC236}">
                  <a16:creationId xmlns:a16="http://schemas.microsoft.com/office/drawing/2014/main" id="{CB4D21AD-E4E7-944A-A7E1-9385BACFE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" y="1002"/>
              <a:ext cx="73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000099"/>
                  </a:solidFill>
                  <a:latin typeface="Tahoma" panose="020B0604030504040204" pitchFamily="34" charset="0"/>
                </a:rPr>
                <a:t>client state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 i="1">
                <a:solidFill>
                  <a:srgbClr val="000099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7" name="Text Box 115">
              <a:extLst>
                <a:ext uri="{FF2B5EF4-FFF2-40B4-BE49-F238E27FC236}">
                  <a16:creationId xmlns:a16="http://schemas.microsoft.com/office/drawing/2014/main" id="{8118389F-86BA-5C43-AF09-0D1C077F72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" y="1243"/>
              <a:ext cx="5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LISTEN</a:t>
              </a:r>
            </a:p>
          </p:txBody>
        </p:sp>
        <p:sp>
          <p:nvSpPr>
            <p:cNvPr id="38" name="Text Box 116">
              <a:extLst>
                <a:ext uri="{FF2B5EF4-FFF2-40B4-BE49-F238E27FC236}">
                  <a16:creationId xmlns:a16="http://schemas.microsoft.com/office/drawing/2014/main" id="{536C0B1C-E98A-A94A-A879-C9D977E6C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013"/>
              <a:ext cx="78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000099"/>
                  </a:solidFill>
                  <a:latin typeface="Tahoma" panose="020B0604030504040204" pitchFamily="34" charset="0"/>
                </a:rPr>
                <a:t>server state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 i="1">
                <a:solidFill>
                  <a:srgbClr val="000099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" name="Text Box 117">
              <a:extLst>
                <a:ext uri="{FF2B5EF4-FFF2-40B4-BE49-F238E27FC236}">
                  <a16:creationId xmlns:a16="http://schemas.microsoft.com/office/drawing/2014/main" id="{F6A9BD06-6C82-7949-A0BC-FB3378EEDB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8" y="1254"/>
              <a:ext cx="5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LISTEN</a:t>
              </a:r>
            </a:p>
          </p:txBody>
        </p:sp>
        <p:grpSp>
          <p:nvGrpSpPr>
            <p:cNvPr id="40" name="Group 118">
              <a:extLst>
                <a:ext uri="{FF2B5EF4-FFF2-40B4-BE49-F238E27FC236}">
                  <a16:creationId xmlns:a16="http://schemas.microsoft.com/office/drawing/2014/main" id="{2CBC5B68-A0A5-C34F-BD5B-E759D07BA5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4" y="1049"/>
              <a:ext cx="405" cy="378"/>
              <a:chOff x="-44" y="1473"/>
              <a:chExt cx="981" cy="1105"/>
            </a:xfrm>
          </p:grpSpPr>
          <p:pic>
            <p:nvPicPr>
              <p:cNvPr id="74" name="Picture 119" descr="desktop_computer_stylized_medium">
                <a:extLst>
                  <a:ext uri="{FF2B5EF4-FFF2-40B4-BE49-F238E27FC236}">
                    <a16:creationId xmlns:a16="http://schemas.microsoft.com/office/drawing/2014/main" id="{BD8A0FD7-E5BF-3549-84FA-7B112448AE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" name="Freeform 120">
                <a:extLst>
                  <a:ext uri="{FF2B5EF4-FFF2-40B4-BE49-F238E27FC236}">
                    <a16:creationId xmlns:a16="http://schemas.microsoft.com/office/drawing/2014/main" id="{F2CB771C-56AB-D64B-8F42-A96C301A6A6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1" name="Group 121">
              <a:extLst>
                <a:ext uri="{FF2B5EF4-FFF2-40B4-BE49-F238E27FC236}">
                  <a16:creationId xmlns:a16="http://schemas.microsoft.com/office/drawing/2014/main" id="{0B238256-51D2-2B45-B52E-D2C1043E15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2" y="1051"/>
              <a:ext cx="212" cy="323"/>
              <a:chOff x="4140" y="429"/>
              <a:chExt cx="1425" cy="2396"/>
            </a:xfrm>
          </p:grpSpPr>
          <p:sp>
            <p:nvSpPr>
              <p:cNvPr id="42" name="Freeform 122">
                <a:extLst>
                  <a:ext uri="{FF2B5EF4-FFF2-40B4-BE49-F238E27FC236}">
                    <a16:creationId xmlns:a16="http://schemas.microsoft.com/office/drawing/2014/main" id="{F0F703F9-B4F6-994F-A290-A8A50F5369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123">
                <a:extLst>
                  <a:ext uri="{FF2B5EF4-FFF2-40B4-BE49-F238E27FC236}">
                    <a16:creationId xmlns:a16="http://schemas.microsoft.com/office/drawing/2014/main" id="{81B3E4E2-EF73-3843-97A6-5259318BA8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44" name="Freeform 124">
                <a:extLst>
                  <a:ext uri="{FF2B5EF4-FFF2-40B4-BE49-F238E27FC236}">
                    <a16:creationId xmlns:a16="http://schemas.microsoft.com/office/drawing/2014/main" id="{71143365-6360-4344-BFF1-2DA576C4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125">
                <a:extLst>
                  <a:ext uri="{FF2B5EF4-FFF2-40B4-BE49-F238E27FC236}">
                    <a16:creationId xmlns:a16="http://schemas.microsoft.com/office/drawing/2014/main" id="{305CC8A7-B543-0347-B1A1-BCB4C8A62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126">
                <a:extLst>
                  <a:ext uri="{FF2B5EF4-FFF2-40B4-BE49-F238E27FC236}">
                    <a16:creationId xmlns:a16="http://schemas.microsoft.com/office/drawing/2014/main" id="{4C1E23F4-0F81-8549-A015-551ABBB5E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grpSp>
            <p:nvGrpSpPr>
              <p:cNvPr id="47" name="Group 127">
                <a:extLst>
                  <a:ext uri="{FF2B5EF4-FFF2-40B4-BE49-F238E27FC236}">
                    <a16:creationId xmlns:a16="http://schemas.microsoft.com/office/drawing/2014/main" id="{67EBA7EE-8F00-EF4A-B594-5774E2C131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2" name="AutoShape 128">
                  <a:extLst>
                    <a:ext uri="{FF2B5EF4-FFF2-40B4-BE49-F238E27FC236}">
                      <a16:creationId xmlns:a16="http://schemas.microsoft.com/office/drawing/2014/main" id="{EAC6B4BA-A553-D240-BB80-98E26BF648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itchFamily="2" charset="2"/>
                    <a:buChar char="§"/>
                    <a:defRPr sz="32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3" name="AutoShape 129">
                  <a:extLst>
                    <a:ext uri="{FF2B5EF4-FFF2-40B4-BE49-F238E27FC236}">
                      <a16:creationId xmlns:a16="http://schemas.microsoft.com/office/drawing/2014/main" id="{00D403B8-094E-0142-9F48-9D10A49F61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itchFamily="2" charset="2"/>
                    <a:buChar char="§"/>
                    <a:defRPr sz="32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48" name="Rectangle 130">
                <a:extLst>
                  <a:ext uri="{FF2B5EF4-FFF2-40B4-BE49-F238E27FC236}">
                    <a16:creationId xmlns:a16="http://schemas.microsoft.com/office/drawing/2014/main" id="{E35283A3-CDD5-CD46-A073-C177EBF5C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grpSp>
            <p:nvGrpSpPr>
              <p:cNvPr id="49" name="Group 131">
                <a:extLst>
                  <a:ext uri="{FF2B5EF4-FFF2-40B4-BE49-F238E27FC236}">
                    <a16:creationId xmlns:a16="http://schemas.microsoft.com/office/drawing/2014/main" id="{274AED4F-AED2-3649-B227-1606EB7555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0" name="AutoShape 132">
                  <a:extLst>
                    <a:ext uri="{FF2B5EF4-FFF2-40B4-BE49-F238E27FC236}">
                      <a16:creationId xmlns:a16="http://schemas.microsoft.com/office/drawing/2014/main" id="{7B9FD2C8-8B8E-9443-AAFA-5A4E7B3C3B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itchFamily="2" charset="2"/>
                    <a:buChar char="§"/>
                    <a:defRPr sz="32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1" name="AutoShape 133">
                  <a:extLst>
                    <a:ext uri="{FF2B5EF4-FFF2-40B4-BE49-F238E27FC236}">
                      <a16:creationId xmlns:a16="http://schemas.microsoft.com/office/drawing/2014/main" id="{7E9EC6D4-8FC7-3741-B62C-92A8242509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itchFamily="2" charset="2"/>
                    <a:buChar char="§"/>
                    <a:defRPr sz="32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50" name="Rectangle 134">
                <a:extLst>
                  <a:ext uri="{FF2B5EF4-FFF2-40B4-BE49-F238E27FC236}">
                    <a16:creationId xmlns:a16="http://schemas.microsoft.com/office/drawing/2014/main" id="{B10FEDAE-10AB-864F-9977-984F9FC94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51" name="Rectangle 135">
                <a:extLst>
                  <a:ext uri="{FF2B5EF4-FFF2-40B4-BE49-F238E27FC236}">
                    <a16:creationId xmlns:a16="http://schemas.microsoft.com/office/drawing/2014/main" id="{3838E194-DA0F-6540-8E27-77506433A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grpSp>
            <p:nvGrpSpPr>
              <p:cNvPr id="52" name="Group 136">
                <a:extLst>
                  <a:ext uri="{FF2B5EF4-FFF2-40B4-BE49-F238E27FC236}">
                    <a16:creationId xmlns:a16="http://schemas.microsoft.com/office/drawing/2014/main" id="{BD39934D-9376-2448-8CAE-30DA790814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8" name="AutoShape 137">
                  <a:extLst>
                    <a:ext uri="{FF2B5EF4-FFF2-40B4-BE49-F238E27FC236}">
                      <a16:creationId xmlns:a16="http://schemas.microsoft.com/office/drawing/2014/main" id="{AB3CC48C-D7F0-3B43-BF28-AD54F01472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itchFamily="2" charset="2"/>
                    <a:buChar char="§"/>
                    <a:defRPr sz="32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9" name="AutoShape 138">
                  <a:extLst>
                    <a:ext uri="{FF2B5EF4-FFF2-40B4-BE49-F238E27FC236}">
                      <a16:creationId xmlns:a16="http://schemas.microsoft.com/office/drawing/2014/main" id="{F34257C6-4979-2C41-A0AB-7170CA475B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itchFamily="2" charset="2"/>
                    <a:buChar char="§"/>
                    <a:defRPr sz="32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53" name="Freeform 139">
                <a:extLst>
                  <a:ext uri="{FF2B5EF4-FFF2-40B4-BE49-F238E27FC236}">
                    <a16:creationId xmlns:a16="http://schemas.microsoft.com/office/drawing/2014/main" id="{28688CE1-2BB8-FF45-AFFA-4079BA23D2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4" name="Group 140">
                <a:extLst>
                  <a:ext uri="{FF2B5EF4-FFF2-40B4-BE49-F238E27FC236}">
                    <a16:creationId xmlns:a16="http://schemas.microsoft.com/office/drawing/2014/main" id="{8B6A1653-78DC-0440-9655-CA174788BE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6" name="AutoShape 141">
                  <a:extLst>
                    <a:ext uri="{FF2B5EF4-FFF2-40B4-BE49-F238E27FC236}">
                      <a16:creationId xmlns:a16="http://schemas.microsoft.com/office/drawing/2014/main" id="{8F9086E0-406C-EB4B-8AE8-E843405FC7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itchFamily="2" charset="2"/>
                    <a:buChar char="§"/>
                    <a:defRPr sz="32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7" name="AutoShape 142">
                  <a:extLst>
                    <a:ext uri="{FF2B5EF4-FFF2-40B4-BE49-F238E27FC236}">
                      <a16:creationId xmlns:a16="http://schemas.microsoft.com/office/drawing/2014/main" id="{3DCC16A0-211E-D247-8DFA-7A5063B50F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itchFamily="2" charset="2"/>
                    <a:buChar char="§"/>
                    <a:defRPr sz="32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55" name="Rectangle 143">
                <a:extLst>
                  <a:ext uri="{FF2B5EF4-FFF2-40B4-BE49-F238E27FC236}">
                    <a16:creationId xmlns:a16="http://schemas.microsoft.com/office/drawing/2014/main" id="{E54610CA-9A90-7A44-B617-2A7FEE347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56" name="Freeform 144">
                <a:extLst>
                  <a:ext uri="{FF2B5EF4-FFF2-40B4-BE49-F238E27FC236}">
                    <a16:creationId xmlns:a16="http://schemas.microsoft.com/office/drawing/2014/main" id="{DD6A6E92-6D27-BA43-ABCE-4678AD56F7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145">
                <a:extLst>
                  <a:ext uri="{FF2B5EF4-FFF2-40B4-BE49-F238E27FC236}">
                    <a16:creationId xmlns:a16="http://schemas.microsoft.com/office/drawing/2014/main" id="{160DF4D6-B489-6A42-ABFD-173F501D9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Oval 146">
                <a:extLst>
                  <a:ext uri="{FF2B5EF4-FFF2-40B4-BE49-F238E27FC236}">
                    <a16:creationId xmlns:a16="http://schemas.microsoft.com/office/drawing/2014/main" id="{CDA5F658-0902-B040-A7FD-7CD4ECA31F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59" name="Freeform 147">
                <a:extLst>
                  <a:ext uri="{FF2B5EF4-FFF2-40B4-BE49-F238E27FC236}">
                    <a16:creationId xmlns:a16="http://schemas.microsoft.com/office/drawing/2014/main" id="{91DE07A9-9B08-1E40-B289-9A28F0F4FD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AutoShape 148">
                <a:extLst>
                  <a:ext uri="{FF2B5EF4-FFF2-40B4-BE49-F238E27FC236}">
                    <a16:creationId xmlns:a16="http://schemas.microsoft.com/office/drawing/2014/main" id="{1C431806-75D8-FF4B-A69A-AD439F0BF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1" name="AutoShape 149">
                <a:extLst>
                  <a:ext uri="{FF2B5EF4-FFF2-40B4-BE49-F238E27FC236}">
                    <a16:creationId xmlns:a16="http://schemas.microsoft.com/office/drawing/2014/main" id="{133FDE34-601E-CD40-B831-D2F39BB0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2" name="Oval 150">
                <a:extLst>
                  <a:ext uri="{FF2B5EF4-FFF2-40B4-BE49-F238E27FC236}">
                    <a16:creationId xmlns:a16="http://schemas.microsoft.com/office/drawing/2014/main" id="{D07CCBC4-B1CB-454F-A6A2-6374D980D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3" name="Oval 151">
                <a:extLst>
                  <a:ext uri="{FF2B5EF4-FFF2-40B4-BE49-F238E27FC236}">
                    <a16:creationId xmlns:a16="http://schemas.microsoft.com/office/drawing/2014/main" id="{B14C8274-561C-B349-98DD-7CC3AC208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Oval 152">
                <a:extLst>
                  <a:ext uri="{FF2B5EF4-FFF2-40B4-BE49-F238E27FC236}">
                    <a16:creationId xmlns:a16="http://schemas.microsoft.com/office/drawing/2014/main" id="{3BE74536-A274-D940-BDF8-3C89F38CC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5" name="Rectangle 153">
                <a:extLst>
                  <a:ext uri="{FF2B5EF4-FFF2-40B4-BE49-F238E27FC236}">
                    <a16:creationId xmlns:a16="http://schemas.microsoft.com/office/drawing/2014/main" id="{0594C4C9-81BE-4140-91FD-F76388991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063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0F691-D069-0B45-9589-3F6E873A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شبکه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9C5C-51E0-0842-8168-ABF7261B6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1214048"/>
            <a:ext cx="10554574" cy="3636511"/>
          </a:xfrm>
        </p:spPr>
        <p:txBody>
          <a:bodyPr>
            <a:normAutofit/>
          </a:bodyPr>
          <a:lstStyle/>
          <a:p>
            <a:pPr marL="0" indent="0" algn="just" rtl="1">
              <a:buNone/>
            </a:pPr>
            <a:endParaRPr lang="fa-IR" sz="2800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  <a:p>
            <a:pPr algn="just" rtl="1"/>
            <a:r>
              <a:rPr lang="fa-IR" sz="28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شبکه کامپیوتری عبارت است از مجموعه ای از کامپیوترها که با هر روشی به یکدیگر متصل شده باشند و بتوانند با یکدیگر تبادل داده داشته باشند.</a:t>
            </a:r>
            <a:endParaRPr lang="en-US" sz="2800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A09244-D785-2C47-8F82-1E0005A3A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24" y="3808886"/>
            <a:ext cx="2822844" cy="260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9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6A89-8D9F-DC4B-980C-93B682D5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 rtl="1" eaLnBrk="1" latinLnBrk="0" hangingPunct="1">
              <a:spcBef>
                <a:spcPct val="0"/>
              </a:spcBef>
              <a:buNone/>
            </a:pPr>
            <a:r>
              <a:rPr lang="fa-IR" dirty="0"/>
              <a:t>اجزای شبکه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2D343-4B94-114F-B1B2-6ED99C37F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endParaRPr lang="fa-IR" sz="2400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  <a:p>
            <a:pPr algn="r" rtl="1"/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اجزای یک شبکه کامپیوتری</a:t>
            </a:r>
          </a:p>
          <a:p>
            <a:pPr algn="r" rtl="1"/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حداقل دو دستگاه رایانه</a:t>
            </a:r>
          </a:p>
          <a:p>
            <a:pPr algn="r" rtl="1"/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یک روش اتصال خواه فیزیکی (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سیم‌کشی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) خواه 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بی‌سیم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(وای-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فای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)</a:t>
            </a:r>
          </a:p>
          <a:p>
            <a:pPr algn="r" rtl="1"/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پروتکل و قوانینی که سیستم را مدیریت کند</a:t>
            </a:r>
          </a:p>
          <a:p>
            <a:pPr algn="r" rtl="1"/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نرم افزارهای مدیریت شبکه</a:t>
            </a:r>
            <a:endParaRPr lang="en-US" sz="2400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5308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D546-50FE-E84C-ABF9-307BBC0CF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A28D2-D60E-7C4D-8EE0-BA76B4116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932413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</a:br>
            <a:endParaRPr lang="fa-IR" sz="2400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  <a:p>
            <a:pPr algn="just" rtl="1"/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پروتکل یک مجموعه ای از قوانین و 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الگوریتم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‌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هایی</a:t>
            </a:r>
            <a:r>
              <a:rPr lang="en-US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است که نحوه تعامل دو موجودیت در شبکه را تعریف و مشخص میکند.</a:t>
            </a:r>
            <a:r>
              <a:rPr lang="en-US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6D35B1-E1A1-204F-BAB8-8C74B69CF9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16" b="9830"/>
          <a:stretch/>
        </p:blipFill>
        <p:spPr>
          <a:xfrm>
            <a:off x="1696634" y="3450075"/>
            <a:ext cx="3431983" cy="320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7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39C1-188F-A24D-9230-3A25270A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 rtl="1" eaLnBrk="1" latinLnBrk="0" hangingPunct="1">
              <a:spcBef>
                <a:spcPct val="0"/>
              </a:spcBef>
              <a:buNone/>
            </a:pPr>
            <a:r>
              <a:rPr lang="en-US" dirty="0"/>
              <a:t>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FB7B7-E9AE-C741-BE94-3D1B19EA4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447" y="1610744"/>
            <a:ext cx="10554574" cy="3636511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به شمای شبکه که نحوه اتصال موجودیت ها را در شبکه مشخص میکند 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توپولوژی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شبکه </a:t>
            </a:r>
            <a:r>
              <a:rPr lang="fa-IR" sz="2400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می‌گویند</a:t>
            </a:r>
            <a:r>
              <a:rPr lang="fa-IR" sz="24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.</a:t>
            </a:r>
            <a:endParaRPr lang="en-US" sz="2400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EF6210-3FE1-F345-8F7E-88ABA4D3C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902" y="3837899"/>
            <a:ext cx="3497632" cy="241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7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BDF2-799E-8F40-8228-94D281AC7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 Mesh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22EAE-8416-4D41-A49D-6A256138E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71" y="2349779"/>
            <a:ext cx="10554574" cy="3636511"/>
          </a:xfrm>
        </p:spPr>
        <p:txBody>
          <a:bodyPr>
            <a:normAutofit/>
          </a:bodyPr>
          <a:lstStyle/>
          <a:p>
            <a:pPr algn="r" rtl="1" fontAlgn="base"/>
            <a:r>
              <a:rPr lang="fa-IR" sz="2400" dirty="0" err="1"/>
              <a:t>ر</a:t>
            </a:r>
            <a:r>
              <a:rPr lang="fa-IR" sz="3200" b="1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مزیت</a:t>
            </a:r>
            <a:endParaRPr lang="fa-IR" sz="2400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  <a:p>
            <a:pPr lvl="2" algn="r" rtl="1" fontAlgn="base"/>
            <a:r>
              <a:rPr lang="fa-IR" sz="18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پایداری</a:t>
            </a:r>
          </a:p>
          <a:p>
            <a:pPr lvl="2" algn="r" rtl="1" fontAlgn="base"/>
            <a:r>
              <a:rPr lang="fa-IR" sz="18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تشخیص سریع اشکال و خطا </a:t>
            </a:r>
            <a:endParaRPr lang="fa-IR" sz="3200" b="1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  <a:p>
            <a:pPr algn="r" rtl="1" fontAlgn="base"/>
            <a:r>
              <a:rPr lang="fa-IR" sz="3200" b="1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ایراد</a:t>
            </a:r>
          </a:p>
          <a:p>
            <a:pPr lvl="2" algn="r" rtl="1" fontAlgn="base"/>
            <a:r>
              <a:rPr lang="fa-IR" sz="18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نصب و راه اندازی سخت</a:t>
            </a:r>
          </a:p>
          <a:p>
            <a:pPr lvl="2" algn="r" rtl="1" fontAlgn="base"/>
            <a:r>
              <a:rPr lang="fa-IR" sz="1800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هزینه بالا اتصالات</a:t>
            </a:r>
            <a:endParaRPr lang="en-US" sz="1800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  <a:p>
            <a:pPr marL="342900" indent="-3429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CC9B61-0216-704C-823D-7C8C1E169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82" y="2580372"/>
            <a:ext cx="3589675" cy="29791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2AA6EE0-DFE0-EB42-B06E-AA407620DBC1}"/>
              </a:ext>
            </a:extLst>
          </p:cNvPr>
          <p:cNvSpPr/>
          <p:nvPr/>
        </p:nvSpPr>
        <p:spPr>
          <a:xfrm>
            <a:off x="565671" y="3732201"/>
            <a:ext cx="71109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 fontAlgn="base"/>
            <a:endParaRPr lang="en-US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  <a:p>
            <a:pPr algn="r" rtl="1" fontAlgn="base">
              <a:buFont typeface="Arial" panose="020B0604020202020204" pitchFamily="34" charset="0"/>
              <a:buChar char="•"/>
            </a:pPr>
            <a:endParaRPr lang="fa-IR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  <a:p>
            <a:pPr algn="r" rtl="1" fontAlgn="base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  <a:p>
            <a:pPr algn="r" rtl="1"/>
            <a:br>
              <a:rPr lang="en-US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</a:br>
            <a:endParaRPr lang="en-US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1037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E1B1-0D7B-584B-A996-7F29FB10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Star Topology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A446D4-A507-A249-94B1-A2FF54C3D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459" y="2882427"/>
            <a:ext cx="4036448" cy="2797992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86B24E-345C-7244-8EC5-FF7FF886D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63168"/>
            <a:ext cx="10554574" cy="3636511"/>
          </a:xfrm>
        </p:spPr>
        <p:txBody>
          <a:bodyPr>
            <a:normAutofit/>
          </a:bodyPr>
          <a:lstStyle/>
          <a:p>
            <a:pPr algn="r" rtl="1" fontAlgn="base"/>
            <a:r>
              <a:rPr lang="fa-IR" sz="2400" b="1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مزیت</a:t>
            </a:r>
          </a:p>
          <a:p>
            <a:pPr algn="r" rtl="1" fontAlgn="base"/>
            <a:r>
              <a:rPr lang="fa-IR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راه اندازی آسان</a:t>
            </a:r>
          </a:p>
          <a:p>
            <a:pPr algn="r" rtl="1" fontAlgn="base"/>
            <a:r>
              <a:rPr lang="fa-IR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هر دستگاه یک درگاه برای اتصال نیاز دارد</a:t>
            </a:r>
          </a:p>
          <a:p>
            <a:pPr marL="0" indent="0" algn="r" rtl="1" fontAlgn="base">
              <a:buNone/>
            </a:pPr>
            <a:endParaRPr lang="en-US" dirty="0">
              <a:solidFill>
                <a:schemeClr val="bg1"/>
              </a:solidFill>
              <a:latin typeface="B Koodak" pitchFamily="2" charset="-78"/>
              <a:cs typeface="B Koodak" pitchFamily="2" charset="-78"/>
            </a:endParaRPr>
          </a:p>
          <a:p>
            <a:pPr algn="r" rtl="1" fontAlgn="base"/>
            <a:r>
              <a:rPr lang="fa-IR" sz="2400" b="1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ایراد</a:t>
            </a:r>
          </a:p>
          <a:p>
            <a:pPr algn="r" rtl="1" fontAlgn="base"/>
            <a:r>
              <a:rPr lang="fa-IR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وابستگی کارکرد سیستم به دستگاه اتصال دهنده بالاست.</a:t>
            </a:r>
          </a:p>
          <a:p>
            <a:pPr algn="r" rtl="1" fontAlgn="base"/>
            <a:r>
              <a:rPr lang="fa-IR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هزینه </a:t>
            </a:r>
            <a:r>
              <a:rPr lang="fa-IR" dirty="0" err="1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ی</a:t>
            </a:r>
            <a:r>
              <a:rPr lang="fa-IR" dirty="0">
                <a:solidFill>
                  <a:schemeClr val="bg1"/>
                </a:solidFill>
                <a:latin typeface="B Koodak" pitchFamily="2" charset="-78"/>
                <a:cs typeface="B Koodak" pitchFamily="2" charset="-78"/>
              </a:rPr>
              <a:t> اتصالات بالاست.</a:t>
            </a:r>
          </a:p>
        </p:txBody>
      </p:sp>
    </p:spTree>
    <p:extLst>
      <p:ext uri="{BB962C8B-B14F-4D97-AF65-F5344CB8AC3E}">
        <p14:creationId xmlns:p14="http://schemas.microsoft.com/office/powerpoint/2010/main" val="138292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3DB9-8543-5B4B-B207-71959DBE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Bus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5FD82-1B4A-7E42-BE9F-CFF1D607E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531" y="3221489"/>
            <a:ext cx="10554574" cy="3636511"/>
          </a:xfrm>
        </p:spPr>
        <p:txBody>
          <a:bodyPr>
            <a:normAutofit/>
          </a:bodyPr>
          <a:lstStyle/>
          <a:p>
            <a:pPr algn="r" rtl="1" fontAlgn="base"/>
            <a:r>
              <a:rPr lang="fa-IR" sz="2800" b="1" dirty="0">
                <a:solidFill>
                  <a:srgbClr val="40424E"/>
                </a:solidFill>
                <a:latin typeface="B Koodak" pitchFamily="2" charset="-78"/>
                <a:cs typeface="B Koodak" pitchFamily="2" charset="-78"/>
              </a:rPr>
              <a:t>مزیت</a:t>
            </a:r>
            <a:endParaRPr lang="en-US" sz="2800" b="1" dirty="0">
              <a:solidFill>
                <a:srgbClr val="40424E"/>
              </a:solidFill>
              <a:latin typeface="B Koodak" pitchFamily="2" charset="-78"/>
              <a:cs typeface="B Koodak" pitchFamily="2" charset="-78"/>
            </a:endParaRPr>
          </a:p>
          <a:p>
            <a:pPr algn="r" rtl="1" fontAlgn="base"/>
            <a:r>
              <a:rPr lang="fa-IR" sz="2000" dirty="0">
                <a:solidFill>
                  <a:srgbClr val="40424E"/>
                </a:solidFill>
                <a:latin typeface="B Koodak" pitchFamily="2" charset="-78"/>
                <a:cs typeface="B Koodak" pitchFamily="2" charset="-78"/>
              </a:rPr>
              <a:t>هزینه </a:t>
            </a:r>
            <a:r>
              <a:rPr lang="fa-IR" sz="2000" dirty="0" err="1">
                <a:solidFill>
                  <a:srgbClr val="40424E"/>
                </a:solidFill>
                <a:latin typeface="B Koodak" pitchFamily="2" charset="-78"/>
                <a:cs typeface="B Koodak" pitchFamily="2" charset="-78"/>
              </a:rPr>
              <a:t>ی</a:t>
            </a:r>
            <a:r>
              <a:rPr lang="fa-IR" sz="2000" dirty="0">
                <a:solidFill>
                  <a:srgbClr val="40424E"/>
                </a:solidFill>
                <a:latin typeface="B Koodak" pitchFamily="2" charset="-78"/>
                <a:cs typeface="B Koodak" pitchFamily="2" charset="-78"/>
              </a:rPr>
              <a:t> پیاده سازی کمی دارد</a:t>
            </a:r>
          </a:p>
          <a:p>
            <a:pPr marL="0" indent="0" algn="r" rtl="1" fontAlgn="base">
              <a:buNone/>
            </a:pPr>
            <a:endParaRPr lang="fa-IR" sz="2000" dirty="0">
              <a:solidFill>
                <a:srgbClr val="40424E"/>
              </a:solidFill>
              <a:latin typeface="B Koodak" pitchFamily="2" charset="-78"/>
              <a:cs typeface="B Koodak" pitchFamily="2" charset="-78"/>
            </a:endParaRPr>
          </a:p>
          <a:p>
            <a:pPr algn="r" rtl="1" fontAlgn="base"/>
            <a:r>
              <a:rPr lang="fa-IR" sz="3200" b="1" dirty="0">
                <a:solidFill>
                  <a:srgbClr val="40424E"/>
                </a:solidFill>
                <a:latin typeface="B Koodak" pitchFamily="2" charset="-78"/>
                <a:cs typeface="B Koodak" pitchFamily="2" charset="-78"/>
              </a:rPr>
              <a:t>ایراد</a:t>
            </a:r>
          </a:p>
          <a:p>
            <a:pPr algn="r" rtl="1" fontAlgn="base"/>
            <a:r>
              <a:rPr lang="fa-IR" sz="2000" dirty="0">
                <a:solidFill>
                  <a:srgbClr val="40424E"/>
                </a:solidFill>
                <a:latin typeface="B Koodak" pitchFamily="2" charset="-78"/>
                <a:cs typeface="B Koodak" pitchFamily="2" charset="-78"/>
              </a:rPr>
              <a:t>وابستگی زیاد به روی کابل مشترک میان سیستم ها</a:t>
            </a:r>
          </a:p>
          <a:p>
            <a:pPr algn="r" rtl="1" fontAlgn="base"/>
            <a:r>
              <a:rPr lang="fa-IR" sz="2000" dirty="0">
                <a:solidFill>
                  <a:srgbClr val="40424E"/>
                </a:solidFill>
                <a:latin typeface="B Koodak" pitchFamily="2" charset="-78"/>
                <a:cs typeface="B Koodak" pitchFamily="2" charset="-78"/>
              </a:rPr>
              <a:t>اگر ترافیک در شبکه زیاد باشد، داده ها اشتباه ارسال میشوند که با قراردادن پروتکل باید. کنترل شود.</a:t>
            </a:r>
            <a:endParaRPr lang="en-US" sz="2000" dirty="0">
              <a:solidFill>
                <a:srgbClr val="40424E"/>
              </a:solidFill>
              <a:latin typeface="B Koodak" pitchFamily="2" charset="-78"/>
              <a:cs typeface="B Koodak" pitchFamily="2" charset="-78"/>
            </a:endParaRPr>
          </a:p>
          <a:p>
            <a:pPr algn="r" rtl="1"/>
            <a:endParaRPr lang="en-US" sz="2000" b="1" dirty="0">
              <a:latin typeface="B Koodak" pitchFamily="2" charset="-78"/>
              <a:cs typeface="B Koodak" pitchFamily="2" charset="-78"/>
            </a:endParaRPr>
          </a:p>
          <a:p>
            <a:pPr marL="342900" indent="-3429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2000" dirty="0">
              <a:latin typeface="B Koodak" pitchFamily="2" charset="-78"/>
              <a:cs typeface="B Koodak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EC3A2-8B59-2F43-8FD7-DF225714C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95" y="2954924"/>
            <a:ext cx="6027849" cy="208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0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1">
      <a:dk1>
        <a:srgbClr val="000000"/>
      </a:dk1>
      <a:lt1>
        <a:srgbClr val="FFFFFF"/>
      </a:lt1>
      <a:dk2>
        <a:srgbClr val="E2C000"/>
      </a:dk2>
      <a:lt2>
        <a:srgbClr val="636363"/>
      </a:lt2>
      <a:accent1>
        <a:srgbClr val="1654B3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 [Autosaved]" id="{E980CF6C-DA43-1A46-9EC0-E4FC4E4F348A}" vid="{9C4DAB5F-14B6-874F-A396-46D0EC29AE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638</TotalTime>
  <Words>1163</Words>
  <Application>Microsoft Office PowerPoint</Application>
  <PresentationFormat>Widescreen</PresentationFormat>
  <Paragraphs>210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Agency FB</vt:lpstr>
      <vt:lpstr>Arial</vt:lpstr>
      <vt:lpstr>B Koodak</vt:lpstr>
      <vt:lpstr>Calibri</vt:lpstr>
      <vt:lpstr>Century Gothic</vt:lpstr>
      <vt:lpstr>Courier New</vt:lpstr>
      <vt:lpstr>Tahoma</vt:lpstr>
      <vt:lpstr>Times New Roman</vt:lpstr>
      <vt:lpstr>Wingdings</vt:lpstr>
      <vt:lpstr>Wingdings 2</vt:lpstr>
      <vt:lpstr>Quotable</vt:lpstr>
      <vt:lpstr>Network</vt:lpstr>
      <vt:lpstr>سوال</vt:lpstr>
      <vt:lpstr>شبکه</vt:lpstr>
      <vt:lpstr>اجزای شبکه</vt:lpstr>
      <vt:lpstr>Protocol</vt:lpstr>
      <vt:lpstr>Topology</vt:lpstr>
      <vt:lpstr> Mesh Topology</vt:lpstr>
      <vt:lpstr>Star Topology</vt:lpstr>
      <vt:lpstr>Bus Topology</vt:lpstr>
      <vt:lpstr>Tree Topology</vt:lpstr>
      <vt:lpstr>Server - Client</vt:lpstr>
      <vt:lpstr>وظایف سرور</vt:lpstr>
      <vt:lpstr>انواع سرور</vt:lpstr>
      <vt:lpstr>File servers </vt:lpstr>
      <vt:lpstr>Print servers </vt:lpstr>
      <vt:lpstr>Application servers </vt:lpstr>
      <vt:lpstr>Mail servers</vt:lpstr>
      <vt:lpstr>Database servers </vt:lpstr>
      <vt:lpstr>Proxy servers </vt:lpstr>
      <vt:lpstr>Network Card</vt:lpstr>
      <vt:lpstr>IP</vt:lpstr>
      <vt:lpstr>Port</vt:lpstr>
      <vt:lpstr>سوکت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Microsoft Office User</dc:creator>
  <cp:lastModifiedBy>Matin Daghyani</cp:lastModifiedBy>
  <cp:revision>36</cp:revision>
  <dcterms:created xsi:type="dcterms:W3CDTF">2021-02-23T16:32:06Z</dcterms:created>
  <dcterms:modified xsi:type="dcterms:W3CDTF">2021-04-14T12:46:18Z</dcterms:modified>
</cp:coreProperties>
</file>