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C244-8CDF-67BA-D176-7B1E9E4F75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B0D19D-97D2-07B9-4BAC-BE312085C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190A15-6AD0-EF19-4DBB-A4DAC40BAA24}"/>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5" name="Footer Placeholder 4">
            <a:extLst>
              <a:ext uri="{FF2B5EF4-FFF2-40B4-BE49-F238E27FC236}">
                <a16:creationId xmlns:a16="http://schemas.microsoft.com/office/drawing/2014/main" id="{AE4E5467-20D1-6AAE-0608-9BBD32963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DB1BB-C96A-F693-A1A7-501597FBD86A}"/>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30188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106D-A54B-5EE9-78A0-83A96862C8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09BE45-2F94-28FD-470D-86C27E4FD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8A3029-0DAF-E5B8-2CB7-6C5F041F343F}"/>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5" name="Footer Placeholder 4">
            <a:extLst>
              <a:ext uri="{FF2B5EF4-FFF2-40B4-BE49-F238E27FC236}">
                <a16:creationId xmlns:a16="http://schemas.microsoft.com/office/drawing/2014/main" id="{F48376B7-FEEE-2ACD-F1A5-C7EB865FB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71CB9C-F30F-506B-1A56-740A12083584}"/>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94363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525F8-4195-BF21-2DD8-E3B6FE3D7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CB95DA-99FE-B197-F01B-304CEECFA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5008-4B9C-90B8-A21D-5248D7D069C5}"/>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5" name="Footer Placeholder 4">
            <a:extLst>
              <a:ext uri="{FF2B5EF4-FFF2-40B4-BE49-F238E27FC236}">
                <a16:creationId xmlns:a16="http://schemas.microsoft.com/office/drawing/2014/main" id="{F858EC9E-E5DA-367F-EC0E-8DDA44D62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5C154-28D7-A945-5546-60221878B907}"/>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262955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A3C7-8AAC-4FE6-BF0F-E3F274E8E2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DB1D9-19AE-914E-575F-2FD1E5045C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E24D1-F8B8-D511-24B2-3A0C9F69483F}"/>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5" name="Footer Placeholder 4">
            <a:extLst>
              <a:ext uri="{FF2B5EF4-FFF2-40B4-BE49-F238E27FC236}">
                <a16:creationId xmlns:a16="http://schemas.microsoft.com/office/drawing/2014/main" id="{5DDA7898-4583-B633-43B6-383D6A9F2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BEFF7-2AA9-4623-F7DA-11EED3DADC9B}"/>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26469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6A0D-C31C-2291-D878-646619B0A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F451DD-9C99-DE53-501E-59284D5B8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55AA3-342A-77E8-5109-8538FCAFBF44}"/>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5" name="Footer Placeholder 4">
            <a:extLst>
              <a:ext uri="{FF2B5EF4-FFF2-40B4-BE49-F238E27FC236}">
                <a16:creationId xmlns:a16="http://schemas.microsoft.com/office/drawing/2014/main" id="{1D8E7667-3265-DABF-54E3-1E7EA9736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FFAC82-0A15-F23D-4085-8BB44EDECB3A}"/>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174159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E8AC-39D8-DF87-202C-4C2ADA4BF9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FA3507-3225-F312-5F06-C24919EC4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9740FA-6044-0CC4-B9A9-7589D1C546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C1A82C-1200-AA9D-93C1-DCCBB44CA5D1}"/>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6" name="Footer Placeholder 5">
            <a:extLst>
              <a:ext uri="{FF2B5EF4-FFF2-40B4-BE49-F238E27FC236}">
                <a16:creationId xmlns:a16="http://schemas.microsoft.com/office/drawing/2014/main" id="{81C40601-86E4-0D4C-2977-D8F9D95712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5235A4-3209-B740-3F36-A1CEB964F6FF}"/>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59970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7E60-E940-95DF-1946-4E2C67866F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7C4A79-7CE9-640C-D4A5-53CAA0F92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F64082-E133-65AD-2708-6C3B2F923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C1B738-A7DD-0CA7-C04C-C23FC3A3B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BC15F-6EF7-BEFE-2A05-E709712C3C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DC470A-0300-886A-DF4F-B38BDD71ED1F}"/>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8" name="Footer Placeholder 7">
            <a:extLst>
              <a:ext uri="{FF2B5EF4-FFF2-40B4-BE49-F238E27FC236}">
                <a16:creationId xmlns:a16="http://schemas.microsoft.com/office/drawing/2014/main" id="{26365EB4-01BA-8243-372F-50CF9ED2D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0BE4DB-E30D-81AA-572C-0F649F35F210}"/>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108915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CAA3-870E-2201-0C7B-F2769F391C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6B87D2-F8B6-C6FA-415E-2EBDF72F4DF9}"/>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4" name="Footer Placeholder 3">
            <a:extLst>
              <a:ext uri="{FF2B5EF4-FFF2-40B4-BE49-F238E27FC236}">
                <a16:creationId xmlns:a16="http://schemas.microsoft.com/office/drawing/2014/main" id="{C8DB1A70-12BE-FCE7-069A-86317C90CD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B236EA-4C12-C8BC-069C-D30F4CFCEBB5}"/>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152020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2B60-AC3F-5D50-9151-32E5AC06B763}"/>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3" name="Footer Placeholder 2">
            <a:extLst>
              <a:ext uri="{FF2B5EF4-FFF2-40B4-BE49-F238E27FC236}">
                <a16:creationId xmlns:a16="http://schemas.microsoft.com/office/drawing/2014/main" id="{A33F323F-4806-BBD8-42AC-0520F3F05D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E6D89D-AF5B-5C03-D1A0-3FF6BD3C7C62}"/>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185246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EAF7-D4A9-C1E5-90AB-F57A47FB3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CB63B3-19FB-0EA9-70BD-A487938E2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6389FC-8741-0C8B-CD6F-CBDD43FFF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2B2C8-3426-E9CE-38AA-4DB701AFE5C4}"/>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6" name="Footer Placeholder 5">
            <a:extLst>
              <a:ext uri="{FF2B5EF4-FFF2-40B4-BE49-F238E27FC236}">
                <a16:creationId xmlns:a16="http://schemas.microsoft.com/office/drawing/2014/main" id="{C7E2204A-A31A-FDD5-2401-C7F792455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07CE36-2D46-DC45-D08D-A66E81D48B69}"/>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159284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B2D5-B44D-86F6-CBD8-843F21DB2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2840FF-D8C5-6207-DBD9-0BA3DCC32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266715-AFC7-98C4-4EFB-86F8862B1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A857F-DE4F-72B9-7372-78C39FEEA615}"/>
              </a:ext>
            </a:extLst>
          </p:cNvPr>
          <p:cNvSpPr>
            <a:spLocks noGrp="1"/>
          </p:cNvSpPr>
          <p:nvPr>
            <p:ph type="dt" sz="half" idx="10"/>
          </p:nvPr>
        </p:nvSpPr>
        <p:spPr/>
        <p:txBody>
          <a:bodyPr/>
          <a:lstStyle/>
          <a:p>
            <a:fld id="{54B45C5B-F8DD-4CE5-8221-4C6ED38A2C91}" type="datetimeFigureOut">
              <a:rPr lang="en-IN" smtClean="0"/>
              <a:t>04-08-2025</a:t>
            </a:fld>
            <a:endParaRPr lang="en-IN"/>
          </a:p>
        </p:txBody>
      </p:sp>
      <p:sp>
        <p:nvSpPr>
          <p:cNvPr id="6" name="Footer Placeholder 5">
            <a:extLst>
              <a:ext uri="{FF2B5EF4-FFF2-40B4-BE49-F238E27FC236}">
                <a16:creationId xmlns:a16="http://schemas.microsoft.com/office/drawing/2014/main" id="{58ADE7D7-DB64-6964-DFEB-A582CAA406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3EA89-03BA-95AC-6D36-93504C6C53D7}"/>
              </a:ext>
            </a:extLst>
          </p:cNvPr>
          <p:cNvSpPr>
            <a:spLocks noGrp="1"/>
          </p:cNvSpPr>
          <p:nvPr>
            <p:ph type="sldNum" sz="quarter" idx="12"/>
          </p:nvPr>
        </p:nvSpPr>
        <p:spPr/>
        <p:txBody>
          <a:bodyPr/>
          <a:lstStyle/>
          <a:p>
            <a:fld id="{6EBBB338-6DD2-49B5-A43C-C794694B682C}" type="slidenum">
              <a:rPr lang="en-IN" smtClean="0"/>
              <a:t>‹#›</a:t>
            </a:fld>
            <a:endParaRPr lang="en-IN"/>
          </a:p>
        </p:txBody>
      </p:sp>
    </p:spTree>
    <p:extLst>
      <p:ext uri="{BB962C8B-B14F-4D97-AF65-F5344CB8AC3E}">
        <p14:creationId xmlns:p14="http://schemas.microsoft.com/office/powerpoint/2010/main" val="143446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BF49F-AD2A-E340-45F3-F3553DF63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75CB1A-C4F4-E2CF-EFF9-B0B169259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93F57-B5AB-9330-EF2C-8E7162672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45C5B-F8DD-4CE5-8221-4C6ED38A2C91}" type="datetimeFigureOut">
              <a:rPr lang="en-IN" smtClean="0"/>
              <a:t>04-08-2025</a:t>
            </a:fld>
            <a:endParaRPr lang="en-IN"/>
          </a:p>
        </p:txBody>
      </p:sp>
      <p:sp>
        <p:nvSpPr>
          <p:cNvPr id="5" name="Footer Placeholder 4">
            <a:extLst>
              <a:ext uri="{FF2B5EF4-FFF2-40B4-BE49-F238E27FC236}">
                <a16:creationId xmlns:a16="http://schemas.microsoft.com/office/drawing/2014/main" id="{D32952DA-C5DD-09F2-AB54-D35CE087D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CF8A7E-B3DE-E50C-B96A-D3C53C445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BB338-6DD2-49B5-A43C-C794694B682C}" type="slidenum">
              <a:rPr lang="en-IN" smtClean="0"/>
              <a:t>‹#›</a:t>
            </a:fld>
            <a:endParaRPr lang="en-IN"/>
          </a:p>
        </p:txBody>
      </p:sp>
    </p:spTree>
    <p:extLst>
      <p:ext uri="{BB962C8B-B14F-4D97-AF65-F5344CB8AC3E}">
        <p14:creationId xmlns:p14="http://schemas.microsoft.com/office/powerpoint/2010/main" val="3769625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ibm.com/" TargetMode="External"/><Relationship Id="rId2" Type="http://schemas.openxmlformats.org/officeDocument/2006/relationships/hyperlink" Target="https://aikosh.indiaai.gov.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A8E9-9E0C-43C3-AC9E-A3F797E7E4A1}"/>
              </a:ext>
            </a:extLst>
          </p:cNvPr>
          <p:cNvSpPr>
            <a:spLocks noGrp="1"/>
          </p:cNvSpPr>
          <p:nvPr>
            <p:ph type="ctrTitle"/>
          </p:nvPr>
        </p:nvSpPr>
        <p:spPr>
          <a:xfrm>
            <a:off x="744719" y="1216058"/>
            <a:ext cx="11151908" cy="1725106"/>
          </a:xfrm>
        </p:spPr>
        <p:txBody>
          <a:bodyPr>
            <a:normAutofit/>
          </a:bodyPr>
          <a:lstStyle/>
          <a:p>
            <a:r>
              <a:rPr lang="en-US" sz="2800" b="1" u="sng" dirty="0">
                <a:solidFill>
                  <a:srgbClr val="00B0F0"/>
                </a:solidFill>
                <a:latin typeface="+mn-lt"/>
              </a:rPr>
              <a:t>State-wise Analysis of Access to Improved Source of Drinking Water</a:t>
            </a:r>
            <a:br>
              <a:rPr lang="en-IN" sz="2800" u="sng" dirty="0">
                <a:latin typeface="+mn-lt"/>
              </a:rPr>
            </a:br>
            <a:endParaRPr lang="en-IN" sz="2800" u="sng" dirty="0">
              <a:latin typeface="+mn-lt"/>
            </a:endParaRPr>
          </a:p>
        </p:txBody>
      </p:sp>
      <p:sp>
        <p:nvSpPr>
          <p:cNvPr id="3" name="Subtitle 2">
            <a:extLst>
              <a:ext uri="{FF2B5EF4-FFF2-40B4-BE49-F238E27FC236}">
                <a16:creationId xmlns:a16="http://schemas.microsoft.com/office/drawing/2014/main" id="{C6F393EE-63D4-7EF3-EF6B-C9761DC399DE}"/>
              </a:ext>
            </a:extLst>
          </p:cNvPr>
          <p:cNvSpPr>
            <a:spLocks noGrp="1"/>
          </p:cNvSpPr>
          <p:nvPr>
            <p:ph type="subTitle" idx="1"/>
          </p:nvPr>
        </p:nvSpPr>
        <p:spPr>
          <a:xfrm>
            <a:off x="499622" y="3619893"/>
            <a:ext cx="11151908" cy="1875935"/>
          </a:xfrm>
        </p:spPr>
        <p:txBody>
          <a:bodyPr/>
          <a:lstStyle/>
          <a:p>
            <a:r>
              <a:rPr lang="en-US" sz="2000" b="1" i="1" dirty="0">
                <a:solidFill>
                  <a:schemeClr val="accent1">
                    <a:lumMod val="75000"/>
                  </a:schemeClr>
                </a:solidFill>
                <a:latin typeface="Arial"/>
                <a:cs typeface="Arial"/>
              </a:rPr>
              <a:t>CAPSTONE PROJECT</a:t>
            </a:r>
          </a:p>
          <a:p>
            <a:endParaRPr lang="en-US" sz="2000" b="1" i="1" dirty="0">
              <a:solidFill>
                <a:schemeClr val="accent1">
                  <a:lumMod val="75000"/>
                </a:schemeClr>
              </a:solidFill>
              <a:latin typeface="Arial"/>
              <a:cs typeface="Arial"/>
            </a:endParaRPr>
          </a:p>
          <a:p>
            <a:r>
              <a:rPr lang="en-US"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Presented By: ROHITH VEMURI- Saveetha School Of Engineering- BE(CSE)</a:t>
            </a:r>
          </a:p>
          <a:p>
            <a:endParaRPr lang="en-IN" dirty="0"/>
          </a:p>
        </p:txBody>
      </p:sp>
    </p:spTree>
    <p:extLst>
      <p:ext uri="{BB962C8B-B14F-4D97-AF65-F5344CB8AC3E}">
        <p14:creationId xmlns:p14="http://schemas.microsoft.com/office/powerpoint/2010/main" val="830108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BEC5-3048-ACC1-DE00-01C702EF4DC2}"/>
              </a:ext>
            </a:extLst>
          </p:cNvPr>
          <p:cNvSpPr>
            <a:spLocks noGrp="1"/>
          </p:cNvSpPr>
          <p:nvPr>
            <p:ph type="title"/>
          </p:nvPr>
        </p:nvSpPr>
        <p:spPr/>
        <p:txBody>
          <a:bodyPr>
            <a:normAutofit/>
          </a:bodyPr>
          <a:lstStyle/>
          <a:p>
            <a:r>
              <a:rPr lang="en-IN" sz="2800" b="1" dirty="0">
                <a:solidFill>
                  <a:srgbClr val="00B0F0"/>
                </a:solidFill>
                <a:latin typeface="Calibri" panose="020F0502020204030204" pitchFamily="34" charset="0"/>
                <a:ea typeface="Calibri" panose="020F0502020204030204" pitchFamily="34" charset="0"/>
                <a:cs typeface="Calibri" panose="020F0502020204030204" pitchFamily="34" charset="0"/>
              </a:rPr>
              <a:t>References</a:t>
            </a:r>
            <a:endParaRPr lang="en-IN" sz="2800" dirty="0">
              <a:solidFill>
                <a:srgbClr val="00B0F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373DD40-EC1F-3FD2-F03D-E99C9E468397}"/>
              </a:ext>
            </a:extLst>
          </p:cNvPr>
          <p:cNvSpPr>
            <a:spLocks noGrp="1"/>
          </p:cNvSpPr>
          <p:nvPr>
            <p:ph idx="1"/>
          </p:nvPr>
        </p:nvSpPr>
        <p:spPr/>
        <p:txBody>
          <a:bodyPr/>
          <a:lstStyle/>
          <a:p>
            <a:pPr lvl="0"/>
            <a:r>
              <a:rPr lang="en-IN" sz="2400" dirty="0">
                <a:latin typeface="Calibri" panose="020F0502020204030204" pitchFamily="34" charset="0"/>
                <a:ea typeface="Calibri" panose="020F0502020204030204" pitchFamily="34" charset="0"/>
                <a:cs typeface="Calibri" panose="020F0502020204030204" pitchFamily="34" charset="0"/>
              </a:rPr>
              <a:t>AI Kosh Dataset: </a:t>
            </a:r>
            <a:r>
              <a:rPr lang="en-IN" sz="2400" u="sng" dirty="0">
                <a:latin typeface="Calibri" panose="020F0502020204030204" pitchFamily="34" charset="0"/>
                <a:ea typeface="Calibri" panose="020F0502020204030204" pitchFamily="34" charset="0"/>
                <a:cs typeface="Calibri" panose="020F0502020204030204" pitchFamily="34" charset="0"/>
                <a:hlinkClick r:id="rId2"/>
              </a:rPr>
              <a:t>https://aikosh.indiaai.gov.in</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0"/>
            <a:r>
              <a:rPr lang="en-IN" sz="2400" dirty="0">
                <a:latin typeface="Calibri" panose="020F0502020204030204" pitchFamily="34" charset="0"/>
                <a:ea typeface="Calibri" panose="020F0502020204030204" pitchFamily="34" charset="0"/>
                <a:cs typeface="Calibri" panose="020F0502020204030204" pitchFamily="34" charset="0"/>
              </a:rPr>
              <a:t>IBM Cloud Lite: </a:t>
            </a:r>
            <a:r>
              <a:rPr lang="en-IN" sz="2400" u="sng" dirty="0">
                <a:latin typeface="Calibri" panose="020F0502020204030204" pitchFamily="34" charset="0"/>
                <a:ea typeface="Calibri" panose="020F0502020204030204" pitchFamily="34" charset="0"/>
                <a:cs typeface="Calibri" panose="020F0502020204030204" pitchFamily="34" charset="0"/>
                <a:hlinkClick r:id="rId3"/>
              </a:rPr>
              <a:t>https://cloud.ibm.com</a:t>
            </a:r>
            <a:endParaRPr lang="en-IN" sz="2400" dirty="0">
              <a:latin typeface="Calibri" panose="020F0502020204030204" pitchFamily="34" charset="0"/>
              <a:ea typeface="Calibri" panose="020F0502020204030204" pitchFamily="34" charset="0"/>
              <a:cs typeface="Calibri" panose="020F0502020204030204" pitchFamily="34" charset="0"/>
            </a:endParaRPr>
          </a:p>
          <a:p>
            <a:pPr lvl="0"/>
            <a:r>
              <a:rPr lang="en-IN" sz="2400" dirty="0">
                <a:latin typeface="Calibri" panose="020F0502020204030204" pitchFamily="34" charset="0"/>
                <a:ea typeface="Calibri" panose="020F0502020204030204" pitchFamily="34" charset="0"/>
                <a:cs typeface="Calibri" panose="020F0502020204030204" pitchFamily="34" charset="0"/>
              </a:rPr>
              <a:t>SDG 6 Documentation (UN Sustainable Goals)</a:t>
            </a:r>
          </a:p>
          <a:p>
            <a:endParaRPr lang="en-IN" dirty="0"/>
          </a:p>
        </p:txBody>
      </p:sp>
    </p:spTree>
    <p:extLst>
      <p:ext uri="{BB962C8B-B14F-4D97-AF65-F5344CB8AC3E}">
        <p14:creationId xmlns:p14="http://schemas.microsoft.com/office/powerpoint/2010/main" val="57477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AFAF-E506-F81B-90A8-D9A4FB28ACF7}"/>
              </a:ext>
            </a:extLst>
          </p:cNvPr>
          <p:cNvSpPr>
            <a:spLocks noGrp="1"/>
          </p:cNvSpPr>
          <p:nvPr>
            <p:ph type="title"/>
          </p:nvPr>
        </p:nvSpPr>
        <p:spPr/>
        <p:txBody>
          <a:bodyPr>
            <a:normAutofit/>
          </a:bodyPr>
          <a:lstStyle/>
          <a:p>
            <a:r>
              <a:rPr lang="en-IN" sz="2800" dirty="0">
                <a:solidFill>
                  <a:srgbClr val="00B0F0"/>
                </a:solidFill>
              </a:rPr>
              <a:t>IBM CERTIFICATIONS</a:t>
            </a:r>
          </a:p>
        </p:txBody>
      </p:sp>
      <p:pic>
        <p:nvPicPr>
          <p:cNvPr id="5" name="Content Placeholder 4">
            <a:extLst>
              <a:ext uri="{FF2B5EF4-FFF2-40B4-BE49-F238E27FC236}">
                <a16:creationId xmlns:a16="http://schemas.microsoft.com/office/drawing/2014/main" id="{B4020AA0-0302-3C42-D844-3BFCD4A92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376" y="1461155"/>
            <a:ext cx="7428321" cy="5297864"/>
          </a:xfrm>
        </p:spPr>
      </p:pic>
    </p:spTree>
    <p:extLst>
      <p:ext uri="{BB962C8B-B14F-4D97-AF65-F5344CB8AC3E}">
        <p14:creationId xmlns:p14="http://schemas.microsoft.com/office/powerpoint/2010/main" val="212988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49A9-6A5B-23F4-024B-E3B429678BAC}"/>
              </a:ext>
            </a:extLst>
          </p:cNvPr>
          <p:cNvSpPr>
            <a:spLocks noGrp="1"/>
          </p:cNvSpPr>
          <p:nvPr>
            <p:ph type="title"/>
          </p:nvPr>
        </p:nvSpPr>
        <p:spPr/>
        <p:txBody>
          <a:bodyPr>
            <a:normAutofit/>
          </a:bodyPr>
          <a:lstStyle/>
          <a:p>
            <a:r>
              <a:rPr lang="en-IN" sz="2800" dirty="0">
                <a:solidFill>
                  <a:srgbClr val="00B0F0"/>
                </a:solidFill>
              </a:rPr>
              <a:t>IBM CERTIFICATIONS</a:t>
            </a:r>
            <a:endParaRPr lang="en-IN" sz="2800" dirty="0"/>
          </a:p>
        </p:txBody>
      </p:sp>
      <p:pic>
        <p:nvPicPr>
          <p:cNvPr id="5" name="Content Placeholder 4">
            <a:extLst>
              <a:ext uri="{FF2B5EF4-FFF2-40B4-BE49-F238E27FC236}">
                <a16:creationId xmlns:a16="http://schemas.microsoft.com/office/drawing/2014/main" id="{70112B74-B639-7726-E16B-70383EFE9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750" y="1618234"/>
            <a:ext cx="7972445" cy="5121931"/>
          </a:xfrm>
        </p:spPr>
      </p:pic>
    </p:spTree>
    <p:extLst>
      <p:ext uri="{BB962C8B-B14F-4D97-AF65-F5344CB8AC3E}">
        <p14:creationId xmlns:p14="http://schemas.microsoft.com/office/powerpoint/2010/main" val="178870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81A2-A870-B1A9-6039-F7236B168CD2}"/>
              </a:ext>
            </a:extLst>
          </p:cNvPr>
          <p:cNvSpPr>
            <a:spLocks noGrp="1"/>
          </p:cNvSpPr>
          <p:nvPr>
            <p:ph type="title"/>
          </p:nvPr>
        </p:nvSpPr>
        <p:spPr/>
        <p:txBody>
          <a:bodyPr>
            <a:normAutofit/>
          </a:bodyPr>
          <a:lstStyle/>
          <a:p>
            <a:r>
              <a:rPr lang="en-IN" sz="2800" dirty="0">
                <a:solidFill>
                  <a:srgbClr val="00B0F0"/>
                </a:solidFill>
              </a:rPr>
              <a:t>IBM CERTIFICATIONS</a:t>
            </a:r>
            <a:endParaRPr lang="en-IN" sz="2800" dirty="0"/>
          </a:p>
        </p:txBody>
      </p:sp>
      <p:pic>
        <p:nvPicPr>
          <p:cNvPr id="5" name="Content Placeholder 4">
            <a:extLst>
              <a:ext uri="{FF2B5EF4-FFF2-40B4-BE49-F238E27FC236}">
                <a16:creationId xmlns:a16="http://schemas.microsoft.com/office/drawing/2014/main" id="{302D38C9-5262-6466-8BE8-118FC4F26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469" y="1351252"/>
            <a:ext cx="8548030" cy="5292452"/>
          </a:xfrm>
        </p:spPr>
      </p:pic>
    </p:spTree>
    <p:extLst>
      <p:ext uri="{BB962C8B-B14F-4D97-AF65-F5344CB8AC3E}">
        <p14:creationId xmlns:p14="http://schemas.microsoft.com/office/powerpoint/2010/main" val="265121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1E0B-F60B-F2B6-E8F3-6CFE7DE87FAA}"/>
              </a:ext>
            </a:extLst>
          </p:cNvPr>
          <p:cNvSpPr>
            <a:spLocks noGrp="1"/>
          </p:cNvSpPr>
          <p:nvPr>
            <p:ph type="title"/>
          </p:nvPr>
        </p:nvSpPr>
        <p:spPr/>
        <p:txBody>
          <a:bodyPr>
            <a:noAutofit/>
          </a:bodyPr>
          <a:lstStyle/>
          <a:p>
            <a:r>
              <a:rPr lang="en-IN" sz="9600" dirty="0"/>
              <a:t>   </a:t>
            </a:r>
          </a:p>
        </p:txBody>
      </p:sp>
      <p:sp>
        <p:nvSpPr>
          <p:cNvPr id="3" name="Content Placeholder 2">
            <a:extLst>
              <a:ext uri="{FF2B5EF4-FFF2-40B4-BE49-F238E27FC236}">
                <a16:creationId xmlns:a16="http://schemas.microsoft.com/office/drawing/2014/main" id="{B80401EA-8264-37C2-038C-F4A073A407CB}"/>
              </a:ext>
            </a:extLst>
          </p:cNvPr>
          <p:cNvSpPr>
            <a:spLocks noGrp="1"/>
          </p:cNvSpPr>
          <p:nvPr>
            <p:ph idx="1"/>
          </p:nvPr>
        </p:nvSpPr>
        <p:spPr>
          <a:xfrm>
            <a:off x="2234153" y="3280528"/>
            <a:ext cx="6768446" cy="1819374"/>
          </a:xfrm>
        </p:spPr>
        <p:txBody>
          <a:bodyPr>
            <a:normAutofit/>
          </a:bodyPr>
          <a:lstStyle/>
          <a:p>
            <a:pPr marL="0" indent="0">
              <a:buNone/>
            </a:pPr>
            <a:r>
              <a:rPr lang="en-IN" sz="9600" dirty="0">
                <a:solidFill>
                  <a:srgbClr val="00B0F0"/>
                </a:solidFill>
              </a:rPr>
              <a:t>THANK YOU</a:t>
            </a:r>
          </a:p>
        </p:txBody>
      </p:sp>
    </p:spTree>
    <p:extLst>
      <p:ext uri="{BB962C8B-B14F-4D97-AF65-F5344CB8AC3E}">
        <p14:creationId xmlns:p14="http://schemas.microsoft.com/office/powerpoint/2010/main" val="14871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E783-92DE-99E8-76E8-CE7A5AFE4121}"/>
              </a:ext>
            </a:extLst>
          </p:cNvPr>
          <p:cNvSpPr>
            <a:spLocks noGrp="1"/>
          </p:cNvSpPr>
          <p:nvPr>
            <p:ph type="title"/>
          </p:nvPr>
        </p:nvSpPr>
        <p:spPr/>
        <p:txBody>
          <a:bodyPr>
            <a:normAutofit/>
          </a:bodyPr>
          <a:lstStyle/>
          <a:p>
            <a:r>
              <a:rPr lang="en-IN" sz="2800" dirty="0">
                <a:solidFill>
                  <a:srgbClr val="00B0F0"/>
                </a:solidFill>
                <a:latin typeface="Calibri" panose="020F0502020204030204" pitchFamily="34" charset="0"/>
                <a:ea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EF7966DF-3D38-8609-FA16-D14B4810F4B6}"/>
              </a:ext>
            </a:extLst>
          </p:cNvPr>
          <p:cNvSpPr>
            <a:spLocks noGrp="1"/>
          </p:cNvSpPr>
          <p:nvPr>
            <p:ph idx="1"/>
          </p:nvPr>
        </p:nvSpPr>
        <p:spPr/>
        <p:txBody>
          <a:bodyPr>
            <a:normAutofit/>
          </a:bodyPr>
          <a:lstStyle/>
          <a:p>
            <a:pPr lvl="0"/>
            <a:r>
              <a:rPr lang="en-IN" sz="2400" dirty="0">
                <a:latin typeface="Calibri" panose="020F0502020204030204" pitchFamily="34" charset="0"/>
                <a:ea typeface="Calibri" panose="020F0502020204030204" pitchFamily="34" charset="0"/>
                <a:cs typeface="Calibri" panose="020F0502020204030204" pitchFamily="34" charset="0"/>
              </a:rPr>
              <a:t>Problem Statement</a:t>
            </a:r>
          </a:p>
          <a:p>
            <a:pPr lvl="0"/>
            <a:r>
              <a:rPr lang="en-IN" sz="2400" dirty="0">
                <a:latin typeface="Calibri" panose="020F0502020204030204" pitchFamily="34" charset="0"/>
                <a:ea typeface="Calibri" panose="020F0502020204030204" pitchFamily="34" charset="0"/>
                <a:cs typeface="Calibri" panose="020F0502020204030204" pitchFamily="34" charset="0"/>
              </a:rPr>
              <a:t>Proposed System/Solution</a:t>
            </a:r>
          </a:p>
          <a:p>
            <a:pPr lvl="0"/>
            <a:r>
              <a:rPr lang="en-IN" sz="2400" dirty="0">
                <a:latin typeface="Calibri" panose="020F0502020204030204" pitchFamily="34" charset="0"/>
                <a:ea typeface="Calibri" panose="020F0502020204030204" pitchFamily="34" charset="0"/>
                <a:cs typeface="Calibri" panose="020F0502020204030204" pitchFamily="34" charset="0"/>
              </a:rPr>
              <a:t>System Development Approach (Technology Used)</a:t>
            </a:r>
          </a:p>
          <a:p>
            <a:pPr lvl="0"/>
            <a:r>
              <a:rPr lang="en-IN" sz="2400" dirty="0">
                <a:latin typeface="Calibri" panose="020F0502020204030204" pitchFamily="34" charset="0"/>
                <a:ea typeface="Calibri" panose="020F0502020204030204" pitchFamily="34" charset="0"/>
                <a:cs typeface="Calibri" panose="020F0502020204030204" pitchFamily="34" charset="0"/>
              </a:rPr>
              <a:t>Algorithm &amp; Deployment</a:t>
            </a:r>
          </a:p>
          <a:p>
            <a:pPr lvl="0"/>
            <a:r>
              <a:rPr lang="en-IN" sz="2400" dirty="0">
                <a:latin typeface="Calibri" panose="020F0502020204030204" pitchFamily="34" charset="0"/>
                <a:ea typeface="Calibri" panose="020F0502020204030204" pitchFamily="34" charset="0"/>
                <a:cs typeface="Calibri" panose="020F0502020204030204" pitchFamily="34" charset="0"/>
              </a:rPr>
              <a:t>Result (Output Image)</a:t>
            </a:r>
          </a:p>
          <a:p>
            <a:pPr lvl="0"/>
            <a:r>
              <a:rPr lang="en-IN" sz="2400" dirty="0">
                <a:latin typeface="Calibri" panose="020F0502020204030204" pitchFamily="34" charset="0"/>
                <a:ea typeface="Calibri" panose="020F0502020204030204" pitchFamily="34" charset="0"/>
                <a:cs typeface="Calibri" panose="020F0502020204030204" pitchFamily="34" charset="0"/>
              </a:rPr>
              <a:t>Conclusion</a:t>
            </a:r>
          </a:p>
          <a:p>
            <a:pPr lvl="0"/>
            <a:r>
              <a:rPr lang="en-IN" sz="2400" dirty="0">
                <a:latin typeface="Calibri" panose="020F0502020204030204" pitchFamily="34" charset="0"/>
                <a:ea typeface="Calibri" panose="020F0502020204030204" pitchFamily="34" charset="0"/>
                <a:cs typeface="Calibri" panose="020F0502020204030204" pitchFamily="34" charset="0"/>
              </a:rPr>
              <a:t>Future Scope</a:t>
            </a:r>
          </a:p>
          <a:p>
            <a:r>
              <a:rPr lang="en-IN" sz="2400" dirty="0">
                <a:latin typeface="Calibri" panose="020F0502020204030204" pitchFamily="34" charset="0"/>
                <a:ea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9810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C80B-5524-4B44-7CE3-DC61AA33F80B}"/>
              </a:ext>
            </a:extLst>
          </p:cNvPr>
          <p:cNvSpPr>
            <a:spLocks noGrp="1"/>
          </p:cNvSpPr>
          <p:nvPr>
            <p:ph type="title"/>
          </p:nvPr>
        </p:nvSpPr>
        <p:spPr/>
        <p:txBody>
          <a:bodyPr>
            <a:normAutofit/>
          </a:bodyPr>
          <a:lstStyle/>
          <a:p>
            <a:r>
              <a:rPr lang="en-IN" sz="2800" b="1" dirty="0">
                <a:solidFill>
                  <a:srgbClr val="00B0F0"/>
                </a:solidFill>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5A2F5BD0-97D0-CCC0-F35F-410886B8B556}"/>
              </a:ext>
            </a:extLst>
          </p:cNvPr>
          <p:cNvSpPr>
            <a:spLocks noGrp="1"/>
          </p:cNvSpPr>
          <p:nvPr>
            <p:ph idx="1"/>
          </p:nvPr>
        </p:nvSpPr>
        <p:spPr>
          <a:xfrm>
            <a:off x="687372" y="1690688"/>
            <a:ext cx="10515600" cy="4351338"/>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Access to safe and improved sources of drinking water is a critical human right and a core component of public health. While India has made significant progress in expanding access under the Sustainable Development Goals (SDG 6), inequalities persist especially in rural areas, tribal regions, and economically weaker states.</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gap in access is often influenced by geography, urbanization, socio-economic status, and infrastructure development. This project aims to analyze the state-wise and sector-wise (urban vs rural) disparities using data from the 78th Round of the Multiple Indicator Survey (MIS) to better understand these challenges and assist in data-backed policy planning</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86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60C4-1114-5F9E-7C09-D926928C094E}"/>
              </a:ext>
            </a:extLst>
          </p:cNvPr>
          <p:cNvSpPr>
            <a:spLocks noGrp="1"/>
          </p:cNvSpPr>
          <p:nvPr>
            <p:ph type="title"/>
          </p:nvPr>
        </p:nvSpPr>
        <p:spPr/>
        <p:txBody>
          <a:bodyPr>
            <a:normAutofit/>
          </a:bodyPr>
          <a:lstStyle/>
          <a:p>
            <a:r>
              <a:rPr lang="en-IN" sz="2800" dirty="0">
                <a:solidFill>
                  <a:srgbClr val="00B0F0"/>
                </a:solidFill>
                <a:latin typeface="Calibri" panose="020F0502020204030204" pitchFamily="34" charset="0"/>
                <a:ea typeface="Calibri" panose="020F0502020204030204" pitchFamily="34" charset="0"/>
                <a:cs typeface="Calibri" panose="020F0502020204030204" pitchFamily="34" charset="0"/>
              </a:rPr>
              <a:t>Proposed System</a:t>
            </a:r>
          </a:p>
        </p:txBody>
      </p:sp>
      <p:sp>
        <p:nvSpPr>
          <p:cNvPr id="3" name="Content Placeholder 2">
            <a:extLst>
              <a:ext uri="{FF2B5EF4-FFF2-40B4-BE49-F238E27FC236}">
                <a16:creationId xmlns:a16="http://schemas.microsoft.com/office/drawing/2014/main" id="{1CFF26CE-D551-7F16-0548-EBEBC875F0D4}"/>
              </a:ext>
            </a:extLst>
          </p:cNvPr>
          <p:cNvSpPr>
            <a:spLocks noGrp="1"/>
          </p:cNvSpPr>
          <p:nvPr>
            <p:ph idx="1"/>
          </p:nvPr>
        </p:nvSpPr>
        <p:spPr>
          <a:xfrm>
            <a:off x="838200" y="1797344"/>
            <a:ext cx="10515600"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This project proposes a data-driven approach to analyze disparities in access to improved sources of drinking water across Indian states.</a:t>
            </a:r>
          </a:p>
          <a:p>
            <a:r>
              <a:rPr lang="en-US" sz="2400" dirty="0">
                <a:latin typeface="Calibri" panose="020F0502020204030204" pitchFamily="34" charset="0"/>
                <a:ea typeface="Calibri" panose="020F0502020204030204" pitchFamily="34" charset="0"/>
                <a:cs typeface="Calibri" panose="020F0502020204030204" pitchFamily="34" charset="0"/>
              </a:rPr>
              <a:t>The solution involves using IBM Watson Studio (on IBM Cloud Lite) as the cloud platform for data analysis. </a:t>
            </a:r>
          </a:p>
          <a:p>
            <a:r>
              <a:rPr lang="en-US" sz="2400" dirty="0">
                <a:latin typeface="Calibri" panose="020F0502020204030204" pitchFamily="34" charset="0"/>
                <a:ea typeface="Calibri" panose="020F0502020204030204" pitchFamily="34" charset="0"/>
                <a:cs typeface="Calibri" panose="020F0502020204030204" pitchFamily="34" charset="0"/>
              </a:rPr>
              <a:t>The Multiple Indicator Survey (MIS) 78th Round dataset is processed using Data Refinery to clean, filter, and structure the data.</a:t>
            </a:r>
          </a:p>
          <a:p>
            <a:r>
              <a:rPr lang="en-US" sz="2400" dirty="0">
                <a:latin typeface="Calibri" panose="020F0502020204030204" pitchFamily="34" charset="0"/>
                <a:ea typeface="Calibri" panose="020F0502020204030204" pitchFamily="34" charset="0"/>
                <a:cs typeface="Calibri" panose="020F0502020204030204" pitchFamily="34" charset="0"/>
              </a:rPr>
              <a:t>Key comparisons such as Urban vs Rural access and State-wise coverage were visualized using interactive bar charts to generate insights. </a:t>
            </a:r>
          </a:p>
          <a:p>
            <a:r>
              <a:rPr lang="en-US" sz="2400" dirty="0">
                <a:latin typeface="Calibri" panose="020F0502020204030204" pitchFamily="34" charset="0"/>
                <a:ea typeface="Calibri" panose="020F0502020204030204" pitchFamily="34" charset="0"/>
                <a:cs typeface="Calibri" panose="020F0502020204030204" pitchFamily="34" charset="0"/>
              </a:rPr>
              <a:t>This supports evidence-based policy planning for water infrastructure and SDG 6 goals.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83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28D3-C650-C15B-9381-9233B28BBC78}"/>
              </a:ext>
            </a:extLst>
          </p:cNvPr>
          <p:cNvSpPr>
            <a:spLocks noGrp="1"/>
          </p:cNvSpPr>
          <p:nvPr>
            <p:ph type="title"/>
          </p:nvPr>
        </p:nvSpPr>
        <p:spPr/>
        <p:txBody>
          <a:bodyPr>
            <a:normAutofit/>
          </a:bodyPr>
          <a:lstStyle/>
          <a:p>
            <a:r>
              <a:rPr lang="en-IN" sz="2800" dirty="0">
                <a:solidFill>
                  <a:srgbClr val="00B0F0"/>
                </a:solidFill>
                <a:latin typeface="Calibri" panose="020F0502020204030204" pitchFamily="34" charset="0"/>
                <a:ea typeface="Calibri" panose="020F0502020204030204" pitchFamily="34" charset="0"/>
                <a:cs typeface="Calibri" panose="020F0502020204030204" pitchFamily="34" charset="0"/>
              </a:rPr>
              <a:t>System Development Approach (Technology Used)</a:t>
            </a:r>
            <a:br>
              <a:rPr lang="en-IN" sz="3200" dirty="0">
                <a:highlight>
                  <a:srgbClr val="00FFFF"/>
                </a:highlight>
                <a:latin typeface="Calibri" panose="020F0502020204030204" pitchFamily="34" charset="0"/>
                <a:ea typeface="Calibri" panose="020F0502020204030204" pitchFamily="34" charset="0"/>
                <a:cs typeface="Calibri" panose="020F0502020204030204" pitchFamily="34" charset="0"/>
              </a:rPr>
            </a:br>
            <a:endParaRPr lang="en-IN" sz="3200" dirty="0">
              <a:highlight>
                <a:srgbClr val="00FFFF"/>
              </a:highligh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7D3FB20-77E0-3FB8-40EB-549CBE478B3F}"/>
              </a:ext>
            </a:extLst>
          </p:cNvPr>
          <p:cNvSpPr>
            <a:spLocks noGrp="1"/>
          </p:cNvSpPr>
          <p:nvPr>
            <p:ph idx="1"/>
          </p:nvPr>
        </p:nvSpPr>
        <p:spPr/>
        <p:txBody>
          <a:bodyPr>
            <a:normAutofit/>
          </a:bodyPr>
          <a:lstStyle/>
          <a:p>
            <a:pPr marL="0" indent="0">
              <a:buNone/>
            </a:pPr>
            <a:r>
              <a:rPr lang="en-IN" sz="2400" b="1" dirty="0"/>
              <a:t>System Requirements</a:t>
            </a:r>
            <a:r>
              <a:rPr lang="en-IN" sz="2600" b="1" dirty="0"/>
              <a:t>:</a:t>
            </a:r>
          </a:p>
          <a:p>
            <a:pPr lvl="0"/>
            <a:r>
              <a:rPr lang="en-IN" sz="2000" dirty="0"/>
              <a:t>IBM Cloud Lite Account</a:t>
            </a:r>
          </a:p>
          <a:p>
            <a:pPr lvl="0"/>
            <a:r>
              <a:rPr lang="en-IN" sz="2000" dirty="0"/>
              <a:t>Watson Studio Project</a:t>
            </a:r>
          </a:p>
          <a:p>
            <a:pPr lvl="0"/>
            <a:r>
              <a:rPr lang="en-IN" sz="2000" dirty="0"/>
              <a:t>Data Refinery</a:t>
            </a:r>
          </a:p>
          <a:p>
            <a:r>
              <a:rPr lang="en-IN" sz="2000" dirty="0"/>
              <a:t>MIS Dataset from AI Kosh</a:t>
            </a:r>
          </a:p>
          <a:p>
            <a:pPr marL="0" indent="0">
              <a:buNone/>
            </a:pPr>
            <a:r>
              <a:rPr lang="en-IN" sz="2400" b="1" dirty="0"/>
              <a:t>Steps Followed</a:t>
            </a:r>
            <a:r>
              <a:rPr lang="en-IN" sz="2600" b="1" dirty="0"/>
              <a:t>:</a:t>
            </a:r>
          </a:p>
          <a:p>
            <a:pPr lvl="0"/>
            <a:r>
              <a:rPr lang="en-IN" sz="2000" dirty="0"/>
              <a:t>Upload dataset to Watson Studio</a:t>
            </a:r>
          </a:p>
          <a:p>
            <a:pPr lvl="0"/>
            <a:r>
              <a:rPr lang="en-IN" sz="2000" dirty="0"/>
              <a:t>Open in Data Refinery for cleaning</a:t>
            </a:r>
          </a:p>
          <a:p>
            <a:pPr lvl="0"/>
            <a:r>
              <a:rPr lang="en-IN" sz="2000" dirty="0"/>
              <a:t>Filter by relevant indicator: Improved Source of Drinking Water</a:t>
            </a:r>
          </a:p>
          <a:p>
            <a:pPr lvl="0"/>
            <a:r>
              <a:rPr lang="en-IN" sz="2000" dirty="0"/>
              <a:t>Create visualizations (Urban vs Rural, State-wise)</a:t>
            </a:r>
          </a:p>
          <a:p>
            <a:endParaRPr lang="en-IN" sz="2000" dirty="0"/>
          </a:p>
          <a:p>
            <a:pPr lvl="0"/>
            <a:endParaRPr lang="en-IN" dirty="0"/>
          </a:p>
          <a:p>
            <a:endParaRPr lang="en-IN" dirty="0"/>
          </a:p>
        </p:txBody>
      </p:sp>
    </p:spTree>
    <p:extLst>
      <p:ext uri="{BB962C8B-B14F-4D97-AF65-F5344CB8AC3E}">
        <p14:creationId xmlns:p14="http://schemas.microsoft.com/office/powerpoint/2010/main" val="141485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CAA7-B717-F17F-75A9-8EAED86A377F}"/>
              </a:ext>
            </a:extLst>
          </p:cNvPr>
          <p:cNvSpPr>
            <a:spLocks noGrp="1"/>
          </p:cNvSpPr>
          <p:nvPr>
            <p:ph type="title"/>
          </p:nvPr>
        </p:nvSpPr>
        <p:spPr/>
        <p:txBody>
          <a:bodyPr>
            <a:normAutofit/>
          </a:bodyPr>
          <a:lstStyle/>
          <a:p>
            <a:r>
              <a:rPr lang="en-IN" sz="2800" b="1" dirty="0">
                <a:solidFill>
                  <a:srgbClr val="00B0F0"/>
                </a:solidFill>
                <a:latin typeface="Calibri" panose="020F0502020204030204" pitchFamily="34" charset="0"/>
                <a:ea typeface="Calibri" panose="020F0502020204030204" pitchFamily="34" charset="0"/>
                <a:cs typeface="Calibri" panose="020F0502020204030204" pitchFamily="34" charset="0"/>
              </a:rPr>
              <a:t>Algorithm &amp; Deployment</a:t>
            </a:r>
            <a:endParaRPr lang="en-IN" sz="2800" dirty="0">
              <a:solidFill>
                <a:srgbClr val="00B0F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16FC4F-9B2F-E0D4-2DA5-C6BC279A3BE0}"/>
              </a:ext>
            </a:extLst>
          </p:cNvPr>
          <p:cNvSpPr>
            <a:spLocks noGrp="1"/>
          </p:cNvSpPr>
          <p:nvPr>
            <p:ph idx="1"/>
          </p:nvPr>
        </p:nvSpPr>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This project is not machine-learning based. Instead, a logical data analysis process was used:</a:t>
            </a:r>
          </a:p>
          <a:p>
            <a:pPr lvl="0"/>
            <a:r>
              <a:rPr lang="en-IN" sz="2400" dirty="0">
                <a:latin typeface="Calibri" panose="020F0502020204030204" pitchFamily="34" charset="0"/>
                <a:ea typeface="Calibri" panose="020F0502020204030204" pitchFamily="34" charset="0"/>
                <a:cs typeface="Calibri" panose="020F0502020204030204" pitchFamily="34" charset="0"/>
              </a:rPr>
              <a:t>Data Source: MIS 78th Round – AI Kosh</a:t>
            </a:r>
          </a:p>
          <a:p>
            <a:pPr lvl="0"/>
            <a:r>
              <a:rPr lang="en-IN" sz="2400" dirty="0">
                <a:latin typeface="Calibri" panose="020F0502020204030204" pitchFamily="34" charset="0"/>
                <a:ea typeface="Calibri" panose="020F0502020204030204" pitchFamily="34" charset="0"/>
                <a:cs typeface="Calibri" panose="020F0502020204030204" pitchFamily="34" charset="0"/>
              </a:rPr>
              <a:t>Filtering: Retained only rows with the "Improved Source of Drinking Water" indicator</a:t>
            </a:r>
          </a:p>
          <a:p>
            <a:pPr lvl="0"/>
            <a:r>
              <a:rPr lang="en-IN" sz="2400" dirty="0">
                <a:latin typeface="Calibri" panose="020F0502020204030204" pitchFamily="34" charset="0"/>
                <a:ea typeface="Calibri" panose="020F0502020204030204" pitchFamily="34" charset="0"/>
                <a:cs typeface="Calibri" panose="020F0502020204030204" pitchFamily="34" charset="0"/>
              </a:rPr>
              <a:t>Processing: Grouped by Sector and State in Data Refinery</a:t>
            </a:r>
          </a:p>
          <a:p>
            <a:pPr lvl="0"/>
            <a:r>
              <a:rPr lang="en-IN" sz="2400" dirty="0">
                <a:latin typeface="Calibri" panose="020F0502020204030204" pitchFamily="34" charset="0"/>
                <a:ea typeface="Calibri" panose="020F0502020204030204" pitchFamily="34" charset="0"/>
                <a:cs typeface="Calibri" panose="020F0502020204030204" pitchFamily="34" charset="0"/>
              </a:rPr>
              <a:t>Visualization: Created bar charts for Urban vs Rural, and State-wise comparisons</a:t>
            </a:r>
          </a:p>
          <a:p>
            <a:pPr lvl="0"/>
            <a:r>
              <a:rPr lang="en-IN" sz="2400" dirty="0">
                <a:latin typeface="Calibri" panose="020F0502020204030204" pitchFamily="34" charset="0"/>
                <a:ea typeface="Calibri" panose="020F0502020204030204" pitchFamily="34" charset="0"/>
                <a:cs typeface="Calibri" panose="020F0502020204030204" pitchFamily="34" charset="0"/>
              </a:rPr>
              <a:t>Deployment: All insights extracted through IBM Watson Studio dashboard and exported</a:t>
            </a:r>
          </a:p>
          <a:p>
            <a:endParaRPr lang="en-IN" dirty="0"/>
          </a:p>
        </p:txBody>
      </p:sp>
    </p:spTree>
    <p:extLst>
      <p:ext uri="{BB962C8B-B14F-4D97-AF65-F5344CB8AC3E}">
        <p14:creationId xmlns:p14="http://schemas.microsoft.com/office/powerpoint/2010/main" val="405739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065B-3AA1-75B5-6E3D-D6D153DA28D5}"/>
              </a:ext>
            </a:extLst>
          </p:cNvPr>
          <p:cNvSpPr>
            <a:spLocks noGrp="1"/>
          </p:cNvSpPr>
          <p:nvPr>
            <p:ph type="title"/>
          </p:nvPr>
        </p:nvSpPr>
        <p:spPr/>
        <p:txBody>
          <a:bodyPr>
            <a:normAutofit/>
          </a:bodyPr>
          <a:lstStyle/>
          <a:p>
            <a:r>
              <a:rPr lang="en-IN" sz="2800" b="1" dirty="0">
                <a:solidFill>
                  <a:srgbClr val="00B0F0"/>
                </a:solidFill>
                <a:latin typeface="Calibri" panose="020F0502020204030204" pitchFamily="34" charset="0"/>
                <a:ea typeface="Calibri" panose="020F0502020204030204" pitchFamily="34" charset="0"/>
                <a:cs typeface="Calibri" panose="020F0502020204030204" pitchFamily="34" charset="0"/>
              </a:rPr>
              <a:t>Result (Output Image)</a:t>
            </a:r>
            <a:endParaRPr lang="en-IN" sz="2800" dirty="0">
              <a:solidFill>
                <a:srgbClr val="00B0F0"/>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95E5FE70-623C-0DBB-6A14-1360EAE8EC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73" y="2215909"/>
            <a:ext cx="5616632" cy="3270491"/>
          </a:xfrm>
        </p:spPr>
      </p:pic>
      <p:pic>
        <p:nvPicPr>
          <p:cNvPr id="13" name="Picture 12">
            <a:extLst>
              <a:ext uri="{FF2B5EF4-FFF2-40B4-BE49-F238E27FC236}">
                <a16:creationId xmlns:a16="http://schemas.microsoft.com/office/drawing/2014/main" id="{6EAF242D-3CCF-8E9A-84E3-E3BBC3F64A41}"/>
              </a:ext>
            </a:extLst>
          </p:cNvPr>
          <p:cNvPicPr>
            <a:picLocks noChangeAspect="1"/>
          </p:cNvPicPr>
          <p:nvPr/>
        </p:nvPicPr>
        <p:blipFill>
          <a:blip r:embed="rId3">
            <a:extLst>
              <a:ext uri="{28A0092B-C50C-407E-A947-70E740481C1C}">
                <a14:useLocalDpi xmlns:a14="http://schemas.microsoft.com/office/drawing/2010/main" val="0"/>
              </a:ext>
            </a:extLst>
          </a:blip>
          <a:srcRect l="-159" r="159"/>
          <a:stretch>
            <a:fillRect/>
          </a:stretch>
        </p:blipFill>
        <p:spPr>
          <a:xfrm>
            <a:off x="5874903" y="2296350"/>
            <a:ext cx="6317097" cy="3190050"/>
          </a:xfrm>
          <a:prstGeom prst="rect">
            <a:avLst/>
          </a:prstGeom>
        </p:spPr>
      </p:pic>
      <p:sp>
        <p:nvSpPr>
          <p:cNvPr id="15" name="TextBox 14">
            <a:extLst>
              <a:ext uri="{FF2B5EF4-FFF2-40B4-BE49-F238E27FC236}">
                <a16:creationId xmlns:a16="http://schemas.microsoft.com/office/drawing/2014/main" id="{82BB74AF-5B3B-60B5-513A-C2D61B25BAEA}"/>
              </a:ext>
            </a:extLst>
          </p:cNvPr>
          <p:cNvSpPr txBox="1"/>
          <p:nvPr/>
        </p:nvSpPr>
        <p:spPr>
          <a:xfrm>
            <a:off x="199969" y="5486400"/>
            <a:ext cx="5429839" cy="400110"/>
          </a:xfrm>
          <a:prstGeom prst="rect">
            <a:avLst/>
          </a:prstGeom>
          <a:noFill/>
        </p:spPr>
        <p:txBody>
          <a:bodyPr wrap="square" rtlCol="0">
            <a:spAutoFit/>
          </a:bodyPr>
          <a:lstStyle/>
          <a:p>
            <a:r>
              <a:rPr lang="en-IN" sz="2000" u="sng" dirty="0"/>
              <a:t>State Wise Access to Improved Drinking Water</a:t>
            </a:r>
          </a:p>
        </p:txBody>
      </p:sp>
      <p:sp>
        <p:nvSpPr>
          <p:cNvPr id="16" name="TextBox 15">
            <a:extLst>
              <a:ext uri="{FF2B5EF4-FFF2-40B4-BE49-F238E27FC236}">
                <a16:creationId xmlns:a16="http://schemas.microsoft.com/office/drawing/2014/main" id="{FA2B5DCC-C774-FFA3-755A-7CD866C4F985}"/>
              </a:ext>
            </a:extLst>
          </p:cNvPr>
          <p:cNvSpPr txBox="1"/>
          <p:nvPr/>
        </p:nvSpPr>
        <p:spPr>
          <a:xfrm>
            <a:off x="5874903" y="5486400"/>
            <a:ext cx="6427076" cy="400110"/>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Urban vs Rural Access to Improved Drinking Water by State</a:t>
            </a:r>
          </a:p>
        </p:txBody>
      </p:sp>
    </p:spTree>
    <p:extLst>
      <p:ext uri="{BB962C8B-B14F-4D97-AF65-F5344CB8AC3E}">
        <p14:creationId xmlns:p14="http://schemas.microsoft.com/office/powerpoint/2010/main" val="388408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52D8-14D7-A323-FBDD-007D149AC7F6}"/>
              </a:ext>
            </a:extLst>
          </p:cNvPr>
          <p:cNvSpPr>
            <a:spLocks noGrp="1"/>
          </p:cNvSpPr>
          <p:nvPr>
            <p:ph type="title"/>
          </p:nvPr>
        </p:nvSpPr>
        <p:spPr/>
        <p:txBody>
          <a:bodyPr>
            <a:normAutofit/>
          </a:bodyPr>
          <a:lstStyle/>
          <a:p>
            <a:r>
              <a:rPr lang="en-IN" sz="2800" b="1" dirty="0">
                <a:solidFill>
                  <a:srgbClr val="00B0F0"/>
                </a:solidFill>
              </a:rPr>
              <a:t>Conclusion</a:t>
            </a:r>
            <a:endParaRPr lang="en-IN" sz="2800" dirty="0">
              <a:solidFill>
                <a:srgbClr val="00B0F0"/>
              </a:solidFill>
            </a:endParaRPr>
          </a:p>
        </p:txBody>
      </p:sp>
      <p:sp>
        <p:nvSpPr>
          <p:cNvPr id="3" name="Content Placeholder 2">
            <a:extLst>
              <a:ext uri="{FF2B5EF4-FFF2-40B4-BE49-F238E27FC236}">
                <a16:creationId xmlns:a16="http://schemas.microsoft.com/office/drawing/2014/main" id="{3204FC89-810E-9ABA-8FF3-25C108AB3A9B}"/>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analysis confirms that urban areas in most states have significantly better access to improved drinking water than rural areas.</a:t>
            </a:r>
          </a:p>
          <a:p>
            <a:r>
              <a:rPr lang="en-US" sz="2400" dirty="0">
                <a:latin typeface="Calibri" panose="020F0502020204030204" pitchFamily="34" charset="0"/>
                <a:ea typeface="Calibri" panose="020F0502020204030204" pitchFamily="34" charset="0"/>
                <a:cs typeface="Calibri" panose="020F0502020204030204" pitchFamily="34" charset="0"/>
              </a:rPr>
              <a:t>Kerala, Gujarat, and Punjab emerged as top-performing states with over 90% access across sectors. Bihar, Odisha, and Meghalaya were among the lowest, especially in the rural sector, with access below 70%.</a:t>
            </a:r>
          </a:p>
          <a:p>
            <a:r>
              <a:rPr lang="en-US" sz="2400" dirty="0">
                <a:latin typeface="Calibri" panose="020F0502020204030204" pitchFamily="34" charset="0"/>
                <a:ea typeface="Calibri" panose="020F0502020204030204" pitchFamily="34" charset="0"/>
                <a:cs typeface="Calibri" panose="020F0502020204030204" pitchFamily="34" charset="0"/>
              </a:rPr>
              <a:t>The state-wise bar chart clearly highlighted inter-state disparities, reinforcing the need for targeted water infrastructure planning.</a:t>
            </a:r>
          </a:p>
          <a:p>
            <a:r>
              <a:rPr lang="en-US" sz="2400" dirty="0">
                <a:latin typeface="Calibri" panose="020F0502020204030204" pitchFamily="34" charset="0"/>
                <a:ea typeface="Calibri" panose="020F0502020204030204" pitchFamily="34" charset="0"/>
                <a:cs typeface="Calibri" panose="020F0502020204030204" pitchFamily="34" charset="0"/>
              </a:rPr>
              <a:t>These findings support the Sustainable Development Goal 6 (SDG 6) ensuring clean water and sanitation for all.</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447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ADA1-7494-C2A2-8F85-C7DF69948D9E}"/>
              </a:ext>
            </a:extLst>
          </p:cNvPr>
          <p:cNvSpPr>
            <a:spLocks noGrp="1"/>
          </p:cNvSpPr>
          <p:nvPr>
            <p:ph type="title"/>
          </p:nvPr>
        </p:nvSpPr>
        <p:spPr/>
        <p:txBody>
          <a:bodyPr>
            <a:normAutofit/>
          </a:bodyPr>
          <a:lstStyle/>
          <a:p>
            <a:r>
              <a:rPr lang="en-IN" sz="2800" b="1" dirty="0">
                <a:solidFill>
                  <a:srgbClr val="00B0F0"/>
                </a:solidFill>
                <a:latin typeface="Calibri" panose="020F0502020204030204" pitchFamily="34" charset="0"/>
                <a:ea typeface="Calibri" panose="020F0502020204030204" pitchFamily="34" charset="0"/>
                <a:cs typeface="Calibri" panose="020F0502020204030204" pitchFamily="34" charset="0"/>
              </a:rPr>
              <a:t>Future Scope</a:t>
            </a:r>
            <a:endParaRPr lang="en-IN" sz="2800" dirty="0">
              <a:solidFill>
                <a:srgbClr val="00B0F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D9BBC58-089E-0CBB-EB1E-A247D3EACB76}"/>
              </a:ext>
            </a:extLst>
          </p:cNvPr>
          <p:cNvSpPr>
            <a:spLocks noGrp="1"/>
          </p:cNvSpPr>
          <p:nvPr>
            <p:ph idx="1"/>
          </p:nvPr>
        </p:nvSpPr>
        <p:spPr/>
        <p:txBody>
          <a:bodyPr>
            <a:normAutofit/>
          </a:bodyPr>
          <a:lstStyle/>
          <a:p>
            <a:pPr lvl="0"/>
            <a:r>
              <a:rPr lang="en-US" sz="2400" dirty="0">
                <a:latin typeface="Calibri" panose="020F0502020204030204" pitchFamily="34" charset="0"/>
                <a:ea typeface="Calibri" panose="020F0502020204030204" pitchFamily="34" charset="0"/>
                <a:cs typeface="Calibri" panose="020F0502020204030204" pitchFamily="34" charset="0"/>
              </a:rPr>
              <a:t>Extend analysis to other MIS indicators such as type of drinking water source (piped, tanker, well) and quality of water consumed</a:t>
            </a:r>
          </a:p>
          <a:p>
            <a:pPr lvl="0"/>
            <a:r>
              <a:rPr lang="en-US" sz="2400" dirty="0">
                <a:latin typeface="Calibri" panose="020F0502020204030204" pitchFamily="34" charset="0"/>
                <a:ea typeface="Calibri" panose="020F0502020204030204" pitchFamily="34" charset="0"/>
                <a:cs typeface="Calibri" panose="020F0502020204030204" pitchFamily="34" charset="0"/>
              </a:rPr>
              <a:t>Use time-series from other MIS rounds for trend analysis</a:t>
            </a:r>
          </a:p>
          <a:p>
            <a:pPr lvl="0"/>
            <a:r>
              <a:rPr lang="en-US" sz="2400" dirty="0">
                <a:latin typeface="Calibri" panose="020F0502020204030204" pitchFamily="34" charset="0"/>
                <a:ea typeface="Calibri" panose="020F0502020204030204" pitchFamily="34" charset="0"/>
                <a:cs typeface="Calibri" panose="020F0502020204030204" pitchFamily="34" charset="0"/>
              </a:rPr>
              <a:t>Build Power BI or Tableau dashboards for policy planning</a:t>
            </a:r>
          </a:p>
          <a:p>
            <a:pPr lvl="0"/>
            <a:r>
              <a:rPr lang="en-US" sz="2400" dirty="0">
                <a:latin typeface="Calibri" panose="020F0502020204030204" pitchFamily="34" charset="0"/>
                <a:ea typeface="Calibri" panose="020F0502020204030204" pitchFamily="34" charset="0"/>
                <a:cs typeface="Calibri" panose="020F0502020204030204" pitchFamily="34" charset="0"/>
              </a:rPr>
              <a:t>Explore AI/ML for predictive water access risk analysis.</a:t>
            </a:r>
          </a:p>
          <a:p>
            <a:pPr lvl="0"/>
            <a:r>
              <a:rPr lang="en-US" sz="2400" dirty="0">
                <a:latin typeface="Calibri" panose="020F0502020204030204" pitchFamily="34" charset="0"/>
                <a:ea typeface="Calibri" panose="020F0502020204030204" pitchFamily="34" charset="0"/>
                <a:cs typeface="Calibri" panose="020F0502020204030204" pitchFamily="34" charset="0"/>
              </a:rPr>
              <a:t>This approach can support state-level planning and resource allocation in future water-related policymaking.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7174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State-wise Analysis of Access to Improved Source of Drinking Water </vt:lpstr>
      <vt:lpstr>OUTLINE</vt:lpstr>
      <vt:lpstr>Problem Statement</vt:lpstr>
      <vt:lpstr>Proposed System</vt:lpstr>
      <vt:lpstr>System Development Approach (Technology Used) </vt:lpstr>
      <vt:lpstr>Algorithm &amp; Deployment</vt:lpstr>
      <vt:lpstr>Result (Output Image)</vt:lpstr>
      <vt:lpstr>Conclusion</vt:lpstr>
      <vt:lpstr>Future Scope</vt:lpstr>
      <vt:lpstr>References</vt:lpstr>
      <vt:lpstr>IBM CERTIFICATIONS</vt:lpstr>
      <vt:lpstr>IBM CERTIFICATIONS</vt:lpstr>
      <vt:lpstr>IBM CERTIFICATIONS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Vemuri Rohith</dc:creator>
  <cp:lastModifiedBy>Vemuri Rohith</cp:lastModifiedBy>
  <cp:revision>1</cp:revision>
  <dcterms:created xsi:type="dcterms:W3CDTF">2025-08-04T08:26:54Z</dcterms:created>
  <dcterms:modified xsi:type="dcterms:W3CDTF">2025-08-04T08:27:10Z</dcterms:modified>
</cp:coreProperties>
</file>