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7" r:id="rId2"/>
    <p:sldId id="256" r:id="rId3"/>
    <p:sldId id="258" r:id="rId4"/>
  </p:sldIdLst>
  <p:sldSz cx="18288000" cy="18288000"/>
  <p:notesSz cx="6858000" cy="9144000"/>
  <p:defaultTextStyle>
    <a:defPPr>
      <a:defRPr lang="en-US"/>
    </a:defPPr>
    <a:lvl1pPr marL="0" algn="l" defTabSz="2088762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1pPr>
    <a:lvl2pPr marL="1044384" algn="l" defTabSz="2088762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2pPr>
    <a:lvl3pPr marL="2088762" algn="l" defTabSz="2088762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3pPr>
    <a:lvl4pPr marL="3133146" algn="l" defTabSz="2088762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4pPr>
    <a:lvl5pPr marL="4177530" algn="l" defTabSz="2088762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5pPr>
    <a:lvl6pPr marL="5221910" algn="l" defTabSz="2088762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6pPr>
    <a:lvl7pPr marL="6266295" algn="l" defTabSz="2088762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7pPr>
    <a:lvl8pPr marL="7310679" algn="l" defTabSz="2088762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8pPr>
    <a:lvl9pPr marL="8355059" algn="l" defTabSz="2088762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7702" autoAdjust="0"/>
  </p:normalViewPr>
  <p:slideViewPr>
    <p:cSldViewPr>
      <p:cViewPr>
        <p:scale>
          <a:sx n="150" d="100"/>
          <a:sy n="150" d="100"/>
        </p:scale>
        <p:origin x="2838" y="1020"/>
      </p:cViewPr>
      <p:guideLst>
        <p:guide orient="horz" pos="5760"/>
        <p:guide pos="57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42F65A-C093-401C-9BB1-D6A509D3F1DF}" type="datetimeFigureOut">
              <a:rPr lang="en-US" smtClean="0"/>
              <a:t>10/30/2012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714500" y="685800"/>
            <a:ext cx="3429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9387C7-CFB0-48D6-BB2B-889463356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4253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088762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1pPr>
    <a:lvl2pPr marL="1044384" algn="l" defTabSz="2088762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2pPr>
    <a:lvl3pPr marL="2088762" algn="l" defTabSz="2088762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3pPr>
    <a:lvl4pPr marL="3133146" algn="l" defTabSz="2088762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4pPr>
    <a:lvl5pPr marL="4177530" algn="l" defTabSz="2088762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5pPr>
    <a:lvl6pPr marL="5221910" algn="l" defTabSz="2088762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6pPr>
    <a:lvl7pPr marL="6266295" algn="l" defTabSz="2088762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7pPr>
    <a:lvl8pPr marL="7310679" algn="l" defTabSz="2088762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8pPr>
    <a:lvl9pPr marL="8355059" algn="l" defTabSz="2088762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Lithium-ion_battery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Lithium-ion_battery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4500" y="685800"/>
            <a:ext cx="3429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</a:p>
          <a:p>
            <a:r>
              <a:rPr lang="en-US" dirty="0" smtClean="0"/>
              <a:t>Special</a:t>
            </a:r>
            <a:r>
              <a:rPr lang="en-US" baseline="0" dirty="0" smtClean="0"/>
              <a:t> Cases:</a:t>
            </a:r>
          </a:p>
          <a:p>
            <a:r>
              <a:rPr lang="en-US" baseline="0" dirty="0" smtClean="0"/>
              <a:t>  - what if one cell gets more than it’s maximum share (3A)?</a:t>
            </a:r>
          </a:p>
          <a:p>
            <a:r>
              <a:rPr lang="en-US" baseline="0" dirty="0" smtClean="0"/>
              <a:t>    - is the other battery charging it too much?</a:t>
            </a:r>
          </a:p>
          <a:p>
            <a:r>
              <a:rPr lang="en-US" baseline="0" dirty="0" smtClean="0"/>
              <a:t>    - is it too discharged?</a:t>
            </a:r>
          </a:p>
          <a:p>
            <a:endParaRPr lang="en-US" dirty="0" smtClean="0"/>
          </a:p>
          <a:p>
            <a:r>
              <a:rPr lang="en-US" dirty="0" smtClean="0"/>
              <a:t>Charging</a:t>
            </a:r>
            <a:r>
              <a:rPr lang="en-US" baseline="0" dirty="0" smtClean="0"/>
              <a:t> IC:</a:t>
            </a:r>
          </a:p>
          <a:p>
            <a:r>
              <a:rPr lang="en-US" baseline="0" dirty="0" smtClean="0"/>
              <a:t>  - </a:t>
            </a:r>
            <a:r>
              <a:rPr lang="en-US" dirty="0" smtClean="0"/>
              <a:t>the</a:t>
            </a:r>
            <a:r>
              <a:rPr lang="en-US" baseline="0" dirty="0" smtClean="0"/>
              <a:t> charging IC needs to be refreshed with the charging configuration </a:t>
            </a:r>
          </a:p>
          <a:p>
            <a:r>
              <a:rPr lang="en-US" baseline="0" dirty="0" smtClean="0"/>
              <a:t>    (charging voltage, max charging current, </a:t>
            </a:r>
            <a:r>
              <a:rPr lang="en-US" baseline="0" dirty="0" err="1" smtClean="0"/>
              <a:t>etc</a:t>
            </a:r>
            <a:r>
              <a:rPr lang="en-US" baseline="0" dirty="0" smtClean="0"/>
              <a:t>) every 170s or less or</a:t>
            </a:r>
          </a:p>
          <a:p>
            <a:r>
              <a:rPr lang="en-US" baseline="0" dirty="0" smtClean="0"/>
              <a:t>    else it will time out</a:t>
            </a:r>
          </a:p>
          <a:p>
            <a:endParaRPr lang="en-US" baseline="0" dirty="0" smtClean="0"/>
          </a:p>
          <a:p>
            <a:r>
              <a:rPr lang="en-US" baseline="0" dirty="0" smtClean="0"/>
              <a:t>SBS-Compliant Batteries:</a:t>
            </a:r>
          </a:p>
          <a:p>
            <a:r>
              <a:rPr lang="en-US" baseline="0" dirty="0" smtClean="0"/>
              <a:t>  - the smart battery needs to be polled every 10 seconds (and not faster) to </a:t>
            </a:r>
          </a:p>
          <a:p>
            <a:r>
              <a:rPr lang="en-US" baseline="0" dirty="0" smtClean="0"/>
              <a:t>    avoid missing critical broadcasts (such as </a:t>
            </a:r>
            <a:r>
              <a:rPr lang="en-US" baseline="0" dirty="0" err="1" smtClean="0"/>
              <a:t>AlarmWarning</a:t>
            </a:r>
            <a:r>
              <a:rPr lang="en-US" baseline="0" dirty="0" smtClean="0"/>
              <a:t>) and not consume</a:t>
            </a:r>
          </a:p>
          <a:p>
            <a:r>
              <a:rPr lang="en-US" baseline="0" dirty="0" smtClean="0"/>
              <a:t>    too much bandwidth</a:t>
            </a:r>
          </a:p>
          <a:p>
            <a:r>
              <a:rPr lang="en-US" baseline="0" dirty="0" smtClean="0"/>
              <a:t>  - perform an update within 5s of when a monitored parameter changes?</a:t>
            </a:r>
          </a:p>
          <a:p>
            <a:endParaRPr lang="en-US" baseline="0" dirty="0" smtClean="0"/>
          </a:p>
          <a:p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-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a Li-ion battery is stored in a discharged condition The boost feature applies a small charge current to activate the protection circuit to 2.20–2.90V/ cell, at which point a normal charge </a:t>
            </a:r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commences.</a:t>
            </a:r>
          </a:p>
          <a:p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Caution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should be applied not to boost lithium-based batteries back to life that have dwelled below 1.5V/cell for a week or longer</a:t>
            </a:r>
          </a:p>
          <a:p>
            <a:endParaRPr lang="en-US" baseline="0" dirty="0" smtClean="0"/>
          </a:p>
          <a:p>
            <a:r>
              <a:rPr lang="en-US" dirty="0" smtClean="0">
                <a:hlinkClick r:id="rId3"/>
              </a:rPr>
              <a:t>http://en.wikipedia.org/wiki/Lithium-ion_battery#Battery_charging_procedure</a:t>
            </a: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9387C7-CFB0-48D6-BB2B-88946335655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9495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4500" y="685800"/>
            <a:ext cx="3429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</a:p>
          <a:p>
            <a:r>
              <a:rPr lang="en-US" dirty="0" smtClean="0"/>
              <a:t>Special</a:t>
            </a:r>
            <a:r>
              <a:rPr lang="en-US" baseline="0" dirty="0" smtClean="0"/>
              <a:t> Cases:</a:t>
            </a:r>
          </a:p>
          <a:p>
            <a:r>
              <a:rPr lang="en-US" baseline="0" dirty="0" smtClean="0"/>
              <a:t>  - what if one cell gets more than it’s maximum share (3A)?</a:t>
            </a:r>
          </a:p>
          <a:p>
            <a:r>
              <a:rPr lang="en-US" baseline="0" dirty="0" smtClean="0"/>
              <a:t>    - is the other battery charging it too much?</a:t>
            </a:r>
          </a:p>
          <a:p>
            <a:r>
              <a:rPr lang="en-US" baseline="0" dirty="0" smtClean="0"/>
              <a:t>    - is it too discharged?</a:t>
            </a:r>
          </a:p>
          <a:p>
            <a:endParaRPr lang="en-US" dirty="0" smtClean="0"/>
          </a:p>
          <a:p>
            <a:r>
              <a:rPr lang="en-US" dirty="0" smtClean="0"/>
              <a:t>Charging</a:t>
            </a:r>
            <a:r>
              <a:rPr lang="en-US" baseline="0" dirty="0" smtClean="0"/>
              <a:t> IC:</a:t>
            </a:r>
          </a:p>
          <a:p>
            <a:r>
              <a:rPr lang="en-US" baseline="0" dirty="0" smtClean="0"/>
              <a:t>  - </a:t>
            </a:r>
            <a:r>
              <a:rPr lang="en-US" dirty="0" smtClean="0"/>
              <a:t>the</a:t>
            </a:r>
            <a:r>
              <a:rPr lang="en-US" baseline="0" dirty="0" smtClean="0"/>
              <a:t> charging IC needs to be refreshed with the charging configuration </a:t>
            </a:r>
          </a:p>
          <a:p>
            <a:r>
              <a:rPr lang="en-US" baseline="0" dirty="0" smtClean="0"/>
              <a:t>    (charging voltage, max charging current, </a:t>
            </a:r>
            <a:r>
              <a:rPr lang="en-US" baseline="0" dirty="0" err="1" smtClean="0"/>
              <a:t>etc</a:t>
            </a:r>
            <a:r>
              <a:rPr lang="en-US" baseline="0" dirty="0" smtClean="0"/>
              <a:t>) every 170s or less or</a:t>
            </a:r>
          </a:p>
          <a:p>
            <a:r>
              <a:rPr lang="en-US" baseline="0" dirty="0" smtClean="0"/>
              <a:t>    else it will time out</a:t>
            </a:r>
          </a:p>
          <a:p>
            <a:endParaRPr lang="en-US" baseline="0" dirty="0" smtClean="0"/>
          </a:p>
          <a:p>
            <a:r>
              <a:rPr lang="en-US" baseline="0" dirty="0" smtClean="0"/>
              <a:t>SBS-Compliant Batteries:</a:t>
            </a:r>
          </a:p>
          <a:p>
            <a:r>
              <a:rPr lang="en-US" baseline="0" dirty="0" smtClean="0"/>
              <a:t>  - the smart battery needs to be polled every 10 seconds (and not faster) to </a:t>
            </a:r>
          </a:p>
          <a:p>
            <a:r>
              <a:rPr lang="en-US" baseline="0" dirty="0" smtClean="0"/>
              <a:t>    avoid missing critical broadcasts (such as </a:t>
            </a:r>
            <a:r>
              <a:rPr lang="en-US" baseline="0" dirty="0" err="1" smtClean="0"/>
              <a:t>AlarmWarning</a:t>
            </a:r>
            <a:r>
              <a:rPr lang="en-US" baseline="0" dirty="0" smtClean="0"/>
              <a:t>) and not consume</a:t>
            </a:r>
          </a:p>
          <a:p>
            <a:r>
              <a:rPr lang="en-US" baseline="0" dirty="0" smtClean="0"/>
              <a:t>    too much bandwidth</a:t>
            </a:r>
          </a:p>
          <a:p>
            <a:r>
              <a:rPr lang="en-US" baseline="0" dirty="0" smtClean="0"/>
              <a:t>  - perform an update within 5s of when a monitored parameter changes?</a:t>
            </a:r>
          </a:p>
          <a:p>
            <a:endParaRPr lang="en-US" baseline="0" dirty="0" smtClean="0"/>
          </a:p>
          <a:p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-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a Li-ion battery is stored in a discharged condition The boost feature applies a small charge current to activate the protection circuit to 2.20–2.90V/ cell, at which point a normal charge commences.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Caution should be applied not to boost lithium-based batteries back to life that have dwelled below 1.5V/cell for a week or longer</a:t>
            </a:r>
          </a:p>
          <a:p>
            <a:endParaRPr lang="en-US" baseline="0" dirty="0" smtClean="0"/>
          </a:p>
          <a:p>
            <a:r>
              <a:rPr lang="en-US" dirty="0" smtClean="0">
                <a:hlinkClick r:id="rId3"/>
              </a:rPr>
              <a:t>http://en.wikipedia.org/wiki/Lithium-ion_battery#Battery_charging_procedure</a:t>
            </a: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9387C7-CFB0-48D6-BB2B-88946335655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9495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4500" y="685800"/>
            <a:ext cx="3429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9387C7-CFB0-48D6-BB2B-88946335655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9495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2" y="5681159"/>
            <a:ext cx="15544800" cy="39200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10363200"/>
            <a:ext cx="12801600" cy="4673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0443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0887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1331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41775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52219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62662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73106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83550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25747-ADEF-44A5-B0A1-EA127634DA2C}" type="datetimeFigureOut">
              <a:rPr lang="en-US" smtClean="0"/>
              <a:t>10/30/2012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C4727-54FB-4699-BC41-DF8F86131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179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25747-ADEF-44A5-B0A1-EA127634DA2C}" type="datetimeFigureOut">
              <a:rPr lang="en-US" smtClean="0"/>
              <a:t>10/30/2012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C4727-54FB-4699-BC41-DF8F86131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919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258800" y="732388"/>
            <a:ext cx="4114800" cy="1560406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732388"/>
            <a:ext cx="12039600" cy="1560406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25747-ADEF-44A5-B0A1-EA127634DA2C}" type="datetimeFigureOut">
              <a:rPr lang="en-US" smtClean="0"/>
              <a:t>10/30/2012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C4727-54FB-4699-BC41-DF8F86131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912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25747-ADEF-44A5-B0A1-EA127634DA2C}" type="datetimeFigureOut">
              <a:rPr lang="en-US" smtClean="0"/>
              <a:t>10/30/2012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C4727-54FB-4699-BC41-DF8F86131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557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28" y="11751756"/>
            <a:ext cx="15544800" cy="3632200"/>
          </a:xfrm>
        </p:spPr>
        <p:txBody>
          <a:bodyPr anchor="t"/>
          <a:lstStyle>
            <a:lvl1pPr algn="l">
              <a:defRPr sz="91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4628" y="7751249"/>
            <a:ext cx="15544800" cy="4000499"/>
          </a:xfrm>
        </p:spPr>
        <p:txBody>
          <a:bodyPr anchor="b"/>
          <a:lstStyle>
            <a:lvl1pPr marL="0" indent="0">
              <a:buNone/>
              <a:defRPr sz="4600">
                <a:solidFill>
                  <a:schemeClr val="tx1">
                    <a:tint val="75000"/>
                  </a:schemeClr>
                </a:solidFill>
              </a:defRPr>
            </a:lvl1pPr>
            <a:lvl2pPr marL="1044384" indent="0">
              <a:buNone/>
              <a:defRPr sz="4100">
                <a:solidFill>
                  <a:schemeClr val="tx1">
                    <a:tint val="75000"/>
                  </a:schemeClr>
                </a:solidFill>
              </a:defRPr>
            </a:lvl2pPr>
            <a:lvl3pPr marL="2088762" indent="0">
              <a:buNone/>
              <a:defRPr sz="3700">
                <a:solidFill>
                  <a:schemeClr val="tx1">
                    <a:tint val="75000"/>
                  </a:schemeClr>
                </a:solidFill>
              </a:defRPr>
            </a:lvl3pPr>
            <a:lvl4pPr marL="3133146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417753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522191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6266295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7310679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8355059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25747-ADEF-44A5-B0A1-EA127634DA2C}" type="datetimeFigureOut">
              <a:rPr lang="en-US" smtClean="0"/>
              <a:t>10/30/2012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C4727-54FB-4699-BC41-DF8F86131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097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4267217"/>
            <a:ext cx="8077200" cy="12069235"/>
          </a:xfrm>
        </p:spPr>
        <p:txBody>
          <a:bodyPr/>
          <a:lstStyle>
            <a:lvl1pPr>
              <a:defRPr sz="6400"/>
            </a:lvl1pPr>
            <a:lvl2pPr>
              <a:defRPr sz="5500"/>
            </a:lvl2pPr>
            <a:lvl3pPr>
              <a:defRPr sz="4600"/>
            </a:lvl3pPr>
            <a:lvl4pPr>
              <a:defRPr sz="4100"/>
            </a:lvl4pPr>
            <a:lvl5pPr>
              <a:defRPr sz="4100"/>
            </a:lvl5pPr>
            <a:lvl6pPr>
              <a:defRPr sz="4100"/>
            </a:lvl6pPr>
            <a:lvl7pPr>
              <a:defRPr sz="4100"/>
            </a:lvl7pPr>
            <a:lvl8pPr>
              <a:defRPr sz="4100"/>
            </a:lvl8pPr>
            <a:lvl9pPr>
              <a:defRPr sz="4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96400" y="4267217"/>
            <a:ext cx="8077200" cy="12069235"/>
          </a:xfrm>
        </p:spPr>
        <p:txBody>
          <a:bodyPr/>
          <a:lstStyle>
            <a:lvl1pPr>
              <a:defRPr sz="6400"/>
            </a:lvl1pPr>
            <a:lvl2pPr>
              <a:defRPr sz="5500"/>
            </a:lvl2pPr>
            <a:lvl3pPr>
              <a:defRPr sz="4600"/>
            </a:lvl3pPr>
            <a:lvl4pPr>
              <a:defRPr sz="4100"/>
            </a:lvl4pPr>
            <a:lvl5pPr>
              <a:defRPr sz="4100"/>
            </a:lvl5pPr>
            <a:lvl6pPr>
              <a:defRPr sz="4100"/>
            </a:lvl6pPr>
            <a:lvl7pPr>
              <a:defRPr sz="4100"/>
            </a:lvl7pPr>
            <a:lvl8pPr>
              <a:defRPr sz="4100"/>
            </a:lvl8pPr>
            <a:lvl9pPr>
              <a:defRPr sz="4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25747-ADEF-44A5-B0A1-EA127634DA2C}" type="datetimeFigureOut">
              <a:rPr lang="en-US" smtClean="0"/>
              <a:t>10/30/2012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C4727-54FB-4699-BC41-DF8F86131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586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4093647"/>
            <a:ext cx="8080376" cy="1706035"/>
          </a:xfrm>
        </p:spPr>
        <p:txBody>
          <a:bodyPr anchor="b"/>
          <a:lstStyle>
            <a:lvl1pPr marL="0" indent="0">
              <a:buNone/>
              <a:defRPr sz="5500" b="1"/>
            </a:lvl1pPr>
            <a:lvl2pPr marL="1044384" indent="0">
              <a:buNone/>
              <a:defRPr sz="4600" b="1"/>
            </a:lvl2pPr>
            <a:lvl3pPr marL="2088762" indent="0">
              <a:buNone/>
              <a:defRPr sz="4100" b="1"/>
            </a:lvl3pPr>
            <a:lvl4pPr marL="3133146" indent="0">
              <a:buNone/>
              <a:defRPr sz="3700" b="1"/>
            </a:lvl4pPr>
            <a:lvl5pPr marL="4177530" indent="0">
              <a:buNone/>
              <a:defRPr sz="3700" b="1"/>
            </a:lvl5pPr>
            <a:lvl6pPr marL="5221910" indent="0">
              <a:buNone/>
              <a:defRPr sz="3700" b="1"/>
            </a:lvl6pPr>
            <a:lvl7pPr marL="6266295" indent="0">
              <a:buNone/>
              <a:defRPr sz="3700" b="1"/>
            </a:lvl7pPr>
            <a:lvl8pPr marL="7310679" indent="0">
              <a:buNone/>
              <a:defRPr sz="3700" b="1"/>
            </a:lvl8pPr>
            <a:lvl9pPr marL="8355059" indent="0">
              <a:buNone/>
              <a:defRPr sz="3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5799667"/>
            <a:ext cx="8080376" cy="10536768"/>
          </a:xfrm>
        </p:spPr>
        <p:txBody>
          <a:bodyPr/>
          <a:lstStyle>
            <a:lvl1pPr>
              <a:defRPr sz="5500"/>
            </a:lvl1pPr>
            <a:lvl2pPr>
              <a:defRPr sz="4600"/>
            </a:lvl2pPr>
            <a:lvl3pPr>
              <a:defRPr sz="4100"/>
            </a:lvl3pPr>
            <a:lvl4pPr>
              <a:defRPr sz="3700"/>
            </a:lvl4pPr>
            <a:lvl5pPr>
              <a:defRPr sz="3700"/>
            </a:lvl5pPr>
            <a:lvl6pPr>
              <a:defRPr sz="3700"/>
            </a:lvl6pPr>
            <a:lvl7pPr>
              <a:defRPr sz="3700"/>
            </a:lvl7pPr>
            <a:lvl8pPr>
              <a:defRPr sz="3700"/>
            </a:lvl8pPr>
            <a:lvl9pPr>
              <a:defRPr sz="3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90065" y="4093647"/>
            <a:ext cx="8083550" cy="1706035"/>
          </a:xfrm>
        </p:spPr>
        <p:txBody>
          <a:bodyPr anchor="b"/>
          <a:lstStyle>
            <a:lvl1pPr marL="0" indent="0">
              <a:buNone/>
              <a:defRPr sz="5500" b="1"/>
            </a:lvl1pPr>
            <a:lvl2pPr marL="1044384" indent="0">
              <a:buNone/>
              <a:defRPr sz="4600" b="1"/>
            </a:lvl2pPr>
            <a:lvl3pPr marL="2088762" indent="0">
              <a:buNone/>
              <a:defRPr sz="4100" b="1"/>
            </a:lvl3pPr>
            <a:lvl4pPr marL="3133146" indent="0">
              <a:buNone/>
              <a:defRPr sz="3700" b="1"/>
            </a:lvl4pPr>
            <a:lvl5pPr marL="4177530" indent="0">
              <a:buNone/>
              <a:defRPr sz="3700" b="1"/>
            </a:lvl5pPr>
            <a:lvl6pPr marL="5221910" indent="0">
              <a:buNone/>
              <a:defRPr sz="3700" b="1"/>
            </a:lvl6pPr>
            <a:lvl7pPr marL="6266295" indent="0">
              <a:buNone/>
              <a:defRPr sz="3700" b="1"/>
            </a:lvl7pPr>
            <a:lvl8pPr marL="7310679" indent="0">
              <a:buNone/>
              <a:defRPr sz="3700" b="1"/>
            </a:lvl8pPr>
            <a:lvl9pPr marL="8355059" indent="0">
              <a:buNone/>
              <a:defRPr sz="3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90065" y="5799667"/>
            <a:ext cx="8083550" cy="10536768"/>
          </a:xfrm>
        </p:spPr>
        <p:txBody>
          <a:bodyPr/>
          <a:lstStyle>
            <a:lvl1pPr>
              <a:defRPr sz="5500"/>
            </a:lvl1pPr>
            <a:lvl2pPr>
              <a:defRPr sz="4600"/>
            </a:lvl2pPr>
            <a:lvl3pPr>
              <a:defRPr sz="4100"/>
            </a:lvl3pPr>
            <a:lvl4pPr>
              <a:defRPr sz="3700"/>
            </a:lvl4pPr>
            <a:lvl5pPr>
              <a:defRPr sz="3700"/>
            </a:lvl5pPr>
            <a:lvl6pPr>
              <a:defRPr sz="3700"/>
            </a:lvl6pPr>
            <a:lvl7pPr>
              <a:defRPr sz="3700"/>
            </a:lvl7pPr>
            <a:lvl8pPr>
              <a:defRPr sz="3700"/>
            </a:lvl8pPr>
            <a:lvl9pPr>
              <a:defRPr sz="3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25747-ADEF-44A5-B0A1-EA127634DA2C}" type="datetimeFigureOut">
              <a:rPr lang="en-US" smtClean="0"/>
              <a:t>10/30/2012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C4727-54FB-4699-BC41-DF8F86131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300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25747-ADEF-44A5-B0A1-EA127634DA2C}" type="datetimeFigureOut">
              <a:rPr lang="en-US" smtClean="0"/>
              <a:t>10/30/2012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C4727-54FB-4699-BC41-DF8F86131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755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25747-ADEF-44A5-B0A1-EA127634DA2C}" type="datetimeFigureOut">
              <a:rPr lang="en-US" smtClean="0"/>
              <a:t>10/30/2012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C4727-54FB-4699-BC41-DF8F86131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591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15" y="728145"/>
            <a:ext cx="6016626" cy="3098803"/>
          </a:xfrm>
        </p:spPr>
        <p:txBody>
          <a:bodyPr anchor="b"/>
          <a:lstStyle>
            <a:lvl1pPr algn="l">
              <a:defRPr sz="4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50100" y="728156"/>
            <a:ext cx="10223500" cy="15608301"/>
          </a:xfrm>
        </p:spPr>
        <p:txBody>
          <a:bodyPr/>
          <a:lstStyle>
            <a:lvl1pPr>
              <a:defRPr sz="7300"/>
            </a:lvl1pPr>
            <a:lvl2pPr>
              <a:defRPr sz="6400"/>
            </a:lvl2pPr>
            <a:lvl3pPr>
              <a:defRPr sz="5500"/>
            </a:lvl3pPr>
            <a:lvl4pPr>
              <a:defRPr sz="4600"/>
            </a:lvl4pPr>
            <a:lvl5pPr>
              <a:defRPr sz="4600"/>
            </a:lvl5pPr>
            <a:lvl6pPr>
              <a:defRPr sz="4600"/>
            </a:lvl6pPr>
            <a:lvl7pPr>
              <a:defRPr sz="4600"/>
            </a:lvl7pPr>
            <a:lvl8pPr>
              <a:defRPr sz="4600"/>
            </a:lvl8pPr>
            <a:lvl9pPr>
              <a:defRPr sz="4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15" y="3826956"/>
            <a:ext cx="6016626" cy="12509501"/>
          </a:xfrm>
        </p:spPr>
        <p:txBody>
          <a:bodyPr/>
          <a:lstStyle>
            <a:lvl1pPr marL="0" indent="0">
              <a:buNone/>
              <a:defRPr sz="3200"/>
            </a:lvl1pPr>
            <a:lvl2pPr marL="1044384" indent="0">
              <a:buNone/>
              <a:defRPr sz="2700"/>
            </a:lvl2pPr>
            <a:lvl3pPr marL="2088762" indent="0">
              <a:buNone/>
              <a:defRPr sz="2300"/>
            </a:lvl3pPr>
            <a:lvl4pPr marL="3133146" indent="0">
              <a:buNone/>
              <a:defRPr sz="2100"/>
            </a:lvl4pPr>
            <a:lvl5pPr marL="4177530" indent="0">
              <a:buNone/>
              <a:defRPr sz="2100"/>
            </a:lvl5pPr>
            <a:lvl6pPr marL="5221910" indent="0">
              <a:buNone/>
              <a:defRPr sz="2100"/>
            </a:lvl6pPr>
            <a:lvl7pPr marL="6266295" indent="0">
              <a:buNone/>
              <a:defRPr sz="2100"/>
            </a:lvl7pPr>
            <a:lvl8pPr marL="7310679" indent="0">
              <a:buNone/>
              <a:defRPr sz="2100"/>
            </a:lvl8pPr>
            <a:lvl9pPr marL="8355059" indent="0">
              <a:buNone/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25747-ADEF-44A5-B0A1-EA127634DA2C}" type="datetimeFigureOut">
              <a:rPr lang="en-US" smtClean="0"/>
              <a:t>10/30/2012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C4727-54FB-4699-BC41-DF8F86131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216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4576" y="12801612"/>
            <a:ext cx="10972800" cy="1511304"/>
          </a:xfrm>
        </p:spPr>
        <p:txBody>
          <a:bodyPr anchor="b"/>
          <a:lstStyle>
            <a:lvl1pPr algn="l">
              <a:defRPr sz="4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84576" y="1634067"/>
            <a:ext cx="10972800" cy="10972800"/>
          </a:xfrm>
        </p:spPr>
        <p:txBody>
          <a:bodyPr/>
          <a:lstStyle>
            <a:lvl1pPr marL="0" indent="0">
              <a:buNone/>
              <a:defRPr sz="7300"/>
            </a:lvl1pPr>
            <a:lvl2pPr marL="1044384" indent="0">
              <a:buNone/>
              <a:defRPr sz="6400"/>
            </a:lvl2pPr>
            <a:lvl3pPr marL="2088762" indent="0">
              <a:buNone/>
              <a:defRPr sz="5500"/>
            </a:lvl3pPr>
            <a:lvl4pPr marL="3133146" indent="0">
              <a:buNone/>
              <a:defRPr sz="4600"/>
            </a:lvl4pPr>
            <a:lvl5pPr marL="4177530" indent="0">
              <a:buNone/>
              <a:defRPr sz="4600"/>
            </a:lvl5pPr>
            <a:lvl6pPr marL="5221910" indent="0">
              <a:buNone/>
              <a:defRPr sz="4600"/>
            </a:lvl6pPr>
            <a:lvl7pPr marL="6266295" indent="0">
              <a:buNone/>
              <a:defRPr sz="4600"/>
            </a:lvl7pPr>
            <a:lvl8pPr marL="7310679" indent="0">
              <a:buNone/>
              <a:defRPr sz="4600"/>
            </a:lvl8pPr>
            <a:lvl9pPr marL="8355059" indent="0">
              <a:buNone/>
              <a:defRPr sz="4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84576" y="14312916"/>
            <a:ext cx="10972800" cy="2146301"/>
          </a:xfrm>
        </p:spPr>
        <p:txBody>
          <a:bodyPr/>
          <a:lstStyle>
            <a:lvl1pPr marL="0" indent="0">
              <a:buNone/>
              <a:defRPr sz="3200"/>
            </a:lvl1pPr>
            <a:lvl2pPr marL="1044384" indent="0">
              <a:buNone/>
              <a:defRPr sz="2700"/>
            </a:lvl2pPr>
            <a:lvl3pPr marL="2088762" indent="0">
              <a:buNone/>
              <a:defRPr sz="2300"/>
            </a:lvl3pPr>
            <a:lvl4pPr marL="3133146" indent="0">
              <a:buNone/>
              <a:defRPr sz="2100"/>
            </a:lvl4pPr>
            <a:lvl5pPr marL="4177530" indent="0">
              <a:buNone/>
              <a:defRPr sz="2100"/>
            </a:lvl5pPr>
            <a:lvl6pPr marL="5221910" indent="0">
              <a:buNone/>
              <a:defRPr sz="2100"/>
            </a:lvl6pPr>
            <a:lvl7pPr marL="6266295" indent="0">
              <a:buNone/>
              <a:defRPr sz="2100"/>
            </a:lvl7pPr>
            <a:lvl8pPr marL="7310679" indent="0">
              <a:buNone/>
              <a:defRPr sz="2100"/>
            </a:lvl8pPr>
            <a:lvl9pPr marL="8355059" indent="0">
              <a:buNone/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25747-ADEF-44A5-B0A1-EA127634DA2C}" type="datetimeFigureOut">
              <a:rPr lang="en-US" smtClean="0"/>
              <a:t>10/30/2012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C4727-54FB-4699-BC41-DF8F86131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987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732373"/>
            <a:ext cx="16459200" cy="3048000"/>
          </a:xfrm>
          <a:prstGeom prst="rect">
            <a:avLst/>
          </a:prstGeom>
        </p:spPr>
        <p:txBody>
          <a:bodyPr vert="horz" lIns="208876" tIns="104436" rIns="208876" bIns="104436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4267217"/>
            <a:ext cx="16459200" cy="12069235"/>
          </a:xfrm>
          <a:prstGeom prst="rect">
            <a:avLst/>
          </a:prstGeom>
        </p:spPr>
        <p:txBody>
          <a:bodyPr vert="horz" lIns="208876" tIns="104436" rIns="208876" bIns="10443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4402" y="16950287"/>
            <a:ext cx="4267200" cy="973667"/>
          </a:xfrm>
          <a:prstGeom prst="rect">
            <a:avLst/>
          </a:prstGeom>
        </p:spPr>
        <p:txBody>
          <a:bodyPr vert="horz" lIns="208876" tIns="104436" rIns="208876" bIns="104436" rtlCol="0" anchor="ctr"/>
          <a:lstStyle>
            <a:lvl1pPr algn="l">
              <a:defRPr sz="2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C25747-ADEF-44A5-B0A1-EA127634DA2C}" type="datetimeFigureOut">
              <a:rPr lang="en-US" smtClean="0"/>
              <a:t>10/30/2012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48400" y="16950287"/>
            <a:ext cx="5791200" cy="973667"/>
          </a:xfrm>
          <a:prstGeom prst="rect">
            <a:avLst/>
          </a:prstGeom>
        </p:spPr>
        <p:txBody>
          <a:bodyPr vert="horz" lIns="208876" tIns="104436" rIns="208876" bIns="104436" rtlCol="0" anchor="ctr"/>
          <a:lstStyle>
            <a:lvl1pPr algn="ctr">
              <a:defRPr sz="2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106400" y="16950287"/>
            <a:ext cx="4267200" cy="973667"/>
          </a:xfrm>
          <a:prstGeom prst="rect">
            <a:avLst/>
          </a:prstGeom>
        </p:spPr>
        <p:txBody>
          <a:bodyPr vert="horz" lIns="208876" tIns="104436" rIns="208876" bIns="104436" rtlCol="0" anchor="ctr"/>
          <a:lstStyle>
            <a:lvl1pPr algn="r">
              <a:defRPr sz="2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C4727-54FB-4699-BC41-DF8F86131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547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088762" rtl="0" eaLnBrk="1" latinLnBrk="0" hangingPunct="1">
        <a:spcBef>
          <a:spcPct val="0"/>
        </a:spcBef>
        <a:buNone/>
        <a:defRPr sz="10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83287" indent="-783287" algn="l" defTabSz="2088762" rtl="0" eaLnBrk="1" latinLnBrk="0" hangingPunct="1">
        <a:spcBef>
          <a:spcPct val="20000"/>
        </a:spcBef>
        <a:buFont typeface="Arial" pitchFamily="34" charset="0"/>
        <a:buChar char="•"/>
        <a:defRPr sz="7300" kern="1200">
          <a:solidFill>
            <a:schemeClr val="tx1"/>
          </a:solidFill>
          <a:latin typeface="+mn-lt"/>
          <a:ea typeface="+mn-ea"/>
          <a:cs typeface="+mn-cs"/>
        </a:defRPr>
      </a:lvl1pPr>
      <a:lvl2pPr marL="1697123" indent="-652739" algn="l" defTabSz="2088762" rtl="0" eaLnBrk="1" latinLnBrk="0" hangingPunct="1">
        <a:spcBef>
          <a:spcPct val="20000"/>
        </a:spcBef>
        <a:buFont typeface="Arial" pitchFamily="34" charset="0"/>
        <a:buChar char="–"/>
        <a:defRPr sz="6400" kern="1200">
          <a:solidFill>
            <a:schemeClr val="tx1"/>
          </a:solidFill>
          <a:latin typeface="+mn-lt"/>
          <a:ea typeface="+mn-ea"/>
          <a:cs typeface="+mn-cs"/>
        </a:defRPr>
      </a:lvl2pPr>
      <a:lvl3pPr marL="2610957" indent="-522189" algn="l" defTabSz="2088762" rtl="0" eaLnBrk="1" latinLnBrk="0" hangingPunct="1">
        <a:spcBef>
          <a:spcPct val="20000"/>
        </a:spcBef>
        <a:buFont typeface="Arial" pitchFamily="34" charset="0"/>
        <a:buChar char="•"/>
        <a:defRPr sz="5500" kern="1200">
          <a:solidFill>
            <a:schemeClr val="tx1"/>
          </a:solidFill>
          <a:latin typeface="+mn-lt"/>
          <a:ea typeface="+mn-ea"/>
          <a:cs typeface="+mn-cs"/>
        </a:defRPr>
      </a:lvl3pPr>
      <a:lvl4pPr marL="3655335" indent="-522189" algn="l" defTabSz="2088762" rtl="0" eaLnBrk="1" latinLnBrk="0" hangingPunct="1">
        <a:spcBef>
          <a:spcPct val="20000"/>
        </a:spcBef>
        <a:buFont typeface="Arial" pitchFamily="34" charset="0"/>
        <a:buChar char="–"/>
        <a:defRPr sz="4600" kern="1200">
          <a:solidFill>
            <a:schemeClr val="tx1"/>
          </a:solidFill>
          <a:latin typeface="+mn-lt"/>
          <a:ea typeface="+mn-ea"/>
          <a:cs typeface="+mn-cs"/>
        </a:defRPr>
      </a:lvl4pPr>
      <a:lvl5pPr marL="4699719" indent="-522189" algn="l" defTabSz="2088762" rtl="0" eaLnBrk="1" latinLnBrk="0" hangingPunct="1">
        <a:spcBef>
          <a:spcPct val="20000"/>
        </a:spcBef>
        <a:buFont typeface="Arial" pitchFamily="34" charset="0"/>
        <a:buChar char="»"/>
        <a:defRPr sz="4600" kern="1200">
          <a:solidFill>
            <a:schemeClr val="tx1"/>
          </a:solidFill>
          <a:latin typeface="+mn-lt"/>
          <a:ea typeface="+mn-ea"/>
          <a:cs typeface="+mn-cs"/>
        </a:defRPr>
      </a:lvl5pPr>
      <a:lvl6pPr marL="5744104" indent="-522189" algn="l" defTabSz="2088762" rtl="0" eaLnBrk="1" latinLnBrk="0" hangingPunct="1">
        <a:spcBef>
          <a:spcPct val="20000"/>
        </a:spcBef>
        <a:buFont typeface="Arial" pitchFamily="34" charset="0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6pPr>
      <a:lvl7pPr marL="6788483" indent="-522189" algn="l" defTabSz="2088762" rtl="0" eaLnBrk="1" latinLnBrk="0" hangingPunct="1">
        <a:spcBef>
          <a:spcPct val="20000"/>
        </a:spcBef>
        <a:buFont typeface="Arial" pitchFamily="34" charset="0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7pPr>
      <a:lvl8pPr marL="7832868" indent="-522189" algn="l" defTabSz="2088762" rtl="0" eaLnBrk="1" latinLnBrk="0" hangingPunct="1">
        <a:spcBef>
          <a:spcPct val="20000"/>
        </a:spcBef>
        <a:buFont typeface="Arial" pitchFamily="34" charset="0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8pPr>
      <a:lvl9pPr marL="8877252" indent="-522189" algn="l" defTabSz="2088762" rtl="0" eaLnBrk="1" latinLnBrk="0" hangingPunct="1">
        <a:spcBef>
          <a:spcPct val="20000"/>
        </a:spcBef>
        <a:buFont typeface="Arial" pitchFamily="34" charset="0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088762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1pPr>
      <a:lvl2pPr marL="1044384" algn="l" defTabSz="2088762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2pPr>
      <a:lvl3pPr marL="2088762" algn="l" defTabSz="2088762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3pPr>
      <a:lvl4pPr marL="3133146" algn="l" defTabSz="2088762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4pPr>
      <a:lvl5pPr marL="4177530" algn="l" defTabSz="2088762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5pPr>
      <a:lvl6pPr marL="5221910" algn="l" defTabSz="2088762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6pPr>
      <a:lvl7pPr marL="6266295" algn="l" defTabSz="2088762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7pPr>
      <a:lvl8pPr marL="7310679" algn="l" defTabSz="2088762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8pPr>
      <a:lvl9pPr marL="8355059" algn="l" defTabSz="2088762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81603" y="1305169"/>
            <a:ext cx="7992558" cy="841854"/>
          </a:xfrm>
          <a:prstGeom prst="rect">
            <a:avLst/>
          </a:prstGeom>
        </p:spPr>
        <p:txBody>
          <a:bodyPr wrap="none" lIns="208876" tIns="104436" rIns="208876" bIns="104436">
            <a:spAutoFit/>
          </a:bodyPr>
          <a:lstStyle/>
          <a:p>
            <a:r>
              <a:rPr lang="en-US" dirty="0" err="1" smtClean="0"/>
              <a:t>InternalCharger</a:t>
            </a:r>
            <a:r>
              <a:rPr lang="en-US" dirty="0" smtClean="0"/>
              <a:t>: Firmware Features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95600" y="4470400"/>
            <a:ext cx="10668000" cy="3693163"/>
          </a:xfrm>
          <a:prstGeom prst="rect">
            <a:avLst/>
          </a:prstGeom>
          <a:noFill/>
        </p:spPr>
        <p:txBody>
          <a:bodyPr wrap="square" lIns="208876" tIns="104436" rIns="208876" bIns="104436" rtlCol="0">
            <a:spAutoFit/>
          </a:bodyPr>
          <a:lstStyle/>
          <a:p>
            <a:pPr marL="391643" indent="-391643">
              <a:buFont typeface="Arial" pitchFamily="34" charset="0"/>
              <a:buChar char="•"/>
            </a:pPr>
            <a:r>
              <a:rPr lang="en-US" sz="3200" dirty="0"/>
              <a:t>Will NOT </a:t>
            </a:r>
            <a:r>
              <a:rPr lang="en-US" sz="3200" dirty="0"/>
              <a:t>begin until the user has made a non-negligible duration of </a:t>
            </a:r>
          </a:p>
          <a:p>
            <a:r>
              <a:rPr lang="en-US" sz="3200" dirty="0"/>
              <a:t> </a:t>
            </a:r>
            <a:r>
              <a:rPr lang="en-US" sz="3200" dirty="0"/>
              <a:t>    consistent </a:t>
            </a:r>
            <a:r>
              <a:rPr lang="en-US" sz="3200" dirty="0"/>
              <a:t>contact with the terminals that power it</a:t>
            </a:r>
          </a:p>
          <a:p>
            <a:pPr marL="391643" indent="-391643">
              <a:buFont typeface="Arial" pitchFamily="34" charset="0"/>
              <a:buChar char="•"/>
            </a:pPr>
            <a:r>
              <a:rPr lang="en-US" sz="3200" dirty="0"/>
              <a:t>Prevents </a:t>
            </a:r>
            <a:r>
              <a:rPr lang="en-US" sz="3200" dirty="0"/>
              <a:t>more than 3A from going to an individual cell</a:t>
            </a:r>
          </a:p>
          <a:p>
            <a:pPr marL="391643" indent="-391643">
              <a:buFont typeface="Arial" pitchFamily="34" charset="0"/>
              <a:buChar char="•"/>
            </a:pPr>
            <a:r>
              <a:rPr lang="en-US" sz="3200" dirty="0"/>
              <a:t>Can communicate </a:t>
            </a:r>
            <a:r>
              <a:rPr lang="en-US" sz="3200" dirty="0"/>
              <a:t>its status to </a:t>
            </a:r>
            <a:r>
              <a:rPr lang="en-US" sz="3200" dirty="0"/>
              <a:t>the </a:t>
            </a:r>
            <a:r>
              <a:rPr lang="en-US" sz="3200" dirty="0" err="1"/>
              <a:t>powerboard</a:t>
            </a:r>
            <a:r>
              <a:rPr lang="en-US" sz="3200" dirty="0"/>
              <a:t> as a slave</a:t>
            </a:r>
          </a:p>
          <a:p>
            <a:pPr marL="391643" indent="-391643">
              <a:buFont typeface="Arial" pitchFamily="34" charset="0"/>
              <a:buChar char="•"/>
            </a:pPr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Will 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NOT charge a battery that has discharged 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dangerously low (less 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than 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2.5V/cell 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* 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4cells =&gt; 6V).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832407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400808" y="792487"/>
            <a:ext cx="5073746" cy="841854"/>
          </a:xfrm>
          <a:prstGeom prst="rect">
            <a:avLst/>
          </a:prstGeom>
        </p:spPr>
        <p:txBody>
          <a:bodyPr wrap="none" lIns="208876" tIns="104436" rIns="208876" bIns="104436">
            <a:spAutoFit/>
          </a:bodyPr>
          <a:lstStyle/>
          <a:p>
            <a:r>
              <a:rPr lang="en-US" dirty="0" smtClean="0"/>
              <a:t>State Diagram Legend</a:t>
            </a:r>
            <a:endParaRPr lang="en-US" dirty="0"/>
          </a:p>
        </p:txBody>
      </p:sp>
      <p:cxnSp>
        <p:nvCxnSpPr>
          <p:cNvPr id="34" name="Curved Connector 33"/>
          <p:cNvCxnSpPr/>
          <p:nvPr/>
        </p:nvCxnSpPr>
        <p:spPr>
          <a:xfrm>
            <a:off x="1466072" y="1889938"/>
            <a:ext cx="1828796" cy="1574797"/>
          </a:xfrm>
          <a:prstGeom prst="curvedConnector3">
            <a:avLst>
              <a:gd name="adj1" fmla="val 50000"/>
            </a:avLst>
          </a:prstGeom>
          <a:ln cap="rnd"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ounded Rectangle 34"/>
          <p:cNvSpPr/>
          <p:nvPr/>
        </p:nvSpPr>
        <p:spPr>
          <a:xfrm>
            <a:off x="7110422" y="8331203"/>
            <a:ext cx="15240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08876" tIns="104436" rIns="208876" bIns="104436" rtlCol="0" anchor="ctr"/>
          <a:lstStyle/>
          <a:p>
            <a:pPr algn="ctr"/>
            <a:r>
              <a:rPr lang="en-US" sz="2100" dirty="0"/>
              <a:t>My state 2</a:t>
            </a:r>
          </a:p>
        </p:txBody>
      </p:sp>
      <p:sp>
        <p:nvSpPr>
          <p:cNvPr id="38" name="Rectangle 37"/>
          <p:cNvSpPr/>
          <p:nvPr/>
        </p:nvSpPr>
        <p:spPr>
          <a:xfrm>
            <a:off x="1100177" y="1305255"/>
            <a:ext cx="850860" cy="487911"/>
          </a:xfrm>
          <a:prstGeom prst="rect">
            <a:avLst/>
          </a:prstGeom>
        </p:spPr>
        <p:txBody>
          <a:bodyPr wrap="none" lIns="208876" tIns="104436" rIns="208876" bIns="104436">
            <a:spAutoFit/>
          </a:bodyPr>
          <a:lstStyle/>
          <a:p>
            <a:r>
              <a:rPr lang="en-US" sz="1800" dirty="0"/>
              <a:t>start</a:t>
            </a:r>
          </a:p>
        </p:txBody>
      </p:sp>
      <p:sp>
        <p:nvSpPr>
          <p:cNvPr id="40" name="Rounded Rectangle 39"/>
          <p:cNvSpPr/>
          <p:nvPr/>
        </p:nvSpPr>
        <p:spPr>
          <a:xfrm>
            <a:off x="3294868" y="3159935"/>
            <a:ext cx="2496332" cy="13104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08876" tIns="104436" rIns="208876" bIns="104436" rtlCol="0" anchor="ctr"/>
          <a:lstStyle/>
          <a:p>
            <a:pPr algn="ctr"/>
            <a:r>
              <a:rPr lang="en-US" sz="2100" dirty="0"/>
              <a:t>My state 1</a:t>
            </a:r>
          </a:p>
          <a:p>
            <a:pPr algn="ctr"/>
            <a:r>
              <a:rPr lang="en-US" sz="2100" dirty="0"/>
              <a:t>(gerund,  ‘</a:t>
            </a:r>
            <a:r>
              <a:rPr lang="en-US" sz="2100" dirty="0" err="1"/>
              <a:t>ing</a:t>
            </a:r>
            <a:r>
              <a:rPr lang="en-US" sz="2100" dirty="0"/>
              <a:t>-suffix’)</a:t>
            </a:r>
          </a:p>
        </p:txBody>
      </p:sp>
      <p:cxnSp>
        <p:nvCxnSpPr>
          <p:cNvPr id="42" name="Curved Connector 41"/>
          <p:cNvCxnSpPr>
            <a:stCxn id="40" idx="3"/>
            <a:endCxn id="35" idx="0"/>
          </p:cNvCxnSpPr>
          <p:nvPr/>
        </p:nvCxnSpPr>
        <p:spPr>
          <a:xfrm>
            <a:off x="5791213" y="3815180"/>
            <a:ext cx="2081222" cy="4516040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843216" y="4104640"/>
            <a:ext cx="2051188" cy="1826739"/>
          </a:xfrm>
          <a:prstGeom prst="rect">
            <a:avLst/>
          </a:prstGeom>
          <a:solidFill>
            <a:schemeClr val="bg1"/>
          </a:solidFill>
        </p:spPr>
        <p:txBody>
          <a:bodyPr wrap="none" lIns="208876" tIns="104436" rIns="208876" bIns="104436" rtlCol="0">
            <a:spAutoFit/>
          </a:bodyPr>
          <a:lstStyle/>
          <a:p>
            <a:r>
              <a:rPr lang="en-US" sz="2100" u="sng" dirty="0"/>
              <a:t>My event</a:t>
            </a:r>
            <a:endParaRPr lang="en-US" sz="2100" u="sng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2100" dirty="0"/>
              <a:t>  - my service 1</a:t>
            </a:r>
          </a:p>
          <a:p>
            <a:r>
              <a:rPr lang="en-US" sz="2100" dirty="0"/>
              <a:t>  - my service 2</a:t>
            </a:r>
          </a:p>
          <a:p>
            <a:r>
              <a:rPr lang="en-US" sz="2100" dirty="0"/>
              <a:t>  …</a:t>
            </a:r>
          </a:p>
          <a:p>
            <a:r>
              <a:rPr lang="en-US" sz="2100" dirty="0"/>
              <a:t>  - my service n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3106410" y="3980299"/>
            <a:ext cx="4672354" cy="1826739"/>
          </a:xfrm>
          <a:prstGeom prst="rect">
            <a:avLst/>
          </a:prstGeom>
          <a:solidFill>
            <a:schemeClr val="bg1"/>
          </a:solidFill>
        </p:spPr>
        <p:txBody>
          <a:bodyPr wrap="none" lIns="208876" tIns="104436" rIns="208876" bIns="104436" rtlCol="0">
            <a:spAutoFit/>
          </a:bodyPr>
          <a:lstStyle/>
          <a:p>
            <a:r>
              <a:rPr lang="en-US" sz="2100" dirty="0"/>
              <a:t>Notes:</a:t>
            </a:r>
            <a:endParaRPr lang="en-US" sz="2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2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</a:t>
            </a:r>
            <a:r>
              <a:rPr lang="en-US" sz="2100" dirty="0"/>
              <a:t>- use a two-space hanging indent </a:t>
            </a:r>
          </a:p>
          <a:p>
            <a:r>
              <a:rPr lang="en-US" sz="2100" dirty="0"/>
              <a:t>     to list services</a:t>
            </a:r>
          </a:p>
          <a:p>
            <a:r>
              <a:rPr lang="en-US" sz="2100" dirty="0"/>
              <a:t>  - underline the event</a:t>
            </a:r>
          </a:p>
          <a:p>
            <a:r>
              <a:rPr lang="en-US" sz="2100" dirty="0"/>
              <a:t>  - use a gerund in the state description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173009" y="5393163"/>
            <a:ext cx="3161171" cy="534077"/>
          </a:xfrm>
          <a:prstGeom prst="rect">
            <a:avLst/>
          </a:prstGeom>
          <a:solidFill>
            <a:schemeClr val="bg1"/>
          </a:solidFill>
        </p:spPr>
        <p:txBody>
          <a:bodyPr wrap="none" lIns="208876" tIns="104436" rIns="208876" bIns="104436" rtlCol="0">
            <a:spAutoFit/>
          </a:bodyPr>
          <a:lstStyle/>
          <a:p>
            <a:r>
              <a:rPr lang="en-US" sz="2100" dirty="0">
                <a:solidFill>
                  <a:schemeClr val="accent3">
                    <a:lumMod val="50000"/>
                  </a:schemeClr>
                </a:solidFill>
              </a:rPr>
              <a:t>s</a:t>
            </a:r>
            <a:r>
              <a:rPr lang="en-US" sz="2100" dirty="0">
                <a:solidFill>
                  <a:schemeClr val="accent3">
                    <a:lumMod val="50000"/>
                  </a:schemeClr>
                </a:solidFill>
              </a:rPr>
              <a:t>hort clarifying comment</a:t>
            </a:r>
            <a:endParaRPr lang="en-US" sz="2100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3441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Rectangle 269"/>
          <p:cNvSpPr/>
          <p:nvPr/>
        </p:nvSpPr>
        <p:spPr>
          <a:xfrm>
            <a:off x="5824885" y="850900"/>
            <a:ext cx="7014245" cy="723216"/>
          </a:xfrm>
          <a:prstGeom prst="rect">
            <a:avLst/>
          </a:prstGeom>
        </p:spPr>
        <p:txBody>
          <a:bodyPr wrap="square" lIns="91384" tIns="45691" rIns="91384" bIns="45691">
            <a:spAutoFit/>
          </a:bodyPr>
          <a:lstStyle/>
          <a:p>
            <a:r>
              <a:rPr lang="en-US" dirty="0" err="1" smtClean="0"/>
              <a:t>InternalCharger</a:t>
            </a:r>
            <a:r>
              <a:rPr lang="en-US" dirty="0" smtClean="0"/>
              <a:t>: State Diagram</a:t>
            </a:r>
            <a:endParaRPr lang="en-US" dirty="0"/>
          </a:p>
        </p:txBody>
      </p:sp>
      <p:cxnSp>
        <p:nvCxnSpPr>
          <p:cNvPr id="271" name="Curved Connector 270"/>
          <p:cNvCxnSpPr>
            <a:stCxn id="287" idx="2"/>
            <a:endCxn id="273" idx="0"/>
          </p:cNvCxnSpPr>
          <p:nvPr/>
        </p:nvCxnSpPr>
        <p:spPr>
          <a:xfrm rot="16200000" flipH="1">
            <a:off x="5935433" y="3878156"/>
            <a:ext cx="1481041" cy="180193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Curved Connector 271"/>
          <p:cNvCxnSpPr>
            <a:endCxn id="282" idx="1"/>
          </p:cNvCxnSpPr>
          <p:nvPr/>
        </p:nvCxnSpPr>
        <p:spPr>
          <a:xfrm>
            <a:off x="2242917" y="2173670"/>
            <a:ext cx="609600" cy="358993"/>
          </a:xfrm>
          <a:prstGeom prst="curvedConnector3">
            <a:avLst>
              <a:gd name="adj1" fmla="val 50000"/>
            </a:avLst>
          </a:prstGeom>
          <a:ln cap="rnd"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3" name="Rounded Rectangle 272"/>
          <p:cNvSpPr/>
          <p:nvPr/>
        </p:nvSpPr>
        <p:spPr>
          <a:xfrm>
            <a:off x="7195917" y="5519642"/>
            <a:ext cx="762000" cy="228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84" tIns="45691" rIns="91384" bIns="45691" rtlCol="0" anchor="ctr"/>
          <a:lstStyle/>
          <a:p>
            <a:pPr algn="ctr"/>
            <a:r>
              <a:rPr lang="en-US" sz="600" dirty="0" smtClean="0"/>
              <a:t>Charging</a:t>
            </a:r>
            <a:endParaRPr lang="en-US" sz="600" dirty="0"/>
          </a:p>
        </p:txBody>
      </p:sp>
      <p:sp>
        <p:nvSpPr>
          <p:cNvPr id="274" name="Rectangle 273"/>
          <p:cNvSpPr/>
          <p:nvPr/>
        </p:nvSpPr>
        <p:spPr>
          <a:xfrm>
            <a:off x="2151540" y="1970511"/>
            <a:ext cx="330427" cy="184607"/>
          </a:xfrm>
          <a:prstGeom prst="rect">
            <a:avLst/>
          </a:prstGeom>
        </p:spPr>
        <p:txBody>
          <a:bodyPr wrap="none" lIns="91384" tIns="45691" rIns="91384" bIns="45691">
            <a:spAutoFit/>
          </a:bodyPr>
          <a:lstStyle/>
          <a:p>
            <a:r>
              <a:rPr lang="en-US" sz="600" dirty="0"/>
              <a:t>start</a:t>
            </a:r>
          </a:p>
        </p:txBody>
      </p:sp>
      <p:cxnSp>
        <p:nvCxnSpPr>
          <p:cNvPr id="275" name="Curved Connector 274"/>
          <p:cNvCxnSpPr>
            <a:stCxn id="273" idx="2"/>
            <a:endCxn id="277" idx="2"/>
          </p:cNvCxnSpPr>
          <p:nvPr/>
        </p:nvCxnSpPr>
        <p:spPr>
          <a:xfrm rot="5400000">
            <a:off x="5080855" y="4471377"/>
            <a:ext cx="1219199" cy="3772928"/>
          </a:xfrm>
          <a:prstGeom prst="curvedConnector3">
            <a:avLst>
              <a:gd name="adj1" fmla="val 15312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" name="TextBox 275"/>
          <p:cNvSpPr txBox="1"/>
          <p:nvPr/>
        </p:nvSpPr>
        <p:spPr>
          <a:xfrm>
            <a:off x="5670203" y="7228279"/>
            <a:ext cx="1228108" cy="369273"/>
          </a:xfrm>
          <a:prstGeom prst="rect">
            <a:avLst/>
          </a:prstGeom>
          <a:solidFill>
            <a:schemeClr val="bg1"/>
          </a:solidFill>
        </p:spPr>
        <p:txBody>
          <a:bodyPr wrap="none" lIns="91384" tIns="45691" rIns="91384" bIns="45691" rtlCol="0">
            <a:spAutoFit/>
          </a:bodyPr>
          <a:lstStyle/>
          <a:p>
            <a:r>
              <a:rPr lang="en-US" sz="600" u="sng" dirty="0" smtClean="0"/>
              <a:t>3A </a:t>
            </a:r>
            <a:r>
              <a:rPr lang="en-US" sz="600" u="sng" dirty="0"/>
              <a:t>&lt; </a:t>
            </a:r>
            <a:r>
              <a:rPr lang="en-US" sz="600" u="sng" dirty="0" err="1" smtClean="0"/>
              <a:t>I</a:t>
            </a:r>
            <a:r>
              <a:rPr lang="en-US" sz="600" u="sng" baseline="-25000" dirty="0" err="1" smtClean="0"/>
              <a:t>sideA</a:t>
            </a:r>
            <a:r>
              <a:rPr lang="en-US" sz="600" u="sng" dirty="0" smtClean="0"/>
              <a:t> </a:t>
            </a:r>
            <a:r>
              <a:rPr lang="en-US" sz="600" u="sng" dirty="0" smtClean="0"/>
              <a:t>OR 3A </a:t>
            </a:r>
            <a:r>
              <a:rPr lang="en-US" sz="600" u="sng" dirty="0"/>
              <a:t>&lt; </a:t>
            </a:r>
            <a:r>
              <a:rPr lang="en-US" sz="600" u="sng" dirty="0" err="1" smtClean="0"/>
              <a:t>I</a:t>
            </a:r>
            <a:r>
              <a:rPr lang="en-US" sz="600" u="sng" baseline="-25000" dirty="0" err="1" smtClean="0"/>
              <a:t>side</a:t>
            </a:r>
            <a:r>
              <a:rPr lang="en-US" sz="600" u="sng" baseline="-25000" dirty="0" err="1" smtClean="0"/>
              <a:t>B</a:t>
            </a:r>
            <a:endParaRPr lang="en-US" sz="600" u="sng" dirty="0"/>
          </a:p>
          <a:p>
            <a:r>
              <a:rPr lang="en-US" sz="600" dirty="0" smtClean="0"/>
              <a:t>  - disconnect </a:t>
            </a:r>
            <a:r>
              <a:rPr lang="en-US" sz="600" dirty="0" smtClean="0"/>
              <a:t>both </a:t>
            </a:r>
            <a:r>
              <a:rPr lang="en-US" sz="600" dirty="0" smtClean="0"/>
              <a:t>sides</a:t>
            </a:r>
          </a:p>
          <a:p>
            <a:r>
              <a:rPr lang="en-US" sz="600" dirty="0" smtClean="0"/>
              <a:t>  - </a:t>
            </a:r>
            <a:r>
              <a:rPr lang="en-US" sz="600" dirty="0"/>
              <a:t>start </a:t>
            </a:r>
            <a:r>
              <a:rPr lang="en-US" sz="600" dirty="0" err="1"/>
              <a:t>cooldown</a:t>
            </a:r>
            <a:r>
              <a:rPr lang="en-US" sz="600" dirty="0"/>
              <a:t> </a:t>
            </a:r>
            <a:r>
              <a:rPr lang="en-US" sz="600" dirty="0" smtClean="0"/>
              <a:t>timer (~100ms)</a:t>
            </a:r>
            <a:endParaRPr lang="en-US" sz="600" dirty="0"/>
          </a:p>
        </p:txBody>
      </p:sp>
      <p:sp>
        <p:nvSpPr>
          <p:cNvPr id="277" name="Rounded Rectangle 276"/>
          <p:cNvSpPr/>
          <p:nvPr/>
        </p:nvSpPr>
        <p:spPr>
          <a:xfrm>
            <a:off x="3157318" y="6711962"/>
            <a:ext cx="1293343" cy="2554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84" tIns="45691" rIns="91384" bIns="45691" rtlCol="0" anchor="ctr"/>
          <a:lstStyle/>
          <a:p>
            <a:pPr algn="ctr"/>
            <a:r>
              <a:rPr lang="en-US" sz="600" dirty="0" smtClean="0"/>
              <a:t>Investigating</a:t>
            </a:r>
            <a:r>
              <a:rPr lang="en-US" sz="600" dirty="0"/>
              <a:t> </a:t>
            </a:r>
            <a:r>
              <a:rPr lang="en-US" sz="600" dirty="0" smtClean="0"/>
              <a:t>Overcurrent</a:t>
            </a:r>
            <a:endParaRPr lang="en-US" sz="600" dirty="0"/>
          </a:p>
        </p:txBody>
      </p:sp>
      <p:cxnSp>
        <p:nvCxnSpPr>
          <p:cNvPr id="278" name="Curved Connector 277"/>
          <p:cNvCxnSpPr>
            <a:stCxn id="277" idx="0"/>
            <a:endCxn id="282" idx="1"/>
          </p:cNvCxnSpPr>
          <p:nvPr/>
        </p:nvCxnSpPr>
        <p:spPr>
          <a:xfrm rot="16200000" flipV="1">
            <a:off x="1238605" y="4146575"/>
            <a:ext cx="4179299" cy="951472"/>
          </a:xfrm>
          <a:prstGeom prst="curvedConnector4">
            <a:avLst>
              <a:gd name="adj1" fmla="val 11864"/>
              <a:gd name="adj2" fmla="val 12402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" name="TextBox 278"/>
          <p:cNvSpPr txBox="1"/>
          <p:nvPr/>
        </p:nvSpPr>
        <p:spPr>
          <a:xfrm>
            <a:off x="2177046" y="5784958"/>
            <a:ext cx="1090250" cy="461606"/>
          </a:xfrm>
          <a:prstGeom prst="rect">
            <a:avLst/>
          </a:prstGeom>
          <a:solidFill>
            <a:schemeClr val="bg1"/>
          </a:solidFill>
        </p:spPr>
        <p:txBody>
          <a:bodyPr wrap="none" lIns="91384" tIns="45691" rIns="91384" bIns="45691" rtlCol="0">
            <a:spAutoFit/>
          </a:bodyPr>
          <a:lstStyle/>
          <a:p>
            <a:r>
              <a:rPr lang="en-US" sz="600" u="sng" dirty="0" err="1"/>
              <a:t>cooldown</a:t>
            </a:r>
            <a:r>
              <a:rPr lang="en-US" sz="600" u="sng" dirty="0"/>
              <a:t> timer expired </a:t>
            </a:r>
            <a:r>
              <a:rPr lang="en-US" sz="600" u="sng" dirty="0" smtClean="0"/>
              <a:t>AND</a:t>
            </a:r>
            <a:endParaRPr lang="en-US" sz="600" u="sng" dirty="0"/>
          </a:p>
          <a:p>
            <a:r>
              <a:rPr lang="en-US" sz="600" u="sng" dirty="0" smtClean="0"/>
              <a:t>(0 </a:t>
            </a:r>
            <a:r>
              <a:rPr lang="en-US" sz="600" u="sng" dirty="0"/>
              <a:t>&lt; </a:t>
            </a:r>
            <a:r>
              <a:rPr lang="en-US" sz="600" u="sng" dirty="0" err="1" smtClean="0"/>
              <a:t>I</a:t>
            </a:r>
            <a:r>
              <a:rPr lang="en-US" sz="600" u="sng" baseline="-25000" dirty="0" err="1" smtClean="0"/>
              <a:t>side</a:t>
            </a:r>
            <a:r>
              <a:rPr lang="en-US" sz="600" u="sng" baseline="-25000" dirty="0" err="1" smtClean="0"/>
              <a:t>A</a:t>
            </a:r>
            <a:r>
              <a:rPr lang="en-US" sz="600" u="sng" dirty="0" smtClean="0"/>
              <a:t> </a:t>
            </a:r>
            <a:r>
              <a:rPr lang="en-US" sz="600" u="sng" dirty="0" smtClean="0"/>
              <a:t>OR </a:t>
            </a:r>
            <a:r>
              <a:rPr lang="en-US" sz="600" u="sng" dirty="0" smtClean="0"/>
              <a:t>0 &lt; </a:t>
            </a:r>
            <a:r>
              <a:rPr lang="en-US" sz="600" u="sng" dirty="0" err="1" smtClean="0"/>
              <a:t>I</a:t>
            </a:r>
            <a:r>
              <a:rPr lang="en-US" sz="600" u="sng" baseline="-25000" dirty="0" err="1" smtClean="0"/>
              <a:t>side</a:t>
            </a:r>
            <a:r>
              <a:rPr lang="en-US" sz="600" u="sng" baseline="-25000" dirty="0" err="1" smtClean="0"/>
              <a:t>B</a:t>
            </a:r>
            <a:r>
              <a:rPr lang="en-US" sz="600" u="sng" dirty="0"/>
              <a:t>)</a:t>
            </a:r>
          </a:p>
          <a:p>
            <a:r>
              <a:rPr lang="en-US" sz="600" dirty="0"/>
              <a:t> </a:t>
            </a:r>
            <a:r>
              <a:rPr lang="en-US" sz="600" dirty="0" smtClean="0"/>
              <a:t>- turn off everything</a:t>
            </a:r>
          </a:p>
          <a:p>
            <a:r>
              <a:rPr lang="en-US" sz="600" dirty="0"/>
              <a:t> </a:t>
            </a:r>
            <a:r>
              <a:rPr lang="en-US" sz="600" dirty="0" smtClean="0"/>
              <a:t>- start awakening timer</a:t>
            </a:r>
            <a:endParaRPr lang="en-US" sz="600" dirty="0"/>
          </a:p>
        </p:txBody>
      </p:sp>
      <p:cxnSp>
        <p:nvCxnSpPr>
          <p:cNvPr id="280" name="Curved Connector 279"/>
          <p:cNvCxnSpPr>
            <a:stCxn id="277" idx="0"/>
            <a:endCxn id="273" idx="1"/>
          </p:cNvCxnSpPr>
          <p:nvPr/>
        </p:nvCxnSpPr>
        <p:spPr>
          <a:xfrm rot="5400000" flipH="1" flipV="1">
            <a:off x="4960944" y="4476987"/>
            <a:ext cx="1078018" cy="3391928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1" name="TextBox 280"/>
          <p:cNvSpPr txBox="1"/>
          <p:nvPr/>
        </p:nvSpPr>
        <p:spPr>
          <a:xfrm>
            <a:off x="4023366" y="5748244"/>
            <a:ext cx="1720230" cy="646272"/>
          </a:xfrm>
          <a:prstGeom prst="rect">
            <a:avLst/>
          </a:prstGeom>
          <a:solidFill>
            <a:schemeClr val="bg1"/>
          </a:solidFill>
        </p:spPr>
        <p:txBody>
          <a:bodyPr wrap="none" lIns="91384" tIns="45691" rIns="91384" bIns="45691" rtlCol="0">
            <a:spAutoFit/>
          </a:bodyPr>
          <a:lstStyle/>
          <a:p>
            <a:r>
              <a:rPr lang="en-US" sz="600" u="sng" dirty="0" err="1"/>
              <a:t>cooldown</a:t>
            </a:r>
            <a:r>
              <a:rPr lang="en-US" sz="600" u="sng" dirty="0"/>
              <a:t> timer expired </a:t>
            </a:r>
            <a:r>
              <a:rPr lang="en-US" sz="600" u="sng" dirty="0" smtClean="0"/>
              <a:t>AND</a:t>
            </a:r>
            <a:endParaRPr lang="en-US" sz="600" u="sng" dirty="0"/>
          </a:p>
          <a:p>
            <a:r>
              <a:rPr lang="en-US" sz="600" u="sng" dirty="0"/>
              <a:t>(</a:t>
            </a:r>
            <a:r>
              <a:rPr lang="en-US" sz="600" u="sng" dirty="0" err="1" smtClean="0"/>
              <a:t>I</a:t>
            </a:r>
            <a:r>
              <a:rPr lang="en-US" sz="600" u="sng" baseline="-25000" dirty="0" err="1" smtClean="0"/>
              <a:t>side</a:t>
            </a:r>
            <a:r>
              <a:rPr lang="en-US" sz="600" u="sng" baseline="-25000" dirty="0" err="1" smtClean="0"/>
              <a:t>A</a:t>
            </a:r>
            <a:r>
              <a:rPr lang="en-US" sz="600" u="sng" dirty="0" smtClean="0"/>
              <a:t> </a:t>
            </a:r>
            <a:r>
              <a:rPr lang="en-US" sz="600" u="sng" dirty="0" smtClean="0"/>
              <a:t>~= 0</a:t>
            </a:r>
            <a:r>
              <a:rPr lang="en-US" sz="600" u="sng" dirty="0" smtClean="0"/>
              <a:t>A </a:t>
            </a:r>
            <a:r>
              <a:rPr lang="en-US" sz="600" u="sng" dirty="0" smtClean="0"/>
              <a:t>AND </a:t>
            </a:r>
            <a:r>
              <a:rPr lang="en-US" sz="600" u="sng" dirty="0" err="1" smtClean="0"/>
              <a:t>I</a:t>
            </a:r>
            <a:r>
              <a:rPr lang="en-US" sz="600" u="sng" baseline="-25000" dirty="0" err="1" smtClean="0"/>
              <a:t>side</a:t>
            </a:r>
            <a:r>
              <a:rPr lang="en-US" sz="600" u="sng" baseline="-25000" dirty="0" err="1" smtClean="0"/>
              <a:t>B</a:t>
            </a:r>
            <a:r>
              <a:rPr lang="en-US" sz="600" u="sng" dirty="0" smtClean="0"/>
              <a:t> ~= 0A)</a:t>
            </a:r>
          </a:p>
          <a:p>
            <a:r>
              <a:rPr lang="en-US" sz="600" dirty="0"/>
              <a:t> </a:t>
            </a:r>
            <a:r>
              <a:rPr lang="en-US" sz="600" dirty="0" smtClean="0"/>
              <a:t> </a:t>
            </a:r>
            <a:r>
              <a:rPr lang="en-US" sz="600" dirty="0"/>
              <a:t> - </a:t>
            </a:r>
            <a:r>
              <a:rPr lang="en-US" sz="600" dirty="0" smtClean="0"/>
              <a:t>decrement </a:t>
            </a:r>
            <a:r>
              <a:rPr lang="en-US" sz="600" dirty="0" err="1" smtClean="0"/>
              <a:t>I</a:t>
            </a:r>
            <a:r>
              <a:rPr lang="en-US" sz="600" baseline="-25000" dirty="0" err="1" smtClean="0"/>
              <a:t>charge,max</a:t>
            </a:r>
            <a:r>
              <a:rPr lang="en-US" sz="600" dirty="0" smtClean="0"/>
              <a:t>, to a limit</a:t>
            </a:r>
          </a:p>
          <a:p>
            <a:r>
              <a:rPr lang="en-US" sz="600" dirty="0" smtClean="0"/>
              <a:t>  - </a:t>
            </a:r>
            <a:r>
              <a:rPr lang="en-US" sz="600" dirty="0"/>
              <a:t> </a:t>
            </a:r>
            <a:r>
              <a:rPr lang="en-US" sz="600" dirty="0" smtClean="0"/>
              <a:t>configure charger</a:t>
            </a:r>
          </a:p>
          <a:p>
            <a:r>
              <a:rPr lang="en-US" sz="600" dirty="0"/>
              <a:t> </a:t>
            </a:r>
            <a:r>
              <a:rPr lang="en-US" sz="600" dirty="0" smtClean="0"/>
              <a:t> - </a:t>
            </a:r>
            <a:r>
              <a:rPr lang="en-US" sz="600" dirty="0" smtClean="0"/>
              <a:t>reconnect both sides</a:t>
            </a:r>
          </a:p>
          <a:p>
            <a:r>
              <a:rPr lang="en-US" sz="600" dirty="0"/>
              <a:t> </a:t>
            </a:r>
            <a:r>
              <a:rPr lang="en-US" sz="600" dirty="0" smtClean="0"/>
              <a:t> - delay  long enough to get a new A/D reading</a:t>
            </a:r>
            <a:endParaRPr lang="en-US" sz="600" dirty="0"/>
          </a:p>
        </p:txBody>
      </p:sp>
      <p:sp>
        <p:nvSpPr>
          <p:cNvPr id="282" name="Rounded Rectangle 281"/>
          <p:cNvSpPr/>
          <p:nvPr/>
        </p:nvSpPr>
        <p:spPr>
          <a:xfrm>
            <a:off x="2852517" y="2418361"/>
            <a:ext cx="762000" cy="228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84" tIns="45691" rIns="91384" bIns="45691" rtlCol="0" anchor="ctr"/>
          <a:lstStyle/>
          <a:p>
            <a:pPr algn="ctr"/>
            <a:r>
              <a:rPr lang="en-US" sz="600" dirty="0" smtClean="0"/>
              <a:t>Awakening</a:t>
            </a:r>
            <a:endParaRPr lang="en-US" sz="600" dirty="0"/>
          </a:p>
        </p:txBody>
      </p:sp>
      <p:sp>
        <p:nvSpPr>
          <p:cNvPr id="283" name="TextBox 282"/>
          <p:cNvSpPr txBox="1"/>
          <p:nvPr/>
        </p:nvSpPr>
        <p:spPr>
          <a:xfrm>
            <a:off x="2481968" y="2180497"/>
            <a:ext cx="986207" cy="184607"/>
          </a:xfrm>
          <a:prstGeom prst="rect">
            <a:avLst/>
          </a:prstGeom>
          <a:solidFill>
            <a:schemeClr val="bg1"/>
          </a:solidFill>
        </p:spPr>
        <p:txBody>
          <a:bodyPr wrap="square" lIns="91384" tIns="45691" rIns="91384" bIns="45691" rtlCol="0">
            <a:spAutoFit/>
          </a:bodyPr>
          <a:lstStyle/>
          <a:p>
            <a:r>
              <a:rPr lang="en-US" sz="600" dirty="0"/>
              <a:t>  - start awakening timer</a:t>
            </a:r>
          </a:p>
        </p:txBody>
      </p:sp>
      <p:cxnSp>
        <p:nvCxnSpPr>
          <p:cNvPr id="284" name="Curved Connector 283"/>
          <p:cNvCxnSpPr>
            <a:stCxn id="282" idx="3"/>
            <a:endCxn id="287" idx="1"/>
          </p:cNvCxnSpPr>
          <p:nvPr/>
        </p:nvCxnSpPr>
        <p:spPr>
          <a:xfrm>
            <a:off x="3614517" y="2532661"/>
            <a:ext cx="1779470" cy="139164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5" name="TextBox 284"/>
          <p:cNvSpPr txBox="1"/>
          <p:nvPr/>
        </p:nvSpPr>
        <p:spPr>
          <a:xfrm>
            <a:off x="4023365" y="2212877"/>
            <a:ext cx="1305052" cy="738605"/>
          </a:xfrm>
          <a:prstGeom prst="rect">
            <a:avLst/>
          </a:prstGeom>
          <a:solidFill>
            <a:schemeClr val="bg1"/>
          </a:solidFill>
        </p:spPr>
        <p:txBody>
          <a:bodyPr wrap="none" lIns="91384" tIns="45691" rIns="91384" bIns="45691" rtlCol="0">
            <a:spAutoFit/>
          </a:bodyPr>
          <a:lstStyle/>
          <a:p>
            <a:r>
              <a:rPr lang="en-US" sz="600" u="sng" dirty="0"/>
              <a:t>awakening timer </a:t>
            </a:r>
            <a:r>
              <a:rPr lang="en-US" sz="600" u="sng" dirty="0" smtClean="0"/>
              <a:t>expired</a:t>
            </a:r>
          </a:p>
          <a:p>
            <a:r>
              <a:rPr lang="en-US" sz="600" dirty="0" smtClean="0"/>
              <a:t>  - status = ‘</a:t>
            </a:r>
            <a:r>
              <a:rPr lang="en-US" sz="600" dirty="0"/>
              <a:t>alive and on dock</a:t>
            </a:r>
            <a:r>
              <a:rPr lang="en-US" sz="600" dirty="0" smtClean="0"/>
              <a:t>’</a:t>
            </a:r>
            <a:endParaRPr lang="en-US" sz="600" dirty="0"/>
          </a:p>
          <a:p>
            <a:r>
              <a:rPr lang="en-US" sz="600" dirty="0"/>
              <a:t>  </a:t>
            </a:r>
            <a:r>
              <a:rPr lang="en-US" sz="600" dirty="0" smtClean="0"/>
              <a:t>- </a:t>
            </a:r>
            <a:r>
              <a:rPr lang="en-US" sz="600" dirty="0"/>
              <a:t>turn on the charging IC</a:t>
            </a:r>
          </a:p>
          <a:p>
            <a:r>
              <a:rPr lang="en-US" sz="600" dirty="0" smtClean="0"/>
              <a:t>  - </a:t>
            </a:r>
            <a:r>
              <a:rPr lang="en-US" sz="600" dirty="0" err="1"/>
              <a:t>I</a:t>
            </a:r>
            <a:r>
              <a:rPr lang="en-US" sz="600" baseline="-25000" dirty="0" err="1"/>
              <a:t>charge,max</a:t>
            </a:r>
            <a:r>
              <a:rPr lang="en-US" sz="600" dirty="0"/>
              <a:t> = min(0.1/h*C, 3A/side) </a:t>
            </a:r>
            <a:endParaRPr lang="en-US" sz="600" dirty="0" smtClean="0"/>
          </a:p>
          <a:p>
            <a:r>
              <a:rPr lang="en-US" sz="600" dirty="0"/>
              <a:t> </a:t>
            </a:r>
            <a:r>
              <a:rPr lang="en-US" sz="600" dirty="0" smtClean="0"/>
              <a:t> - </a:t>
            </a:r>
            <a:r>
              <a:rPr lang="en-US" sz="600" dirty="0"/>
              <a:t>connect </a:t>
            </a:r>
            <a:r>
              <a:rPr lang="en-US" sz="600" dirty="0" err="1" smtClean="0"/>
              <a:t>sideA</a:t>
            </a:r>
            <a:r>
              <a:rPr lang="en-US" sz="600" dirty="0" smtClean="0"/>
              <a:t> and </a:t>
            </a:r>
            <a:r>
              <a:rPr lang="en-US" sz="600" dirty="0" err="1" smtClean="0"/>
              <a:t>sideB</a:t>
            </a:r>
            <a:endParaRPr lang="en-US" sz="600" dirty="0" smtClean="0"/>
          </a:p>
          <a:p>
            <a:r>
              <a:rPr lang="en-US" sz="600" dirty="0" smtClean="0"/>
              <a:t>  </a:t>
            </a:r>
            <a:r>
              <a:rPr lang="en-US" sz="600" dirty="0"/>
              <a:t>- start charger refresh </a:t>
            </a:r>
            <a:r>
              <a:rPr lang="en-US" sz="600" dirty="0" smtClean="0"/>
              <a:t>timer (0s)</a:t>
            </a:r>
          </a:p>
          <a:p>
            <a:r>
              <a:rPr lang="en-US" sz="600" dirty="0" smtClean="0"/>
              <a:t>  - start revive safety timer (~10s)</a:t>
            </a:r>
            <a:endParaRPr lang="en-US" sz="600" dirty="0"/>
          </a:p>
        </p:txBody>
      </p:sp>
      <p:sp>
        <p:nvSpPr>
          <p:cNvPr id="286" name="TextBox 285"/>
          <p:cNvSpPr txBox="1"/>
          <p:nvPr/>
        </p:nvSpPr>
        <p:spPr>
          <a:xfrm>
            <a:off x="10167431" y="2347059"/>
            <a:ext cx="1447800" cy="923271"/>
          </a:xfrm>
          <a:prstGeom prst="rect">
            <a:avLst/>
          </a:prstGeom>
          <a:solidFill>
            <a:schemeClr val="bg1"/>
          </a:solidFill>
        </p:spPr>
        <p:txBody>
          <a:bodyPr wrap="square" lIns="91384" tIns="45691" rIns="91384" bIns="45691" rtlCol="0">
            <a:spAutoFit/>
          </a:bodyPr>
          <a:lstStyle/>
          <a:p>
            <a:r>
              <a:rPr lang="en-US" sz="600" dirty="0" smtClean="0">
                <a:solidFill>
                  <a:schemeClr val="accent3">
                    <a:lumMod val="50000"/>
                  </a:schemeClr>
                </a:solidFill>
              </a:rPr>
              <a:t>Notes: </a:t>
            </a:r>
          </a:p>
          <a:p>
            <a:r>
              <a:rPr lang="en-US" sz="600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600" dirty="0" smtClean="0">
                <a:solidFill>
                  <a:schemeClr val="accent3">
                    <a:lumMod val="50000"/>
                  </a:schemeClr>
                </a:solidFill>
              </a:rPr>
              <a:t> - the current sensor produces 0V if</a:t>
            </a:r>
          </a:p>
          <a:p>
            <a:r>
              <a:rPr lang="en-US" sz="600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600" dirty="0" smtClean="0">
                <a:solidFill>
                  <a:schemeClr val="accent3">
                    <a:lumMod val="50000"/>
                  </a:schemeClr>
                </a:solidFill>
              </a:rPr>
              <a:t>   current flows in the reverse direction</a:t>
            </a:r>
          </a:p>
          <a:p>
            <a:r>
              <a:rPr lang="en-US" sz="600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600" dirty="0" smtClean="0">
                <a:solidFill>
                  <a:schemeClr val="accent3">
                    <a:lumMod val="50000"/>
                  </a:schemeClr>
                </a:solidFill>
              </a:rPr>
              <a:t> - the maximum current the smart </a:t>
            </a:r>
          </a:p>
          <a:p>
            <a:r>
              <a:rPr lang="en-US" sz="600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600" dirty="0" smtClean="0">
                <a:solidFill>
                  <a:schemeClr val="accent3">
                    <a:lumMod val="50000"/>
                  </a:schemeClr>
                </a:solidFill>
              </a:rPr>
              <a:t>   battery can accept is 3A on each side</a:t>
            </a:r>
          </a:p>
          <a:p>
            <a:r>
              <a:rPr lang="en-US" sz="600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600" dirty="0" smtClean="0">
                <a:solidFill>
                  <a:schemeClr val="accent3">
                    <a:lumMod val="50000"/>
                  </a:schemeClr>
                </a:solidFill>
              </a:rPr>
              <a:t> - there are four (4) cells per side</a:t>
            </a:r>
          </a:p>
          <a:p>
            <a:r>
              <a:rPr lang="en-US" sz="600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600" dirty="0" smtClean="0">
                <a:solidFill>
                  <a:schemeClr val="accent3">
                    <a:lumMod val="50000"/>
                  </a:schemeClr>
                </a:solidFill>
              </a:rPr>
              <a:t> - consider the duty cycle of a bad </a:t>
            </a:r>
          </a:p>
          <a:p>
            <a:r>
              <a:rPr lang="en-US" sz="600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600" dirty="0" smtClean="0">
                <a:solidFill>
                  <a:schemeClr val="accent3">
                    <a:lumMod val="50000"/>
                  </a:schemeClr>
                </a:solidFill>
              </a:rPr>
              <a:t>   situation</a:t>
            </a:r>
          </a:p>
          <a:p>
            <a:r>
              <a:rPr lang="en-US" sz="600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600" dirty="0" smtClean="0">
                <a:solidFill>
                  <a:schemeClr val="accent3">
                    <a:lumMod val="50000"/>
                  </a:schemeClr>
                </a:solidFill>
              </a:rPr>
              <a:t> - the limit to power the robot is ~1.5A</a:t>
            </a:r>
            <a:endParaRPr lang="en-US" sz="6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87" name="Rounded Rectangle 286"/>
          <p:cNvSpPr/>
          <p:nvPr/>
        </p:nvSpPr>
        <p:spPr>
          <a:xfrm>
            <a:off x="5393987" y="3810001"/>
            <a:ext cx="762000" cy="228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84" tIns="45691" rIns="91384" bIns="45691" rtlCol="0" anchor="ctr"/>
          <a:lstStyle/>
          <a:p>
            <a:pPr algn="ctr"/>
            <a:r>
              <a:rPr lang="en-US" sz="600" dirty="0" smtClean="0"/>
              <a:t>Reviving</a:t>
            </a:r>
            <a:endParaRPr lang="en-US" sz="600" dirty="0"/>
          </a:p>
        </p:txBody>
      </p:sp>
      <p:sp>
        <p:nvSpPr>
          <p:cNvPr id="288" name="TextBox 287"/>
          <p:cNvSpPr txBox="1"/>
          <p:nvPr/>
        </p:nvSpPr>
        <p:spPr>
          <a:xfrm>
            <a:off x="5751799" y="4483841"/>
            <a:ext cx="1287419" cy="276940"/>
          </a:xfrm>
          <a:prstGeom prst="rect">
            <a:avLst/>
          </a:prstGeom>
          <a:solidFill>
            <a:schemeClr val="bg1"/>
          </a:solidFill>
        </p:spPr>
        <p:txBody>
          <a:bodyPr wrap="none" lIns="91384" tIns="45691" rIns="91384" bIns="45691" rtlCol="0">
            <a:spAutoFit/>
          </a:bodyPr>
          <a:lstStyle/>
          <a:p>
            <a:r>
              <a:rPr lang="en-US" sz="600" u="sng" dirty="0"/>
              <a:t>3</a:t>
            </a:r>
            <a:r>
              <a:rPr lang="en-US" sz="600" u="sng" dirty="0" smtClean="0"/>
              <a:t>V/cell &lt; </a:t>
            </a:r>
            <a:r>
              <a:rPr lang="en-US" sz="600" u="sng" dirty="0" err="1" smtClean="0"/>
              <a:t>V</a:t>
            </a:r>
            <a:r>
              <a:rPr lang="en-US" sz="600" u="sng" baseline="-25000" dirty="0" err="1" smtClean="0"/>
              <a:t>sideA</a:t>
            </a:r>
            <a:r>
              <a:rPr lang="en-US" sz="600" u="sng" dirty="0" smtClean="0"/>
              <a:t> AND 3V/cell &lt; </a:t>
            </a:r>
            <a:r>
              <a:rPr lang="en-US" sz="600" u="sng" dirty="0" err="1" smtClean="0"/>
              <a:t>V</a:t>
            </a:r>
            <a:r>
              <a:rPr lang="en-US" sz="600" u="sng" baseline="-25000" dirty="0" err="1" smtClean="0"/>
              <a:t>sideB</a:t>
            </a:r>
            <a:endParaRPr lang="en-US" sz="600" u="sng" baseline="-25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600" dirty="0" smtClean="0"/>
              <a:t>  - </a:t>
            </a:r>
            <a:r>
              <a:rPr lang="en-US" sz="600" dirty="0" err="1" smtClean="0"/>
              <a:t>I</a:t>
            </a:r>
            <a:r>
              <a:rPr lang="en-US" sz="600" baseline="-25000" dirty="0" err="1" smtClean="0"/>
              <a:t>charge,max</a:t>
            </a:r>
            <a:r>
              <a:rPr lang="en-US" sz="600" dirty="0" smtClean="0"/>
              <a:t> </a:t>
            </a:r>
            <a:r>
              <a:rPr lang="en-US" sz="600" dirty="0"/>
              <a:t>= min(0.7/h*C, </a:t>
            </a:r>
            <a:r>
              <a:rPr lang="en-US" sz="600" dirty="0" smtClean="0"/>
              <a:t>3A/side)</a:t>
            </a:r>
            <a:endParaRPr lang="en-US" sz="600" dirty="0"/>
          </a:p>
        </p:txBody>
      </p:sp>
      <p:cxnSp>
        <p:nvCxnSpPr>
          <p:cNvPr id="289" name="Curved Connector 288"/>
          <p:cNvCxnSpPr>
            <a:stCxn id="287" idx="2"/>
            <a:endCxn id="282" idx="2"/>
          </p:cNvCxnSpPr>
          <p:nvPr/>
        </p:nvCxnSpPr>
        <p:spPr>
          <a:xfrm rot="5400000" flipH="1">
            <a:off x="3808432" y="2072046"/>
            <a:ext cx="1391640" cy="2541470"/>
          </a:xfrm>
          <a:prstGeom prst="curvedConnector3">
            <a:avLst>
              <a:gd name="adj1" fmla="val -1642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0" name="TextBox 289"/>
          <p:cNvSpPr txBox="1"/>
          <p:nvPr/>
        </p:nvSpPr>
        <p:spPr>
          <a:xfrm>
            <a:off x="3081117" y="3947221"/>
            <a:ext cx="1242535" cy="461606"/>
          </a:xfrm>
          <a:prstGeom prst="rect">
            <a:avLst/>
          </a:prstGeom>
          <a:solidFill>
            <a:schemeClr val="bg1"/>
          </a:solidFill>
        </p:spPr>
        <p:txBody>
          <a:bodyPr wrap="none" lIns="91384" tIns="45691" rIns="91384" bIns="45691" rtlCol="0">
            <a:spAutoFit/>
          </a:bodyPr>
          <a:lstStyle/>
          <a:p>
            <a:r>
              <a:rPr lang="en-US" sz="600" u="sng" dirty="0"/>
              <a:t>r</a:t>
            </a:r>
            <a:r>
              <a:rPr lang="en-US" sz="600" u="sng" dirty="0" smtClean="0"/>
              <a:t>evive-safety </a:t>
            </a:r>
            <a:r>
              <a:rPr lang="en-US" sz="600" u="sng" dirty="0" smtClean="0"/>
              <a:t>timer expired </a:t>
            </a:r>
            <a:r>
              <a:rPr lang="en-US" sz="600" u="sng" dirty="0" smtClean="0"/>
              <a:t>AND  </a:t>
            </a:r>
          </a:p>
          <a:p>
            <a:r>
              <a:rPr lang="en-US" sz="600" u="sng" dirty="0"/>
              <a:t>(</a:t>
            </a:r>
            <a:r>
              <a:rPr lang="en-US" sz="600" u="sng" dirty="0" err="1" smtClean="0"/>
              <a:t>V</a:t>
            </a:r>
            <a:r>
              <a:rPr lang="en-US" sz="600" u="sng" baseline="-25000" dirty="0" err="1" smtClean="0"/>
              <a:t>sideA</a:t>
            </a:r>
            <a:r>
              <a:rPr lang="en-US" sz="600" u="sng" dirty="0" smtClean="0"/>
              <a:t>  == 0</a:t>
            </a:r>
            <a:r>
              <a:rPr lang="en-US" sz="600" u="sng" dirty="0"/>
              <a:t> </a:t>
            </a:r>
            <a:r>
              <a:rPr lang="en-US" sz="600" u="sng" dirty="0" smtClean="0"/>
              <a:t>OR </a:t>
            </a:r>
            <a:r>
              <a:rPr lang="en-US" sz="600" u="sng" dirty="0" err="1" smtClean="0"/>
              <a:t>V</a:t>
            </a:r>
            <a:r>
              <a:rPr lang="en-US" sz="600" u="sng" baseline="-25000" dirty="0" err="1" smtClean="0"/>
              <a:t>sideA</a:t>
            </a:r>
            <a:r>
              <a:rPr lang="en-US" sz="600" u="sng" dirty="0" smtClean="0"/>
              <a:t> == 0V)</a:t>
            </a:r>
            <a:endParaRPr lang="en-US" sz="600" u="sng" dirty="0" smtClean="0"/>
          </a:p>
          <a:p>
            <a:r>
              <a:rPr lang="en-US" sz="600" dirty="0" smtClean="0"/>
              <a:t>  - disconnect </a:t>
            </a:r>
            <a:r>
              <a:rPr lang="en-US" sz="600" dirty="0" err="1" smtClean="0"/>
              <a:t>sideA</a:t>
            </a:r>
            <a:r>
              <a:rPr lang="en-US" sz="600" dirty="0" smtClean="0"/>
              <a:t> and </a:t>
            </a:r>
            <a:r>
              <a:rPr lang="en-US" sz="600" dirty="0" err="1" smtClean="0"/>
              <a:t>sideB</a:t>
            </a:r>
            <a:endParaRPr lang="en-US" sz="600" dirty="0" smtClean="0"/>
          </a:p>
          <a:p>
            <a:r>
              <a:rPr lang="en-US" sz="600" dirty="0"/>
              <a:t> </a:t>
            </a:r>
            <a:r>
              <a:rPr lang="en-US" sz="600" dirty="0" smtClean="0"/>
              <a:t> </a:t>
            </a:r>
            <a:r>
              <a:rPr lang="en-US" sz="600" dirty="0" smtClean="0"/>
              <a:t>- start awakening timer (~1m)</a:t>
            </a:r>
            <a:endParaRPr lang="en-US" sz="600" dirty="0"/>
          </a:p>
        </p:txBody>
      </p:sp>
      <p:cxnSp>
        <p:nvCxnSpPr>
          <p:cNvPr id="291" name="Curved Connector 290"/>
          <p:cNvCxnSpPr>
            <a:stCxn id="273" idx="3"/>
            <a:endCxn id="302" idx="0"/>
          </p:cNvCxnSpPr>
          <p:nvPr/>
        </p:nvCxnSpPr>
        <p:spPr>
          <a:xfrm>
            <a:off x="7957917" y="5633942"/>
            <a:ext cx="1289846" cy="1174750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Curved Connector 291"/>
          <p:cNvCxnSpPr>
            <a:stCxn id="273" idx="2"/>
            <a:endCxn id="302" idx="0"/>
          </p:cNvCxnSpPr>
          <p:nvPr/>
        </p:nvCxnSpPr>
        <p:spPr>
          <a:xfrm rot="16200000" flipH="1">
            <a:off x="7882115" y="5443044"/>
            <a:ext cx="1060450" cy="1670846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3" name="TextBox 292"/>
          <p:cNvSpPr txBox="1"/>
          <p:nvPr/>
        </p:nvSpPr>
        <p:spPr>
          <a:xfrm>
            <a:off x="8513825" y="5633943"/>
            <a:ext cx="1066204" cy="369273"/>
          </a:xfrm>
          <a:prstGeom prst="rect">
            <a:avLst/>
          </a:prstGeom>
          <a:solidFill>
            <a:schemeClr val="bg1"/>
          </a:solidFill>
        </p:spPr>
        <p:txBody>
          <a:bodyPr wrap="none" lIns="91384" tIns="45691" rIns="91384" bIns="45691" rtlCol="0">
            <a:spAutoFit/>
          </a:bodyPr>
          <a:lstStyle/>
          <a:p>
            <a:r>
              <a:rPr lang="en-US" sz="600" u="sng" dirty="0" err="1" smtClean="0"/>
              <a:t>I</a:t>
            </a:r>
            <a:r>
              <a:rPr lang="en-US" sz="600" u="sng" baseline="-25000" dirty="0" err="1" smtClean="0"/>
              <a:t>sideB</a:t>
            </a:r>
            <a:r>
              <a:rPr lang="en-US" sz="600" u="sng" dirty="0" smtClean="0"/>
              <a:t> ~= </a:t>
            </a:r>
            <a:r>
              <a:rPr lang="en-US" sz="600" u="sng" dirty="0" smtClean="0"/>
              <a:t>0</a:t>
            </a:r>
            <a:endParaRPr lang="en-US" sz="600" u="sng" dirty="0"/>
          </a:p>
          <a:p>
            <a:r>
              <a:rPr lang="en-US" sz="600" dirty="0" smtClean="0"/>
              <a:t>  - disconnect </a:t>
            </a:r>
            <a:r>
              <a:rPr lang="en-US" sz="600" dirty="0" err="1" smtClean="0"/>
              <a:t>sideB</a:t>
            </a:r>
            <a:endParaRPr lang="en-US" sz="600" dirty="0" smtClean="0"/>
          </a:p>
          <a:p>
            <a:r>
              <a:rPr lang="en-US" sz="600" dirty="0"/>
              <a:t> </a:t>
            </a:r>
            <a:r>
              <a:rPr lang="en-US" sz="600" dirty="0" smtClean="0"/>
              <a:t> - start balance timer (~10s)</a:t>
            </a:r>
            <a:endParaRPr lang="en-US" sz="600" dirty="0" smtClean="0"/>
          </a:p>
        </p:txBody>
      </p:sp>
      <p:sp>
        <p:nvSpPr>
          <p:cNvPr id="294" name="TextBox 293"/>
          <p:cNvSpPr txBox="1"/>
          <p:nvPr/>
        </p:nvSpPr>
        <p:spPr>
          <a:xfrm>
            <a:off x="7640419" y="6217992"/>
            <a:ext cx="1155698" cy="369273"/>
          </a:xfrm>
          <a:prstGeom prst="rect">
            <a:avLst/>
          </a:prstGeom>
          <a:solidFill>
            <a:schemeClr val="bg1"/>
          </a:solidFill>
        </p:spPr>
        <p:txBody>
          <a:bodyPr wrap="square" lIns="91384" tIns="45691" rIns="91384" bIns="45691" rtlCol="0">
            <a:spAutoFit/>
          </a:bodyPr>
          <a:lstStyle/>
          <a:p>
            <a:r>
              <a:rPr lang="en-US" sz="600" u="sng" dirty="0" err="1" smtClean="0"/>
              <a:t>I</a:t>
            </a:r>
            <a:r>
              <a:rPr lang="en-US" sz="600" u="sng" baseline="-25000" dirty="0" err="1" smtClean="0"/>
              <a:t>sideA</a:t>
            </a:r>
            <a:r>
              <a:rPr lang="en-US" sz="600" u="sng" dirty="0" smtClean="0"/>
              <a:t> ~= </a:t>
            </a:r>
            <a:r>
              <a:rPr lang="en-US" sz="600" u="sng" dirty="0" smtClean="0"/>
              <a:t>0</a:t>
            </a:r>
            <a:endParaRPr lang="en-US" sz="600" u="sng" dirty="0"/>
          </a:p>
          <a:p>
            <a:r>
              <a:rPr lang="en-US" sz="600" dirty="0" smtClean="0"/>
              <a:t>  - disconnect </a:t>
            </a:r>
            <a:r>
              <a:rPr lang="en-US" sz="600" dirty="0" err="1" smtClean="0"/>
              <a:t>sideA</a:t>
            </a:r>
            <a:endParaRPr lang="en-US" sz="600" dirty="0" smtClean="0"/>
          </a:p>
          <a:p>
            <a:r>
              <a:rPr lang="en-US" sz="600" dirty="0"/>
              <a:t> </a:t>
            </a:r>
            <a:r>
              <a:rPr lang="en-US" sz="600" dirty="0" smtClean="0"/>
              <a:t> - start balance timer (~10s)</a:t>
            </a:r>
            <a:endParaRPr lang="en-US" sz="600" dirty="0" smtClean="0"/>
          </a:p>
        </p:txBody>
      </p:sp>
      <p:cxnSp>
        <p:nvCxnSpPr>
          <p:cNvPr id="297" name="Curved Connector 296"/>
          <p:cNvCxnSpPr>
            <a:stCxn id="302" idx="2"/>
            <a:endCxn id="328" idx="0"/>
          </p:cNvCxnSpPr>
          <p:nvPr/>
        </p:nvCxnSpPr>
        <p:spPr>
          <a:xfrm rot="16200000" flipH="1">
            <a:off x="9535606" y="6749448"/>
            <a:ext cx="882651" cy="1458337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8" name="TextBox 297"/>
          <p:cNvSpPr txBox="1"/>
          <p:nvPr/>
        </p:nvSpPr>
        <p:spPr>
          <a:xfrm>
            <a:off x="9228713" y="7315200"/>
            <a:ext cx="1371600" cy="369273"/>
          </a:xfrm>
          <a:prstGeom prst="rect">
            <a:avLst/>
          </a:prstGeom>
          <a:solidFill>
            <a:schemeClr val="bg1"/>
          </a:solidFill>
        </p:spPr>
        <p:txBody>
          <a:bodyPr wrap="square" lIns="91384" tIns="45691" rIns="91384" bIns="45691" rtlCol="0">
            <a:spAutoFit/>
          </a:bodyPr>
          <a:lstStyle/>
          <a:p>
            <a:r>
              <a:rPr lang="en-US" sz="600" u="sng" dirty="0" smtClean="0"/>
              <a:t>balance </a:t>
            </a:r>
            <a:r>
              <a:rPr lang="en-US" sz="600" u="sng" dirty="0" smtClean="0"/>
              <a:t>timer </a:t>
            </a:r>
            <a:r>
              <a:rPr lang="en-US" sz="600" u="sng" dirty="0" smtClean="0"/>
              <a:t>expired</a:t>
            </a:r>
            <a:endParaRPr lang="en-US" sz="600" u="sng" dirty="0"/>
          </a:p>
          <a:p>
            <a:r>
              <a:rPr lang="en-US" sz="600" dirty="0" smtClean="0"/>
              <a:t>  - start balance-check timer (~100ms)</a:t>
            </a:r>
          </a:p>
          <a:p>
            <a:r>
              <a:rPr lang="en-US" sz="600" dirty="0"/>
              <a:t> </a:t>
            </a:r>
            <a:r>
              <a:rPr lang="en-US" sz="600" dirty="0" smtClean="0"/>
              <a:t> </a:t>
            </a:r>
            <a:r>
              <a:rPr lang="en-US" sz="600" dirty="0" smtClean="0"/>
              <a:t>- connect </a:t>
            </a:r>
            <a:r>
              <a:rPr lang="en-US" sz="600" dirty="0" err="1" smtClean="0"/>
              <a:t>sideA</a:t>
            </a:r>
            <a:r>
              <a:rPr lang="en-US" sz="600" dirty="0" smtClean="0"/>
              <a:t> and </a:t>
            </a:r>
            <a:r>
              <a:rPr lang="en-US" sz="600" dirty="0" err="1" smtClean="0"/>
              <a:t>sideB</a:t>
            </a:r>
            <a:endParaRPr lang="en-US" sz="600" dirty="0" smtClean="0"/>
          </a:p>
        </p:txBody>
      </p:sp>
      <p:cxnSp>
        <p:nvCxnSpPr>
          <p:cNvPr id="299" name="Curved Connector 298"/>
          <p:cNvCxnSpPr/>
          <p:nvPr/>
        </p:nvCxnSpPr>
        <p:spPr>
          <a:xfrm rot="5400000" flipH="1">
            <a:off x="7812970" y="2263504"/>
            <a:ext cx="114300" cy="381000"/>
          </a:xfrm>
          <a:prstGeom prst="curvedConnector4">
            <a:avLst>
              <a:gd name="adj1" fmla="val -405556"/>
              <a:gd name="adj2" fmla="val 18166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0" name="TextBox 299"/>
          <p:cNvSpPr txBox="1"/>
          <p:nvPr/>
        </p:nvSpPr>
        <p:spPr>
          <a:xfrm>
            <a:off x="7736463" y="1949664"/>
            <a:ext cx="2017137" cy="553939"/>
          </a:xfrm>
          <a:prstGeom prst="rect">
            <a:avLst/>
          </a:prstGeom>
          <a:solidFill>
            <a:schemeClr val="bg1"/>
          </a:solidFill>
        </p:spPr>
        <p:txBody>
          <a:bodyPr wrap="square" lIns="91384" tIns="45691" rIns="91384" bIns="45691" rtlCol="0">
            <a:spAutoFit/>
          </a:bodyPr>
          <a:lstStyle/>
          <a:p>
            <a:r>
              <a:rPr lang="en-US" sz="600" u="sng" dirty="0"/>
              <a:t>c</a:t>
            </a:r>
            <a:r>
              <a:rPr lang="en-US" sz="600" u="sng" dirty="0" smtClean="0"/>
              <a:t>harger-refresh </a:t>
            </a:r>
            <a:r>
              <a:rPr lang="en-US" sz="600" u="sng" dirty="0"/>
              <a:t>timer </a:t>
            </a:r>
            <a:r>
              <a:rPr lang="en-US" sz="600" u="sng" dirty="0" smtClean="0"/>
              <a:t>expired</a:t>
            </a:r>
            <a:endParaRPr lang="en-US" sz="600" dirty="0"/>
          </a:p>
          <a:p>
            <a:r>
              <a:rPr lang="en-US" sz="600" dirty="0" smtClean="0"/>
              <a:t>  - start the charger refresh timer (~10s)</a:t>
            </a:r>
          </a:p>
          <a:p>
            <a:r>
              <a:rPr lang="en-US" sz="600" dirty="0"/>
              <a:t> </a:t>
            </a:r>
            <a:r>
              <a:rPr lang="en-US" sz="600" dirty="0" smtClean="0"/>
              <a:t> - increment </a:t>
            </a:r>
            <a:r>
              <a:rPr lang="en-US" sz="600" dirty="0"/>
              <a:t>the overall </a:t>
            </a:r>
            <a:r>
              <a:rPr lang="en-US" sz="600" dirty="0" smtClean="0"/>
              <a:t>current </a:t>
            </a:r>
            <a:r>
              <a:rPr lang="en-US" sz="600" dirty="0"/>
              <a:t>(</a:t>
            </a:r>
            <a:r>
              <a:rPr lang="en-US" sz="600" dirty="0" err="1"/>
              <a:t>I</a:t>
            </a:r>
            <a:r>
              <a:rPr lang="en-US" sz="600" baseline="-25000" dirty="0" err="1"/>
              <a:t>charge,max</a:t>
            </a:r>
            <a:r>
              <a:rPr lang="en-US" sz="600" dirty="0" smtClean="0"/>
              <a:t>) to slowly float</a:t>
            </a:r>
          </a:p>
          <a:p>
            <a:r>
              <a:rPr lang="en-US" sz="600" dirty="0"/>
              <a:t> </a:t>
            </a:r>
            <a:r>
              <a:rPr lang="en-US" sz="600" dirty="0" smtClean="0"/>
              <a:t>    up to the maximum in case it was ever decremented</a:t>
            </a:r>
          </a:p>
          <a:p>
            <a:r>
              <a:rPr lang="en-US" sz="600" dirty="0" smtClean="0"/>
              <a:t>  - configure charger with potentially updated </a:t>
            </a:r>
            <a:r>
              <a:rPr lang="en-US" sz="600" dirty="0" err="1" smtClean="0"/>
              <a:t>I</a:t>
            </a:r>
            <a:r>
              <a:rPr lang="en-US" sz="600" baseline="-25000" dirty="0" err="1" smtClean="0"/>
              <a:t>charge,max</a:t>
            </a:r>
            <a:endParaRPr lang="en-US" sz="600" baseline="-25000" dirty="0" smtClean="0"/>
          </a:p>
        </p:txBody>
      </p:sp>
      <p:sp>
        <p:nvSpPr>
          <p:cNvPr id="302" name="Rounded Rectangle 301"/>
          <p:cNvSpPr/>
          <p:nvPr/>
        </p:nvSpPr>
        <p:spPr>
          <a:xfrm>
            <a:off x="8866763" y="6808692"/>
            <a:ext cx="762000" cy="228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84" tIns="45691" rIns="91384" bIns="45691" rtlCol="0" anchor="ctr"/>
          <a:lstStyle/>
          <a:p>
            <a:pPr algn="ctr"/>
            <a:r>
              <a:rPr lang="en-US" sz="600" dirty="0" smtClean="0"/>
              <a:t>Balancing</a:t>
            </a:r>
            <a:endParaRPr lang="en-US" sz="600" dirty="0"/>
          </a:p>
        </p:txBody>
      </p:sp>
      <p:cxnSp>
        <p:nvCxnSpPr>
          <p:cNvPr id="308" name="Curved Connector 307"/>
          <p:cNvCxnSpPr>
            <a:stCxn id="302" idx="2"/>
            <a:endCxn id="277" idx="2"/>
          </p:cNvCxnSpPr>
          <p:nvPr/>
        </p:nvCxnSpPr>
        <p:spPr>
          <a:xfrm rot="5400000" flipH="1">
            <a:off x="6490952" y="4280482"/>
            <a:ext cx="69849" cy="5443773"/>
          </a:xfrm>
          <a:prstGeom prst="curvedConnector3">
            <a:avLst>
              <a:gd name="adj1" fmla="val -195457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2" name="TextBox 311"/>
          <p:cNvSpPr txBox="1"/>
          <p:nvPr/>
        </p:nvSpPr>
        <p:spPr>
          <a:xfrm>
            <a:off x="6415436" y="8153400"/>
            <a:ext cx="1228108" cy="369273"/>
          </a:xfrm>
          <a:prstGeom prst="rect">
            <a:avLst/>
          </a:prstGeom>
          <a:solidFill>
            <a:schemeClr val="bg1"/>
          </a:solidFill>
        </p:spPr>
        <p:txBody>
          <a:bodyPr wrap="none" lIns="91384" tIns="45691" rIns="91384" bIns="45691" rtlCol="0">
            <a:spAutoFit/>
          </a:bodyPr>
          <a:lstStyle/>
          <a:p>
            <a:r>
              <a:rPr lang="en-US" sz="600" u="sng" dirty="0" smtClean="0"/>
              <a:t>3A </a:t>
            </a:r>
            <a:r>
              <a:rPr lang="en-US" sz="600" u="sng" dirty="0"/>
              <a:t>&lt; </a:t>
            </a:r>
            <a:r>
              <a:rPr lang="en-US" sz="600" u="sng" dirty="0" err="1" smtClean="0"/>
              <a:t>I</a:t>
            </a:r>
            <a:r>
              <a:rPr lang="en-US" sz="600" u="sng" baseline="-25000" dirty="0" err="1" smtClean="0"/>
              <a:t>sideA</a:t>
            </a:r>
            <a:r>
              <a:rPr lang="en-US" sz="600" u="sng" dirty="0" smtClean="0"/>
              <a:t> </a:t>
            </a:r>
            <a:r>
              <a:rPr lang="en-US" sz="600" u="sng" dirty="0" smtClean="0"/>
              <a:t>OR 3A </a:t>
            </a:r>
            <a:r>
              <a:rPr lang="en-US" sz="600" u="sng" dirty="0"/>
              <a:t>&lt; </a:t>
            </a:r>
            <a:r>
              <a:rPr lang="en-US" sz="600" u="sng" dirty="0" err="1" smtClean="0"/>
              <a:t>I</a:t>
            </a:r>
            <a:r>
              <a:rPr lang="en-US" sz="600" u="sng" baseline="-25000" dirty="0" err="1" smtClean="0"/>
              <a:t>side</a:t>
            </a:r>
            <a:r>
              <a:rPr lang="en-US" sz="600" u="sng" baseline="-25000" dirty="0" err="1" smtClean="0"/>
              <a:t>B</a:t>
            </a:r>
            <a:endParaRPr lang="en-US" sz="600" u="sng" dirty="0"/>
          </a:p>
          <a:p>
            <a:r>
              <a:rPr lang="en-US" sz="600" dirty="0" smtClean="0"/>
              <a:t>  - disconnect </a:t>
            </a:r>
            <a:r>
              <a:rPr lang="en-US" sz="600" dirty="0" smtClean="0"/>
              <a:t>both </a:t>
            </a:r>
            <a:r>
              <a:rPr lang="en-US" sz="600" dirty="0" smtClean="0"/>
              <a:t>sides</a:t>
            </a:r>
          </a:p>
          <a:p>
            <a:r>
              <a:rPr lang="en-US" sz="600" dirty="0" smtClean="0"/>
              <a:t>  - </a:t>
            </a:r>
            <a:r>
              <a:rPr lang="en-US" sz="600" dirty="0"/>
              <a:t>start </a:t>
            </a:r>
            <a:r>
              <a:rPr lang="en-US" sz="600" dirty="0" err="1"/>
              <a:t>cooldown</a:t>
            </a:r>
            <a:r>
              <a:rPr lang="en-US" sz="600" dirty="0"/>
              <a:t> </a:t>
            </a:r>
            <a:r>
              <a:rPr lang="en-US" sz="600" dirty="0" smtClean="0"/>
              <a:t>timer (~100ms)</a:t>
            </a:r>
            <a:endParaRPr lang="en-US" sz="600" dirty="0"/>
          </a:p>
        </p:txBody>
      </p:sp>
      <p:cxnSp>
        <p:nvCxnSpPr>
          <p:cNvPr id="314" name="Curved Connector 313"/>
          <p:cNvCxnSpPr>
            <a:stCxn id="328" idx="3"/>
            <a:endCxn id="273" idx="0"/>
          </p:cNvCxnSpPr>
          <p:nvPr/>
        </p:nvCxnSpPr>
        <p:spPr>
          <a:xfrm flipH="1" flipV="1">
            <a:off x="7576917" y="5519642"/>
            <a:ext cx="3510183" cy="2514601"/>
          </a:xfrm>
          <a:prstGeom prst="curvedConnector4">
            <a:avLst>
              <a:gd name="adj1" fmla="val -41245"/>
              <a:gd name="adj2" fmla="val 12373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3" name="TextBox 312"/>
          <p:cNvSpPr txBox="1"/>
          <p:nvPr/>
        </p:nvSpPr>
        <p:spPr>
          <a:xfrm>
            <a:off x="11963400" y="6139997"/>
            <a:ext cx="1219770" cy="276940"/>
          </a:xfrm>
          <a:prstGeom prst="rect">
            <a:avLst/>
          </a:prstGeom>
          <a:solidFill>
            <a:schemeClr val="bg1"/>
          </a:solidFill>
        </p:spPr>
        <p:txBody>
          <a:bodyPr wrap="square" lIns="91384" tIns="45691" rIns="91384" bIns="45691" rtlCol="0">
            <a:spAutoFit/>
          </a:bodyPr>
          <a:lstStyle/>
          <a:p>
            <a:r>
              <a:rPr lang="en-US" sz="600" u="sng" dirty="0" smtClean="0"/>
              <a:t>balance-check </a:t>
            </a:r>
            <a:r>
              <a:rPr lang="en-US" sz="600" u="sng" dirty="0" smtClean="0"/>
              <a:t>timer </a:t>
            </a:r>
            <a:r>
              <a:rPr lang="en-US" sz="600" u="sng" dirty="0" smtClean="0"/>
              <a:t>expired AND</a:t>
            </a:r>
          </a:p>
          <a:p>
            <a:r>
              <a:rPr lang="en-US" sz="600" u="sng" dirty="0" smtClean="0"/>
              <a:t>(0 &lt; </a:t>
            </a:r>
            <a:r>
              <a:rPr lang="en-US" sz="600" u="sng" dirty="0" err="1" smtClean="0"/>
              <a:t>I</a:t>
            </a:r>
            <a:r>
              <a:rPr lang="en-US" sz="600" u="sng" baseline="-25000" dirty="0" err="1" smtClean="0"/>
              <a:t>sideA</a:t>
            </a:r>
            <a:r>
              <a:rPr lang="en-US" sz="600" u="sng" dirty="0" smtClean="0"/>
              <a:t> AND 0 &lt; </a:t>
            </a:r>
            <a:r>
              <a:rPr lang="en-US" sz="600" u="sng" dirty="0" err="1" smtClean="0"/>
              <a:t>I</a:t>
            </a:r>
            <a:r>
              <a:rPr lang="en-US" sz="600" u="sng" baseline="-25000" dirty="0" err="1" smtClean="0"/>
              <a:t>sideB</a:t>
            </a:r>
            <a:r>
              <a:rPr lang="en-US" sz="600" u="sng" dirty="0" smtClean="0"/>
              <a:t>)</a:t>
            </a:r>
            <a:endParaRPr lang="en-US" sz="600" u="sng" dirty="0"/>
          </a:p>
        </p:txBody>
      </p:sp>
      <p:cxnSp>
        <p:nvCxnSpPr>
          <p:cNvPr id="318" name="Curved Connector 317"/>
          <p:cNvCxnSpPr>
            <a:stCxn id="328" idx="3"/>
            <a:endCxn id="302" idx="0"/>
          </p:cNvCxnSpPr>
          <p:nvPr/>
        </p:nvCxnSpPr>
        <p:spPr>
          <a:xfrm flipH="1" flipV="1">
            <a:off x="9247763" y="6808692"/>
            <a:ext cx="1839337" cy="1225551"/>
          </a:xfrm>
          <a:prstGeom prst="curvedConnector4">
            <a:avLst>
              <a:gd name="adj1" fmla="val -12428"/>
              <a:gd name="adj2" fmla="val 11865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6" name="TextBox 325"/>
          <p:cNvSpPr txBox="1"/>
          <p:nvPr/>
        </p:nvSpPr>
        <p:spPr>
          <a:xfrm>
            <a:off x="10325100" y="6692189"/>
            <a:ext cx="1752600" cy="461606"/>
          </a:xfrm>
          <a:prstGeom prst="rect">
            <a:avLst/>
          </a:prstGeom>
          <a:solidFill>
            <a:schemeClr val="bg1"/>
          </a:solidFill>
        </p:spPr>
        <p:txBody>
          <a:bodyPr wrap="square" lIns="91384" tIns="45691" rIns="91384" bIns="45691" rtlCol="0">
            <a:spAutoFit/>
          </a:bodyPr>
          <a:lstStyle/>
          <a:p>
            <a:r>
              <a:rPr lang="en-US" sz="600" u="sng" dirty="0" smtClean="0"/>
              <a:t>balance-check </a:t>
            </a:r>
            <a:r>
              <a:rPr lang="en-US" sz="600" u="sng" dirty="0" smtClean="0"/>
              <a:t>timer </a:t>
            </a:r>
            <a:r>
              <a:rPr lang="en-US" sz="600" u="sng" dirty="0" smtClean="0"/>
              <a:t>expired AND</a:t>
            </a:r>
          </a:p>
          <a:p>
            <a:r>
              <a:rPr lang="en-US" sz="600" u="sng" dirty="0" smtClean="0"/>
              <a:t>(</a:t>
            </a:r>
            <a:r>
              <a:rPr lang="en-US" sz="600" u="sng" dirty="0" err="1" smtClean="0"/>
              <a:t>I</a:t>
            </a:r>
            <a:r>
              <a:rPr lang="en-US" sz="600" u="sng" baseline="-25000" dirty="0" err="1" smtClean="0"/>
              <a:t>sideA</a:t>
            </a:r>
            <a:r>
              <a:rPr lang="en-US" sz="600" u="sng" dirty="0" smtClean="0"/>
              <a:t> &lt; 0 OR </a:t>
            </a:r>
            <a:r>
              <a:rPr lang="en-US" sz="600" u="sng" dirty="0" err="1" smtClean="0"/>
              <a:t>I</a:t>
            </a:r>
            <a:r>
              <a:rPr lang="en-US" sz="600" u="sng" baseline="-25000" dirty="0" err="1" smtClean="0"/>
              <a:t>sideB</a:t>
            </a:r>
            <a:r>
              <a:rPr lang="en-US" sz="600" u="sng" dirty="0"/>
              <a:t> </a:t>
            </a:r>
            <a:r>
              <a:rPr lang="en-US" sz="600" u="sng" dirty="0" smtClean="0"/>
              <a:t>&lt; 0)</a:t>
            </a:r>
          </a:p>
          <a:p>
            <a:r>
              <a:rPr lang="en-US" sz="600" dirty="0"/>
              <a:t> </a:t>
            </a:r>
            <a:r>
              <a:rPr lang="en-US" sz="600" dirty="0" smtClean="0"/>
              <a:t> - disconnect the side that is drawing no current</a:t>
            </a:r>
            <a:endParaRPr lang="en-US" sz="600" dirty="0"/>
          </a:p>
          <a:p>
            <a:r>
              <a:rPr lang="en-US" sz="600" dirty="0" smtClean="0"/>
              <a:t>  -  start balance timer (~10s)</a:t>
            </a:r>
          </a:p>
        </p:txBody>
      </p:sp>
      <p:sp>
        <p:nvSpPr>
          <p:cNvPr id="328" name="Rounded Rectangle 327"/>
          <p:cNvSpPr/>
          <p:nvPr/>
        </p:nvSpPr>
        <p:spPr>
          <a:xfrm>
            <a:off x="10325100" y="7919943"/>
            <a:ext cx="762000" cy="228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84" tIns="45691" rIns="91384" bIns="45691" rtlCol="0" anchor="ctr"/>
          <a:lstStyle/>
          <a:p>
            <a:pPr algn="ctr"/>
            <a:r>
              <a:rPr lang="en-US" sz="600" dirty="0" smtClean="0"/>
              <a:t>Checking Balance</a:t>
            </a:r>
            <a:endParaRPr lang="en-US" sz="600" dirty="0"/>
          </a:p>
        </p:txBody>
      </p:sp>
      <p:sp>
        <p:nvSpPr>
          <p:cNvPr id="338" name="TextBox 337"/>
          <p:cNvSpPr txBox="1"/>
          <p:nvPr/>
        </p:nvSpPr>
        <p:spPr>
          <a:xfrm>
            <a:off x="10477500" y="8338036"/>
            <a:ext cx="1447800" cy="276940"/>
          </a:xfrm>
          <a:prstGeom prst="rect">
            <a:avLst/>
          </a:prstGeom>
          <a:solidFill>
            <a:schemeClr val="bg1"/>
          </a:solidFill>
        </p:spPr>
        <p:txBody>
          <a:bodyPr wrap="square" lIns="91384" tIns="45691" rIns="91384" bIns="45691" rtlCol="0">
            <a:spAutoFit/>
          </a:bodyPr>
          <a:lstStyle/>
          <a:p>
            <a:r>
              <a:rPr lang="en-US" sz="600" dirty="0" smtClean="0">
                <a:solidFill>
                  <a:schemeClr val="accent3">
                    <a:lumMod val="50000"/>
                  </a:schemeClr>
                </a:solidFill>
              </a:rPr>
              <a:t>Won’t catch overcurrent here, but short enough to be OK</a:t>
            </a:r>
            <a:endParaRPr lang="en-US" sz="600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5955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6640</TotalTime>
  <Words>940</Words>
  <Application>Microsoft Office PowerPoint</Application>
  <PresentationFormat>Custom</PresentationFormat>
  <Paragraphs>135</Paragraphs>
  <Slides>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Stellios Leventis</dc:creator>
  <cp:lastModifiedBy>Stellios Leventis</cp:lastModifiedBy>
  <cp:revision>263</cp:revision>
  <dcterms:created xsi:type="dcterms:W3CDTF">2012-10-16T22:41:16Z</dcterms:created>
  <dcterms:modified xsi:type="dcterms:W3CDTF">2012-11-02T18:13:38Z</dcterms:modified>
</cp:coreProperties>
</file>