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1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39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60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81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00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21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42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61" algn="l" defTabSz="9138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46" autoAdjust="0"/>
  </p:normalViewPr>
  <p:slideViewPr>
    <p:cSldViewPr>
      <p:cViewPr>
        <p:scale>
          <a:sx n="200" d="100"/>
          <a:sy n="200" d="100"/>
        </p:scale>
        <p:origin x="-72" y="1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2F65A-C093-401C-9BB1-D6A509D3F1DF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387C7-CFB0-48D6-BB2B-889463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2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1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39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60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81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00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21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42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361" algn="l" defTabSz="9138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thium-ion_batter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commences.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Special</a:t>
            </a:r>
            <a:r>
              <a:rPr lang="en-US" baseline="0" dirty="0" smtClean="0"/>
              <a:t> Cases:</a:t>
            </a:r>
          </a:p>
          <a:p>
            <a:r>
              <a:rPr lang="en-US" baseline="0" dirty="0" smtClean="0"/>
              <a:t>  - what if one cell gets more than it’s maximum share (3A)?</a:t>
            </a:r>
          </a:p>
          <a:p>
            <a:r>
              <a:rPr lang="en-US" baseline="0" dirty="0" smtClean="0"/>
              <a:t>    - is the other battery charging it too much?</a:t>
            </a:r>
          </a:p>
          <a:p>
            <a:r>
              <a:rPr lang="en-US" baseline="0" dirty="0" smtClean="0"/>
              <a:t>    - is it too discharged?</a:t>
            </a:r>
          </a:p>
          <a:p>
            <a:endParaRPr lang="en-US" dirty="0" smtClean="0"/>
          </a:p>
          <a:p>
            <a:r>
              <a:rPr lang="en-US" dirty="0" smtClean="0"/>
              <a:t>Charging</a:t>
            </a:r>
            <a:r>
              <a:rPr lang="en-US" baseline="0" dirty="0" smtClean="0"/>
              <a:t> IC: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the</a:t>
            </a:r>
            <a:r>
              <a:rPr lang="en-US" baseline="0" dirty="0" smtClean="0"/>
              <a:t> charging IC needs to be refreshed with the charging configuration </a:t>
            </a:r>
          </a:p>
          <a:p>
            <a:r>
              <a:rPr lang="en-US" baseline="0" dirty="0" smtClean="0"/>
              <a:t>    (charging voltage, max charging current,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 every 170s or less or</a:t>
            </a:r>
          </a:p>
          <a:p>
            <a:r>
              <a:rPr lang="en-US" baseline="0" dirty="0" smtClean="0"/>
              <a:t>    else it will time out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SBS-Compliant Batteries:</a:t>
            </a:r>
          </a:p>
          <a:p>
            <a:r>
              <a:rPr lang="en-US" baseline="0" dirty="0" smtClean="0"/>
              <a:t>  - the smart battery needs to be polled every 10 seconds (and not faster) to </a:t>
            </a:r>
          </a:p>
          <a:p>
            <a:r>
              <a:rPr lang="en-US" baseline="0" dirty="0" smtClean="0"/>
              <a:t>    avoid missing critical broadcasts (such as </a:t>
            </a:r>
            <a:r>
              <a:rPr lang="en-US" baseline="0" dirty="0" err="1" smtClean="0"/>
              <a:t>AlarmWarning</a:t>
            </a:r>
            <a:r>
              <a:rPr lang="en-US" baseline="0" dirty="0" smtClean="0"/>
              <a:t>) and not consume</a:t>
            </a:r>
          </a:p>
          <a:p>
            <a:r>
              <a:rPr lang="en-US" baseline="0" dirty="0" smtClean="0"/>
              <a:t>    too much bandwidth</a:t>
            </a:r>
          </a:p>
          <a:p>
            <a:r>
              <a:rPr lang="en-US" baseline="0" dirty="0" smtClean="0"/>
              <a:t>  - perform an update within 5s of when a monitored parameter changes?</a:t>
            </a:r>
          </a:p>
          <a:p>
            <a:endParaRPr lang="en-US" baseline="0" dirty="0" smtClean="0"/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Li-ion battery is stored in a discharged condition The boost feature applies a small charge current to activate the protection circuit to 2.20–2.90V/ cell, at which point a normal charge commences.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 should be applied not to boost lithium-based batteries back to life that have dwelled below 1.5V/cell for a week or longer</a:t>
            </a:r>
          </a:p>
          <a:p>
            <a:endParaRPr lang="en-US" baseline="0" dirty="0" smtClean="0"/>
          </a:p>
          <a:p>
            <a:r>
              <a:rPr lang="en-US" dirty="0" smtClean="0">
                <a:hlinkClick r:id="rId3"/>
              </a:rPr>
              <a:t>http://en.wikipedia.org/wiki/Lithium-ion_battery#Battery_charging_procedure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387C7-CFB0-48D6-BB2B-8894633565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4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1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5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2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8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6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5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4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3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9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21" indent="0">
              <a:buNone/>
              <a:defRPr sz="2000" b="1"/>
            </a:lvl2pPr>
            <a:lvl3pPr marL="913839" indent="0">
              <a:buNone/>
              <a:defRPr sz="1800" b="1"/>
            </a:lvl3pPr>
            <a:lvl4pPr marL="1370760" indent="0">
              <a:buNone/>
              <a:defRPr sz="1600" b="1"/>
            </a:lvl4pPr>
            <a:lvl5pPr marL="1827681" indent="0">
              <a:buNone/>
              <a:defRPr sz="1600" b="1"/>
            </a:lvl5pPr>
            <a:lvl6pPr marL="2284600" indent="0">
              <a:buNone/>
              <a:defRPr sz="1600" b="1"/>
            </a:lvl6pPr>
            <a:lvl7pPr marL="2741521" indent="0">
              <a:buNone/>
              <a:defRPr sz="1600" b="1"/>
            </a:lvl7pPr>
            <a:lvl8pPr marL="3198442" indent="0">
              <a:buNone/>
              <a:defRPr sz="1600" b="1"/>
            </a:lvl8pPr>
            <a:lvl9pPr marL="3655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6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21" indent="0">
              <a:buNone/>
              <a:defRPr sz="2000" b="1"/>
            </a:lvl2pPr>
            <a:lvl3pPr marL="913839" indent="0">
              <a:buNone/>
              <a:defRPr sz="1800" b="1"/>
            </a:lvl3pPr>
            <a:lvl4pPr marL="1370760" indent="0">
              <a:buNone/>
              <a:defRPr sz="1600" b="1"/>
            </a:lvl4pPr>
            <a:lvl5pPr marL="1827681" indent="0">
              <a:buNone/>
              <a:defRPr sz="1600" b="1"/>
            </a:lvl5pPr>
            <a:lvl6pPr marL="2284600" indent="0">
              <a:buNone/>
              <a:defRPr sz="1600" b="1"/>
            </a:lvl6pPr>
            <a:lvl7pPr marL="2741521" indent="0">
              <a:buNone/>
              <a:defRPr sz="1600" b="1"/>
            </a:lvl7pPr>
            <a:lvl8pPr marL="3198442" indent="0">
              <a:buNone/>
              <a:defRPr sz="1600" b="1"/>
            </a:lvl8pPr>
            <a:lvl9pPr marL="36553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52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921" indent="0">
              <a:buNone/>
              <a:defRPr sz="1200"/>
            </a:lvl2pPr>
            <a:lvl3pPr marL="913839" indent="0">
              <a:buNone/>
              <a:defRPr sz="1000"/>
            </a:lvl3pPr>
            <a:lvl4pPr marL="1370760" indent="0">
              <a:buNone/>
              <a:defRPr sz="900"/>
            </a:lvl4pPr>
            <a:lvl5pPr marL="1827681" indent="0">
              <a:buNone/>
              <a:defRPr sz="900"/>
            </a:lvl5pPr>
            <a:lvl6pPr marL="2284600" indent="0">
              <a:buNone/>
              <a:defRPr sz="900"/>
            </a:lvl6pPr>
            <a:lvl7pPr marL="2741521" indent="0">
              <a:buNone/>
              <a:defRPr sz="900"/>
            </a:lvl7pPr>
            <a:lvl8pPr marL="3198442" indent="0">
              <a:buNone/>
              <a:defRPr sz="900"/>
            </a:lvl8pPr>
            <a:lvl9pPr marL="3655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6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21" indent="0">
              <a:buNone/>
              <a:defRPr sz="2800"/>
            </a:lvl2pPr>
            <a:lvl3pPr marL="913839" indent="0">
              <a:buNone/>
              <a:defRPr sz="2400"/>
            </a:lvl3pPr>
            <a:lvl4pPr marL="1370760" indent="0">
              <a:buNone/>
              <a:defRPr sz="2000"/>
            </a:lvl4pPr>
            <a:lvl5pPr marL="1827681" indent="0">
              <a:buNone/>
              <a:defRPr sz="2000"/>
            </a:lvl5pPr>
            <a:lvl6pPr marL="2284600" indent="0">
              <a:buNone/>
              <a:defRPr sz="2000"/>
            </a:lvl6pPr>
            <a:lvl7pPr marL="2741521" indent="0">
              <a:buNone/>
              <a:defRPr sz="2000"/>
            </a:lvl7pPr>
            <a:lvl8pPr marL="3198442" indent="0">
              <a:buNone/>
              <a:defRPr sz="2000"/>
            </a:lvl8pPr>
            <a:lvl9pPr marL="36553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921" indent="0">
              <a:buNone/>
              <a:defRPr sz="1200"/>
            </a:lvl2pPr>
            <a:lvl3pPr marL="913839" indent="0">
              <a:buNone/>
              <a:defRPr sz="1000"/>
            </a:lvl3pPr>
            <a:lvl4pPr marL="1370760" indent="0">
              <a:buNone/>
              <a:defRPr sz="900"/>
            </a:lvl4pPr>
            <a:lvl5pPr marL="1827681" indent="0">
              <a:buNone/>
              <a:defRPr sz="900"/>
            </a:lvl5pPr>
            <a:lvl6pPr marL="2284600" indent="0">
              <a:buNone/>
              <a:defRPr sz="900"/>
            </a:lvl6pPr>
            <a:lvl7pPr marL="2741521" indent="0">
              <a:buNone/>
              <a:defRPr sz="900"/>
            </a:lvl7pPr>
            <a:lvl8pPr marL="3198442" indent="0">
              <a:buNone/>
              <a:defRPr sz="900"/>
            </a:lvl8pPr>
            <a:lvl9pPr marL="36553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8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384" tIns="45691" rIns="91384" bIns="4569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384" tIns="45691" rIns="91384" bIns="456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5"/>
            <a:ext cx="2133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25747-ADEF-44A5-B0A1-EA127634DA2C}" type="datetimeFigureOut">
              <a:rPr lang="en-US" smtClean="0"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vert="horz" lIns="91384" tIns="45691" rIns="91384" bIns="4569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27-54FB-4699-BC41-DF8F86131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83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90" indent="-342690" algn="l" defTabSz="9138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496" indent="-285575" algn="l" defTabSz="91383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01" indent="-228459" algn="l" defTabSz="91383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219" indent="-228459" algn="l" defTabSz="91383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40" indent="-228459" algn="l" defTabSz="91383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061" indent="-228459" algn="l" defTabSz="9138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80" indent="-228459" algn="l" defTabSz="9138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901" indent="-228459" algn="l" defTabSz="9138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22" indent="-228459" algn="l" defTabSz="91383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21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9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60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81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600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21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42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61" algn="l" defTabSz="9138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489436"/>
            <a:ext cx="3515849" cy="369273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</a:t>
            </a:r>
            <a:r>
              <a:rPr lang="en-US" dirty="0" smtClean="0"/>
              <a:t>Firmware Features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676400"/>
            <a:ext cx="5334000" cy="1384936"/>
          </a:xfrm>
          <a:prstGeom prst="rect">
            <a:avLst/>
          </a:prstGeom>
          <a:noFill/>
        </p:spPr>
        <p:txBody>
          <a:bodyPr wrap="square" lIns="91384" tIns="45691" rIns="91384" bIns="45691" rtlCol="0">
            <a:spAutoFit/>
          </a:bodyPr>
          <a:lstStyle/>
          <a:p>
            <a:pPr marL="171345" indent="-171345">
              <a:buFont typeface="Arial" pitchFamily="34" charset="0"/>
              <a:buChar char="•"/>
            </a:pPr>
            <a:r>
              <a:rPr lang="en-US" sz="1400" dirty="0" smtClean="0"/>
              <a:t>Will NOT </a:t>
            </a:r>
            <a:r>
              <a:rPr lang="en-US" sz="1400" dirty="0"/>
              <a:t>begin until the user has made a non-negligible duration of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smtClean="0"/>
              <a:t>consistent </a:t>
            </a:r>
            <a:r>
              <a:rPr lang="en-US" sz="1400" dirty="0"/>
              <a:t>contact with the terminals that power it</a:t>
            </a:r>
          </a:p>
          <a:p>
            <a:pPr marL="171345" indent="-171345">
              <a:buFont typeface="Arial" pitchFamily="34" charset="0"/>
              <a:buChar char="•"/>
            </a:pPr>
            <a:r>
              <a:rPr lang="en-US" sz="1400" dirty="0" smtClean="0"/>
              <a:t>Prevents </a:t>
            </a:r>
            <a:r>
              <a:rPr lang="en-US" sz="1400" dirty="0"/>
              <a:t>more than 3A from going to an individual cell</a:t>
            </a:r>
          </a:p>
          <a:p>
            <a:pPr marL="171345" indent="-171345">
              <a:buFont typeface="Arial" pitchFamily="34" charset="0"/>
              <a:buChar char="•"/>
            </a:pPr>
            <a:r>
              <a:rPr lang="en-US" sz="1400" dirty="0"/>
              <a:t>Can communicate </a:t>
            </a:r>
            <a:r>
              <a:rPr lang="en-US" sz="1400" dirty="0" smtClean="0"/>
              <a:t>its status to </a:t>
            </a:r>
            <a:r>
              <a:rPr lang="en-US" sz="1400" dirty="0"/>
              <a:t>the </a:t>
            </a:r>
            <a:r>
              <a:rPr lang="en-US" sz="1400" dirty="0" err="1"/>
              <a:t>powerboard</a:t>
            </a:r>
            <a:r>
              <a:rPr lang="en-US" sz="1400" dirty="0"/>
              <a:t> as a slave</a:t>
            </a:r>
          </a:p>
          <a:p>
            <a:pPr marL="171345" indent="-171345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Will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NOT charge a battery that has discharged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dangerously low (less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than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2.5V/cell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4cells =&gt; 6V).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24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747844" y="5454163"/>
            <a:ext cx="1273691" cy="369273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o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ne side just wants too much,</a:t>
            </a:r>
          </a:p>
          <a:p>
            <a:r>
              <a:rPr lang="en-US" sz="6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o limit the overall current to the</a:t>
            </a:r>
          </a:p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Individual limit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1025" y="304800"/>
            <a:ext cx="3084962" cy="369273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dirty="0" err="1" smtClean="0"/>
              <a:t>InternalCharger</a:t>
            </a:r>
            <a:r>
              <a:rPr lang="en-US" dirty="0" smtClean="0"/>
              <a:t>: State Diagram</a:t>
            </a:r>
            <a:endParaRPr lang="en-US" dirty="0"/>
          </a:p>
        </p:txBody>
      </p:sp>
      <p:cxnSp>
        <p:nvCxnSpPr>
          <p:cNvPr id="10" name="Curved Connector 9"/>
          <p:cNvCxnSpPr>
            <a:stCxn id="5" idx="1"/>
            <a:endCxn id="4" idx="2"/>
          </p:cNvCxnSpPr>
          <p:nvPr/>
        </p:nvCxnSpPr>
        <p:spPr>
          <a:xfrm rot="10800000">
            <a:off x="3126262" y="1981201"/>
            <a:ext cx="2283945" cy="2171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4" idx="3"/>
            <a:endCxn id="5" idx="0"/>
          </p:cNvCxnSpPr>
          <p:nvPr/>
        </p:nvCxnSpPr>
        <p:spPr>
          <a:xfrm>
            <a:off x="3507260" y="1866901"/>
            <a:ext cx="2283945" cy="21717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5" idx="2"/>
            <a:endCxn id="5" idx="3"/>
          </p:cNvCxnSpPr>
          <p:nvPr/>
        </p:nvCxnSpPr>
        <p:spPr>
          <a:xfrm rot="5400000" flipH="1" flipV="1">
            <a:off x="5924550" y="4019551"/>
            <a:ext cx="114300" cy="381000"/>
          </a:xfrm>
          <a:prstGeom prst="curvedConnector4">
            <a:avLst>
              <a:gd name="adj1" fmla="val -1211111"/>
              <a:gd name="adj2" fmla="val 1533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" idx="2"/>
            <a:endCxn id="5" idx="3"/>
          </p:cNvCxnSpPr>
          <p:nvPr/>
        </p:nvCxnSpPr>
        <p:spPr>
          <a:xfrm rot="5400000" flipH="1" flipV="1">
            <a:off x="5924551" y="4019552"/>
            <a:ext cx="114300" cy="381000"/>
          </a:xfrm>
          <a:prstGeom prst="curvedConnector4">
            <a:avLst>
              <a:gd name="adj1" fmla="val -196667"/>
              <a:gd name="adj2" fmla="val 625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733036" y="708724"/>
            <a:ext cx="914398" cy="590549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0"/>
            <a:endCxn id="5" idx="3"/>
          </p:cNvCxnSpPr>
          <p:nvPr/>
        </p:nvCxnSpPr>
        <p:spPr>
          <a:xfrm rot="16200000" flipH="1">
            <a:off x="5924550" y="3905251"/>
            <a:ext cx="114300" cy="381000"/>
          </a:xfrm>
          <a:prstGeom prst="curvedConnector4">
            <a:avLst>
              <a:gd name="adj1" fmla="val -562500"/>
              <a:gd name="adj2" fmla="val 598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745255" y="17526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Sleeping</a:t>
            </a:r>
            <a:endParaRPr lang="en-US" sz="600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40386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Charging</a:t>
            </a:r>
            <a:endParaRPr lang="en-US" sz="600" dirty="0"/>
          </a:p>
        </p:txBody>
      </p:sp>
      <p:sp>
        <p:nvSpPr>
          <p:cNvPr id="49" name="Rectangle 48"/>
          <p:cNvSpPr/>
          <p:nvPr/>
        </p:nvSpPr>
        <p:spPr>
          <a:xfrm>
            <a:off x="550087" y="489468"/>
            <a:ext cx="330427" cy="184607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600" dirty="0"/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04642" y="1381035"/>
            <a:ext cx="1907781" cy="923271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(V</a:t>
            </a:r>
            <a:r>
              <a:rPr lang="en-US" sz="600" u="sng" baseline="-25000" dirty="0" smtClean="0"/>
              <a:t>CELLA</a:t>
            </a:r>
            <a:r>
              <a:rPr lang="en-US" sz="600" u="sng" dirty="0" smtClean="0"/>
              <a:t> </a:t>
            </a:r>
            <a:r>
              <a:rPr lang="en-US" sz="600" u="sng" dirty="0"/>
              <a:t>&lt; 16V OR V</a:t>
            </a:r>
            <a:r>
              <a:rPr lang="en-US" sz="600" u="sng" baseline="-25000" dirty="0"/>
              <a:t>CELLB</a:t>
            </a:r>
            <a:r>
              <a:rPr lang="en-US" sz="600" u="sng" dirty="0"/>
              <a:t> &lt; </a:t>
            </a:r>
            <a:r>
              <a:rPr lang="en-US" sz="600" u="sng" dirty="0" smtClean="0"/>
              <a:t>16V) AND</a:t>
            </a:r>
          </a:p>
          <a:p>
            <a:r>
              <a:rPr lang="en-US" sz="600" u="sng" dirty="0" smtClean="0"/>
              <a:t>(6V &lt; V</a:t>
            </a:r>
            <a:r>
              <a:rPr lang="en-US" sz="600" u="sng" baseline="-25000" dirty="0" smtClean="0"/>
              <a:t>CELLA</a:t>
            </a:r>
            <a:r>
              <a:rPr lang="en-US" sz="600" u="sng" dirty="0" smtClean="0"/>
              <a:t> AND 6V</a:t>
            </a:r>
            <a:r>
              <a:rPr lang="en-US" sz="600" u="sng" dirty="0"/>
              <a:t> </a:t>
            </a:r>
            <a:r>
              <a:rPr lang="en-US" sz="600" u="sng" dirty="0" smtClean="0"/>
              <a:t>&lt; V</a:t>
            </a:r>
            <a:r>
              <a:rPr lang="en-US" sz="600" u="sng" baseline="-25000" dirty="0" smtClean="0"/>
              <a:t>CELLB</a:t>
            </a:r>
            <a:r>
              <a:rPr lang="en-US" sz="600" u="sng" dirty="0" smtClean="0"/>
              <a:t>)</a:t>
            </a:r>
            <a:endParaRPr lang="en-US" sz="600" u="sng" dirty="0"/>
          </a:p>
          <a:p>
            <a:r>
              <a:rPr lang="en-US" sz="600" dirty="0"/>
              <a:t>  - update our status variable to </a:t>
            </a:r>
          </a:p>
          <a:p>
            <a:r>
              <a:rPr lang="en-US" sz="600" dirty="0"/>
              <a:t>    ‘alive and on dock’ (for </a:t>
            </a:r>
            <a:r>
              <a:rPr lang="en-US" sz="600" dirty="0" err="1"/>
              <a:t>Tx</a:t>
            </a:r>
            <a:endParaRPr lang="en-US" sz="600" dirty="0"/>
          </a:p>
          <a:p>
            <a:r>
              <a:rPr lang="en-US" sz="600" dirty="0"/>
              <a:t>    to </a:t>
            </a:r>
            <a:r>
              <a:rPr lang="en-US" sz="600" dirty="0" err="1"/>
              <a:t>powerboard</a:t>
            </a:r>
            <a:r>
              <a:rPr lang="en-US" sz="600" dirty="0"/>
              <a:t>)</a:t>
            </a:r>
          </a:p>
          <a:p>
            <a:r>
              <a:rPr lang="en-US" sz="600" dirty="0"/>
              <a:t>   - turn on the charging IC</a:t>
            </a:r>
          </a:p>
          <a:p>
            <a:r>
              <a:rPr lang="en-US" sz="600" dirty="0"/>
              <a:t>  - connect cell A</a:t>
            </a:r>
          </a:p>
          <a:p>
            <a:r>
              <a:rPr lang="en-US" sz="600" dirty="0"/>
              <a:t>  - connect cell B</a:t>
            </a:r>
          </a:p>
          <a:p>
            <a:r>
              <a:rPr lang="en-US" sz="600" dirty="0"/>
              <a:t>  - configure charger to </a:t>
            </a:r>
            <a:r>
              <a:rPr lang="en-US" sz="600" dirty="0" err="1"/>
              <a:t>V</a:t>
            </a:r>
            <a:r>
              <a:rPr lang="en-US" sz="600" baseline="-25000" dirty="0" err="1"/>
              <a:t>charge,max</a:t>
            </a:r>
            <a:r>
              <a:rPr lang="en-US" sz="600" dirty="0"/>
              <a:t> = 16.5V,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6A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39000" y="3384639"/>
            <a:ext cx="1216887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Charger refresh timer expired</a:t>
            </a:r>
            <a:endParaRPr lang="en-US" sz="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600" dirty="0"/>
              <a:t>  - start the charger refresh timer</a:t>
            </a:r>
          </a:p>
          <a:p>
            <a:r>
              <a:rPr lang="en-US" sz="600" dirty="0"/>
              <a:t>  - configure the charger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8400" y="5008073"/>
            <a:ext cx="784076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I</a:t>
            </a:r>
            <a:r>
              <a:rPr lang="en-US" sz="600" u="sng" baseline="-25000" dirty="0" err="1"/>
              <a:t>cellA</a:t>
            </a:r>
            <a:r>
              <a:rPr lang="en-US" sz="600" u="sng" dirty="0"/>
              <a:t> &lt; 100mA</a:t>
            </a:r>
          </a:p>
          <a:p>
            <a:r>
              <a:rPr lang="en-US" sz="600" dirty="0"/>
              <a:t>  - disconnect cell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1400" y="4405675"/>
            <a:ext cx="780870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I</a:t>
            </a:r>
            <a:r>
              <a:rPr lang="en-US" sz="600" u="sng" baseline="-25000" dirty="0" err="1"/>
              <a:t>cellB</a:t>
            </a:r>
            <a:r>
              <a:rPr lang="en-US" sz="600" u="sng" dirty="0"/>
              <a:t> &lt; 100mA</a:t>
            </a:r>
          </a:p>
          <a:p>
            <a:r>
              <a:rPr lang="en-US" sz="600" dirty="0"/>
              <a:t>  - disconnect cell 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1020" y="2819405"/>
            <a:ext cx="1958180" cy="461606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u="sng" dirty="0"/>
              <a:t>I</a:t>
            </a:r>
            <a:r>
              <a:rPr lang="en-US" sz="600" u="sng" baseline="-25000" dirty="0"/>
              <a:t>CELLA</a:t>
            </a:r>
            <a:r>
              <a:rPr lang="en-US" sz="600" u="sng" dirty="0"/>
              <a:t> &lt; 100mA AND_I</a:t>
            </a:r>
            <a:r>
              <a:rPr lang="en-US" sz="600" u="sng" baseline="-25000" dirty="0"/>
              <a:t>CELLB</a:t>
            </a:r>
            <a:r>
              <a:rPr lang="en-US" sz="600" u="sng" dirty="0"/>
              <a:t> &lt; 100mA</a:t>
            </a:r>
          </a:p>
          <a:p>
            <a:r>
              <a:rPr lang="en-US" sz="600" dirty="0"/>
              <a:t>  - turn off the charging IC</a:t>
            </a:r>
          </a:p>
          <a:p>
            <a:r>
              <a:rPr lang="en-US" sz="600" dirty="0"/>
              <a:t>  - re-connect each cell to monitor the</a:t>
            </a:r>
          </a:p>
          <a:p>
            <a:r>
              <a:rPr lang="en-US" sz="600" dirty="0"/>
              <a:t>     SOC via their voltages</a:t>
            </a:r>
          </a:p>
        </p:txBody>
      </p:sp>
      <p:cxnSp>
        <p:nvCxnSpPr>
          <p:cNvPr id="20" name="Curved Connector 19"/>
          <p:cNvCxnSpPr>
            <a:stCxn id="5" idx="1"/>
            <a:endCxn id="29" idx="0"/>
          </p:cNvCxnSpPr>
          <p:nvPr/>
        </p:nvCxnSpPr>
        <p:spPr>
          <a:xfrm rot="10800000" flipV="1">
            <a:off x="2132572" y="4152901"/>
            <a:ext cx="3277628" cy="107801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3786" y="4451700"/>
            <a:ext cx="1117501" cy="553939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/>
              <a:t>I</a:t>
            </a:r>
            <a:r>
              <a:rPr lang="en-US" sz="600" u="sng" baseline="-25000" dirty="0" err="1"/>
              <a:t>cellA</a:t>
            </a:r>
            <a:r>
              <a:rPr lang="en-US" sz="600" u="sng" dirty="0"/>
              <a:t> </a:t>
            </a:r>
            <a:r>
              <a:rPr lang="en-US" sz="600" u="sng" dirty="0" smtClean="0"/>
              <a:t>OR</a:t>
            </a:r>
            <a:r>
              <a:rPr lang="en-US" sz="600" u="sng" dirty="0" smtClean="0"/>
              <a:t> </a:t>
            </a:r>
            <a:r>
              <a:rPr lang="en-US" sz="600" u="sng" dirty="0" smtClean="0"/>
              <a:t>3A </a:t>
            </a:r>
            <a:r>
              <a:rPr lang="en-US" sz="600" u="sng" dirty="0"/>
              <a:t>&lt; </a:t>
            </a:r>
            <a:r>
              <a:rPr lang="en-US" sz="600" u="sng" dirty="0" err="1" smtClean="0"/>
              <a:t>I</a:t>
            </a:r>
            <a:r>
              <a:rPr lang="en-US" sz="600" u="sng" baseline="-25000" dirty="0" err="1" smtClean="0"/>
              <a:t>cellB</a:t>
            </a:r>
            <a:endParaRPr lang="en-US" sz="600" u="sng" dirty="0"/>
          </a:p>
          <a:p>
            <a:r>
              <a:rPr lang="en-US" sz="600" dirty="0" smtClean="0"/>
              <a:t>  </a:t>
            </a:r>
            <a:r>
              <a:rPr lang="en-US" sz="600" dirty="0" smtClean="0"/>
              <a:t>- disconnect any cell that is 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  </a:t>
            </a:r>
            <a:r>
              <a:rPr lang="en-US" sz="600" dirty="0" smtClean="0"/>
              <a:t>accepting too much current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</a:t>
            </a:r>
            <a:r>
              <a:rPr lang="en-US" sz="600" dirty="0" smtClean="0"/>
              <a:t>- </a:t>
            </a:r>
            <a:r>
              <a:rPr lang="en-US" sz="600" dirty="0"/>
              <a:t>turn off the charging IC</a:t>
            </a:r>
          </a:p>
          <a:p>
            <a:r>
              <a:rPr lang="en-US" sz="600" dirty="0"/>
              <a:t>  - start </a:t>
            </a:r>
            <a:r>
              <a:rPr lang="en-US" sz="600" dirty="0" err="1"/>
              <a:t>cooldown</a:t>
            </a:r>
            <a:r>
              <a:rPr lang="en-US" sz="600" dirty="0"/>
              <a:t> timer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600201" y="5230919"/>
            <a:ext cx="1064742" cy="33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Investigating</a:t>
            </a:r>
            <a:endParaRPr lang="en-US" sz="600" dirty="0"/>
          </a:p>
          <a:p>
            <a:pPr algn="ctr"/>
            <a:r>
              <a:rPr lang="en-US" sz="600" dirty="0"/>
              <a:t>Overcurrent</a:t>
            </a:r>
          </a:p>
        </p:txBody>
      </p:sp>
      <p:cxnSp>
        <p:nvCxnSpPr>
          <p:cNvPr id="31" name="Curved Connector 30"/>
          <p:cNvCxnSpPr>
            <a:stCxn id="29" idx="1"/>
            <a:endCxn id="38" idx="1"/>
          </p:cNvCxnSpPr>
          <p:nvPr/>
        </p:nvCxnSpPr>
        <p:spPr>
          <a:xfrm rot="10800000">
            <a:off x="882029" y="3569275"/>
            <a:ext cx="718173" cy="1827486"/>
          </a:xfrm>
          <a:prstGeom prst="curvedConnector3">
            <a:avLst>
              <a:gd name="adj1" fmla="val 1769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3905" y="4869573"/>
            <a:ext cx="1375585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(250mA &lt; </a:t>
            </a:r>
            <a:r>
              <a:rPr lang="en-US" sz="600" u="sng" dirty="0" err="1"/>
              <a:t>I</a:t>
            </a:r>
            <a:r>
              <a:rPr lang="en-US" sz="600" u="sng" baseline="-25000" dirty="0" err="1"/>
              <a:t>cellA</a:t>
            </a:r>
            <a:r>
              <a:rPr lang="en-US" sz="600" u="sng" dirty="0"/>
              <a:t> </a:t>
            </a:r>
            <a:r>
              <a:rPr lang="en-US" sz="600" u="sng" dirty="0" smtClean="0"/>
              <a:t>OR </a:t>
            </a:r>
            <a:r>
              <a:rPr lang="en-US" sz="600" u="sng" dirty="0"/>
              <a:t>250mA &lt; </a:t>
            </a:r>
            <a:r>
              <a:rPr lang="en-US" sz="600" u="sng" dirty="0" err="1"/>
              <a:t>I</a:t>
            </a:r>
            <a:r>
              <a:rPr lang="en-US" sz="600" u="sng" baseline="-25000" dirty="0" err="1"/>
              <a:t>cellB</a:t>
            </a:r>
            <a:r>
              <a:rPr lang="en-US" sz="600" u="sng" baseline="-25000" dirty="0"/>
              <a:t>)</a:t>
            </a:r>
            <a:endParaRPr lang="en-US" sz="600" u="sng" dirty="0"/>
          </a:p>
          <a:p>
            <a:r>
              <a:rPr lang="en-US" sz="600" dirty="0"/>
              <a:t> - turn on RED LED to indicate an </a:t>
            </a:r>
            <a:r>
              <a:rPr lang="en-US" sz="600" dirty="0" smtClean="0"/>
              <a:t>error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- turn off everything</a:t>
            </a:r>
            <a:endParaRPr lang="en-US" sz="600" dirty="0"/>
          </a:p>
        </p:txBody>
      </p:sp>
      <p:cxnSp>
        <p:nvCxnSpPr>
          <p:cNvPr id="37" name="Curved Connector 36"/>
          <p:cNvCxnSpPr>
            <a:stCxn id="29" idx="3"/>
            <a:endCxn id="5" idx="2"/>
          </p:cNvCxnSpPr>
          <p:nvPr/>
        </p:nvCxnSpPr>
        <p:spPr>
          <a:xfrm flipV="1">
            <a:off x="2664943" y="4267201"/>
            <a:ext cx="3126257" cy="11295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07419" y="5054210"/>
            <a:ext cx="1231314" cy="461606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err="1"/>
              <a:t>cooldown</a:t>
            </a:r>
            <a:r>
              <a:rPr lang="en-US" sz="600" u="sng" dirty="0"/>
              <a:t> timer expired </a:t>
            </a:r>
            <a:r>
              <a:rPr lang="en-US" sz="600" u="sng" dirty="0" smtClean="0"/>
              <a:t>AND</a:t>
            </a:r>
            <a:endParaRPr lang="en-US" sz="600" u="sng" dirty="0"/>
          </a:p>
          <a:p>
            <a:r>
              <a:rPr lang="en-US" sz="600" u="sng" dirty="0"/>
              <a:t>(</a:t>
            </a:r>
            <a:r>
              <a:rPr lang="en-US" sz="600" u="sng" dirty="0" err="1"/>
              <a:t>I</a:t>
            </a:r>
            <a:r>
              <a:rPr lang="en-US" sz="600" u="sng" baseline="-25000" dirty="0" err="1"/>
              <a:t>cellA</a:t>
            </a:r>
            <a:r>
              <a:rPr lang="en-US" sz="600" u="sng" dirty="0"/>
              <a:t> &lt; 250mA </a:t>
            </a:r>
            <a:r>
              <a:rPr lang="en-US" sz="600" u="sng" dirty="0" smtClean="0"/>
              <a:t>AND </a:t>
            </a:r>
            <a:r>
              <a:rPr lang="en-US" sz="600" u="sng" dirty="0" err="1"/>
              <a:t>I</a:t>
            </a:r>
            <a:r>
              <a:rPr lang="en-US" sz="600" u="sng" baseline="-25000" dirty="0" err="1"/>
              <a:t>cellB</a:t>
            </a:r>
            <a:r>
              <a:rPr lang="en-US" sz="600" u="sng" baseline="-25000" dirty="0"/>
              <a:t> </a:t>
            </a:r>
            <a:r>
              <a:rPr lang="en-US" sz="600" u="sng" dirty="0"/>
              <a:t>&lt; 250mA)</a:t>
            </a:r>
          </a:p>
          <a:p>
            <a:r>
              <a:rPr lang="en-US" sz="600" dirty="0"/>
              <a:t>  - turn on charging IC</a:t>
            </a:r>
          </a:p>
          <a:p>
            <a:r>
              <a:rPr lang="en-US" sz="600" dirty="0"/>
              <a:t>  - </a:t>
            </a:r>
            <a:r>
              <a:rPr lang="en-US" sz="600" dirty="0" err="1"/>
              <a:t>I</a:t>
            </a:r>
            <a:r>
              <a:rPr lang="en-US" sz="600" baseline="-25000" dirty="0" err="1"/>
              <a:t>charge,max</a:t>
            </a:r>
            <a:r>
              <a:rPr lang="en-US" sz="600" dirty="0"/>
              <a:t> = 3A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647434" y="1184970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Awakening</a:t>
            </a:r>
            <a:endParaRPr 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981966" y="701846"/>
            <a:ext cx="1435088" cy="184607"/>
          </a:xfrm>
          <a:prstGeom prst="rect">
            <a:avLst/>
          </a:prstGeom>
          <a:solidFill>
            <a:schemeClr val="bg1"/>
          </a:solidFill>
        </p:spPr>
        <p:txBody>
          <a:bodyPr wrap="square" lIns="91384" tIns="45691" rIns="91384" bIns="45691" rtlCol="0">
            <a:spAutoFit/>
          </a:bodyPr>
          <a:lstStyle/>
          <a:p>
            <a:r>
              <a:rPr lang="en-US" sz="600" dirty="0"/>
              <a:t>  - start awakening timer</a:t>
            </a:r>
          </a:p>
        </p:txBody>
      </p:sp>
      <p:cxnSp>
        <p:nvCxnSpPr>
          <p:cNvPr id="32" name="Curved Connector 31"/>
          <p:cNvCxnSpPr>
            <a:stCxn id="25" idx="3"/>
            <a:endCxn id="4" idx="0"/>
          </p:cNvCxnSpPr>
          <p:nvPr/>
        </p:nvCxnSpPr>
        <p:spPr>
          <a:xfrm>
            <a:off x="2409440" y="1299272"/>
            <a:ext cx="716821" cy="45333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685920" y="1265619"/>
            <a:ext cx="962010" cy="184607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/>
              <a:t>awakening timer expired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934200" y="4806948"/>
            <a:ext cx="1002084" cy="276940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disconnect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a cell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if it </a:t>
            </a:r>
            <a:endParaRPr lang="en-US" sz="600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begins </a:t>
            </a:r>
            <a:r>
              <a:rPr lang="en-US" sz="600" dirty="0" smtClean="0">
                <a:solidFill>
                  <a:schemeClr val="accent3">
                    <a:lumMod val="50000"/>
                  </a:schemeClr>
                </a:solidFill>
              </a:rPr>
              <a:t>charging the other</a:t>
            </a:r>
            <a:endParaRPr lang="en-US" sz="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82028" y="3403433"/>
            <a:ext cx="1064742" cy="331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600" dirty="0" smtClean="0"/>
              <a:t>Hanging</a:t>
            </a:r>
            <a:endParaRPr lang="en-US" sz="600" dirty="0"/>
          </a:p>
        </p:txBody>
      </p:sp>
      <p:cxnSp>
        <p:nvCxnSpPr>
          <p:cNvPr id="42" name="Curved Connector 41"/>
          <p:cNvCxnSpPr>
            <a:stCxn id="4" idx="1"/>
            <a:endCxn id="38" idx="0"/>
          </p:cNvCxnSpPr>
          <p:nvPr/>
        </p:nvCxnSpPr>
        <p:spPr>
          <a:xfrm rot="10800000" flipV="1">
            <a:off x="1414399" y="1866901"/>
            <a:ext cx="1330856" cy="153653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028" y="2304305"/>
            <a:ext cx="1393217" cy="369273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600" u="sng" dirty="0" smtClean="0"/>
              <a:t>6V &lt; V</a:t>
            </a:r>
            <a:r>
              <a:rPr lang="en-US" sz="600" u="sng" baseline="-25000" dirty="0" smtClean="0"/>
              <a:t>CELLA</a:t>
            </a:r>
            <a:r>
              <a:rPr lang="en-US" sz="600" u="sng" dirty="0" smtClean="0"/>
              <a:t> OR 6V &lt; V</a:t>
            </a:r>
            <a:r>
              <a:rPr lang="en-US" sz="600" u="sng" baseline="-25000" dirty="0" smtClean="0"/>
              <a:t>CELLB</a:t>
            </a:r>
            <a:endParaRPr lang="en-US" sz="600" u="sng" dirty="0"/>
          </a:p>
          <a:p>
            <a:r>
              <a:rPr lang="en-US" sz="600" dirty="0"/>
              <a:t>  </a:t>
            </a:r>
            <a:r>
              <a:rPr lang="en-US" sz="600" dirty="0" smtClean="0"/>
              <a:t>- turn off everything</a:t>
            </a:r>
          </a:p>
          <a:p>
            <a:r>
              <a:rPr lang="en-US" sz="600" dirty="0"/>
              <a:t> </a:t>
            </a:r>
            <a:r>
              <a:rPr lang="en-US" sz="600" dirty="0" smtClean="0"/>
              <a:t> - turn on RED LED to indicate an error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74595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4" y="297180"/>
            <a:ext cx="2233512" cy="369273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dirty="0" smtClean="0"/>
              <a:t>State Diagram Legend</a:t>
            </a:r>
            <a:endParaRPr lang="en-US" dirty="0"/>
          </a:p>
        </p:txBody>
      </p:sp>
      <p:cxnSp>
        <p:nvCxnSpPr>
          <p:cNvPr id="34" name="Curved Connector 33"/>
          <p:cNvCxnSpPr/>
          <p:nvPr/>
        </p:nvCxnSpPr>
        <p:spPr>
          <a:xfrm>
            <a:off x="733036" y="708724"/>
            <a:ext cx="914398" cy="590549"/>
          </a:xfrm>
          <a:prstGeom prst="curvedConnector3">
            <a:avLst>
              <a:gd name="adj1" fmla="val 50000"/>
            </a:avLst>
          </a:prstGeom>
          <a:ln cap="rnd"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5211" y="3124201"/>
            <a:ext cx="762000" cy="228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900" dirty="0"/>
              <a:t>My state 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0087" y="489468"/>
            <a:ext cx="376913" cy="215385"/>
          </a:xfrm>
          <a:prstGeom prst="rect">
            <a:avLst/>
          </a:prstGeom>
        </p:spPr>
        <p:txBody>
          <a:bodyPr wrap="none" lIns="91384" tIns="45691" rIns="91384" bIns="45691">
            <a:spAutoFit/>
          </a:bodyPr>
          <a:lstStyle/>
          <a:p>
            <a:r>
              <a:rPr lang="en-US" sz="800" dirty="0"/>
              <a:t>start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647434" y="1184973"/>
            <a:ext cx="1248166" cy="4914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4" tIns="45691" rIns="91384" bIns="45691" rtlCol="0" anchor="ctr"/>
          <a:lstStyle/>
          <a:p>
            <a:pPr algn="ctr"/>
            <a:r>
              <a:rPr lang="en-US" sz="900" dirty="0"/>
              <a:t>My state 1</a:t>
            </a:r>
          </a:p>
          <a:p>
            <a:pPr algn="ctr"/>
            <a:r>
              <a:rPr lang="en-US" sz="900" dirty="0"/>
              <a:t>(gerund,  ‘</a:t>
            </a:r>
            <a:r>
              <a:rPr lang="en-US" sz="900" dirty="0" err="1"/>
              <a:t>ing</a:t>
            </a:r>
            <a:r>
              <a:rPr lang="en-US" sz="900" dirty="0"/>
              <a:t>-suffix’)</a:t>
            </a:r>
          </a:p>
        </p:txBody>
      </p:sp>
      <p:cxnSp>
        <p:nvCxnSpPr>
          <p:cNvPr id="42" name="Curved Connector 41"/>
          <p:cNvCxnSpPr>
            <a:stCxn id="40" idx="3"/>
            <a:endCxn id="35" idx="0"/>
          </p:cNvCxnSpPr>
          <p:nvPr/>
        </p:nvCxnSpPr>
        <p:spPr>
          <a:xfrm>
            <a:off x="2895605" y="1430690"/>
            <a:ext cx="1040611" cy="169351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1608" y="1539240"/>
            <a:ext cx="883462" cy="7847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900" u="sng" dirty="0"/>
              <a:t>My event</a:t>
            </a:r>
            <a:endParaRPr lang="en-US" sz="9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00" dirty="0"/>
              <a:t>  - my service 1</a:t>
            </a:r>
          </a:p>
          <a:p>
            <a:r>
              <a:rPr lang="en-US" sz="900" dirty="0"/>
              <a:t>  - my service 2</a:t>
            </a:r>
          </a:p>
          <a:p>
            <a:r>
              <a:rPr lang="en-US" sz="900" dirty="0"/>
              <a:t>  …</a:t>
            </a:r>
          </a:p>
          <a:p>
            <a:r>
              <a:rPr lang="en-US" sz="900" dirty="0"/>
              <a:t>  - my service 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53205" y="1492612"/>
            <a:ext cx="2010374" cy="784772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900" dirty="0"/>
              <a:t>Notes: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900" dirty="0"/>
              <a:t>- use a two-space hanging indent </a:t>
            </a:r>
          </a:p>
          <a:p>
            <a:r>
              <a:rPr lang="en-US" sz="900" dirty="0"/>
              <a:t>     to list services</a:t>
            </a:r>
          </a:p>
          <a:p>
            <a:r>
              <a:rPr lang="en-US" sz="900" dirty="0"/>
              <a:t>  - underline the event</a:t>
            </a:r>
          </a:p>
          <a:p>
            <a:r>
              <a:rPr lang="en-US" sz="900" dirty="0"/>
              <a:t>  - use a gerund in the state description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86503" y="2022436"/>
            <a:ext cx="1361157" cy="230774"/>
          </a:xfrm>
          <a:prstGeom prst="rect">
            <a:avLst/>
          </a:prstGeom>
          <a:solidFill>
            <a:schemeClr val="bg1"/>
          </a:solidFill>
        </p:spPr>
        <p:txBody>
          <a:bodyPr wrap="none" lIns="91384" tIns="45691" rIns="91384" bIns="45691" rtlCol="0">
            <a:spAutoFit/>
          </a:bodyPr>
          <a:lstStyle/>
          <a:p>
            <a:r>
              <a:rPr lang="en-US" sz="900" dirty="0">
                <a:solidFill>
                  <a:schemeClr val="accent3">
                    <a:lumMod val="50000"/>
                  </a:schemeClr>
                </a:solidFill>
              </a:rPr>
              <a:t>s</a:t>
            </a:r>
            <a:r>
              <a:rPr lang="en-US" sz="900" dirty="0" smtClean="0">
                <a:solidFill>
                  <a:schemeClr val="accent3">
                    <a:lumMod val="50000"/>
                  </a:schemeClr>
                </a:solidFill>
              </a:rPr>
              <a:t>hort clarifying comment</a:t>
            </a:r>
            <a:endParaRPr lang="en-US" sz="9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978</Words>
  <Application>Microsoft Office PowerPoint</Application>
  <PresentationFormat>On-screen Show (4:3)</PresentationFormat>
  <Paragraphs>139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Stellios Leventis</dc:creator>
  <cp:lastModifiedBy>Stellios Leventis</cp:lastModifiedBy>
  <cp:revision>97</cp:revision>
  <dcterms:created xsi:type="dcterms:W3CDTF">2012-10-16T22:41:16Z</dcterms:created>
  <dcterms:modified xsi:type="dcterms:W3CDTF">2012-10-24T21:36:42Z</dcterms:modified>
</cp:coreProperties>
</file>