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6" r:id="rId3"/>
    <p:sldId id="258" r:id="rId4"/>
  </p:sldIdLst>
  <p:sldSz cx="18288000" cy="18288000"/>
  <p:notesSz cx="9144000" cy="6858000"/>
  <p:defaultTextStyle>
    <a:defPPr>
      <a:defRPr lang="en-US"/>
    </a:defPPr>
    <a:lvl1pPr marL="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4384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8762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3146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753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191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6295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0679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55059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02" autoAdjust="0"/>
  </p:normalViewPr>
  <p:slideViewPr>
    <p:cSldViewPr>
      <p:cViewPr>
        <p:scale>
          <a:sx n="150" d="100"/>
          <a:sy n="150" d="100"/>
        </p:scale>
        <p:origin x="1494" y="3996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7B63-2A84-42C7-8E70-1194BF7A0440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8613-5052-4FE1-AA58-D4F87983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7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F65A-C093-401C-9BB1-D6A509D3F1D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387C7-CFB0-48D6-BB2B-889463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44384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88762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133146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7753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22191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266295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310679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355059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thium-ion_batter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thium-ion_batter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  - what if one cell gets more than it’s maximum share (3A)?</a:t>
            </a:r>
          </a:p>
          <a:p>
            <a:r>
              <a:rPr lang="en-US" baseline="0" dirty="0" smtClean="0"/>
              <a:t>    - is the other battery charging it too much?</a:t>
            </a:r>
          </a:p>
          <a:p>
            <a:r>
              <a:rPr lang="en-US" baseline="0" dirty="0" smtClean="0"/>
              <a:t>    - is it too discharged?</a:t>
            </a:r>
          </a:p>
          <a:p>
            <a:endParaRPr lang="en-US" dirty="0" smtClean="0"/>
          </a:p>
          <a:p>
            <a:r>
              <a:rPr lang="en-US" dirty="0" smtClean="0"/>
              <a:t>Charging</a:t>
            </a:r>
            <a:r>
              <a:rPr lang="en-US" baseline="0" dirty="0" smtClean="0"/>
              <a:t> IC: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the</a:t>
            </a:r>
            <a:r>
              <a:rPr lang="en-US" baseline="0" dirty="0" smtClean="0"/>
              <a:t> charging IC needs to be refreshed with the charging configuration </a:t>
            </a:r>
          </a:p>
          <a:p>
            <a:r>
              <a:rPr lang="en-US" baseline="0" dirty="0" smtClean="0"/>
              <a:t>    (charging voltage, max charging current,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every 170s or less or</a:t>
            </a:r>
          </a:p>
          <a:p>
            <a:r>
              <a:rPr lang="en-US" baseline="0" dirty="0" smtClean="0"/>
              <a:t>    else it will time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SBS-Compliant Batteries:</a:t>
            </a:r>
          </a:p>
          <a:p>
            <a:r>
              <a:rPr lang="en-US" baseline="0" dirty="0" smtClean="0"/>
              <a:t>  - the smart battery needs to be polled every 10 seconds (and not faster) to </a:t>
            </a:r>
          </a:p>
          <a:p>
            <a:r>
              <a:rPr lang="en-US" baseline="0" dirty="0" smtClean="0"/>
              <a:t>    avoid missing critical broadcasts (such as </a:t>
            </a:r>
            <a:r>
              <a:rPr lang="en-US" baseline="0" dirty="0" err="1" smtClean="0"/>
              <a:t>AlarmWarning</a:t>
            </a:r>
            <a:r>
              <a:rPr lang="en-US" baseline="0" dirty="0" smtClean="0"/>
              <a:t>) and not consume</a:t>
            </a:r>
          </a:p>
          <a:p>
            <a:r>
              <a:rPr lang="en-US" baseline="0" dirty="0" smtClean="0"/>
              <a:t>    too much bandwidth</a:t>
            </a:r>
          </a:p>
          <a:p>
            <a:r>
              <a:rPr lang="en-US" baseline="0" dirty="0" smtClean="0"/>
              <a:t>  - perform an update within 5s of when a monitored parameter changes?</a:t>
            </a: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Li-ion battery is stored in a discharged condition The boost feature applies a small charge current to activate the protection circuit to 2.20–2.90V/ cell, at which point a normal charge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commences.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applied not to boost lithium-based batteries back to life that have dwelled below 1.5V/cell for a week or longer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http://en.wikipedia.org/wiki/Lithium-ion_battery#Battery_charging_procedure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  - what if one cell gets more than it’s maximum share (3A)?</a:t>
            </a:r>
          </a:p>
          <a:p>
            <a:r>
              <a:rPr lang="en-US" baseline="0" dirty="0" smtClean="0"/>
              <a:t>    - is the other battery charging it too much?</a:t>
            </a:r>
          </a:p>
          <a:p>
            <a:r>
              <a:rPr lang="en-US" baseline="0" dirty="0" smtClean="0"/>
              <a:t>    - is it too discharged?</a:t>
            </a:r>
          </a:p>
          <a:p>
            <a:endParaRPr lang="en-US" dirty="0" smtClean="0"/>
          </a:p>
          <a:p>
            <a:r>
              <a:rPr lang="en-US" dirty="0" smtClean="0"/>
              <a:t>Charging</a:t>
            </a:r>
            <a:r>
              <a:rPr lang="en-US" baseline="0" dirty="0" smtClean="0"/>
              <a:t> IC: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the</a:t>
            </a:r>
            <a:r>
              <a:rPr lang="en-US" baseline="0" dirty="0" smtClean="0"/>
              <a:t> charging IC needs to be refreshed with the charging configuration </a:t>
            </a:r>
          </a:p>
          <a:p>
            <a:r>
              <a:rPr lang="en-US" baseline="0" dirty="0" smtClean="0"/>
              <a:t>    (charging voltage, max charging current,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every 170s or less or</a:t>
            </a:r>
          </a:p>
          <a:p>
            <a:r>
              <a:rPr lang="en-US" baseline="0" dirty="0" smtClean="0"/>
              <a:t>    else it will time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SBS-Compliant Batteries:</a:t>
            </a:r>
          </a:p>
          <a:p>
            <a:r>
              <a:rPr lang="en-US" baseline="0" dirty="0" smtClean="0"/>
              <a:t>  - the smart battery needs to be polled every 10 seconds (and not faster) to </a:t>
            </a:r>
          </a:p>
          <a:p>
            <a:r>
              <a:rPr lang="en-US" baseline="0" dirty="0" smtClean="0"/>
              <a:t>    avoid missing critical broadcasts (such as </a:t>
            </a:r>
            <a:r>
              <a:rPr lang="en-US" baseline="0" dirty="0" err="1" smtClean="0"/>
              <a:t>AlarmWarning</a:t>
            </a:r>
            <a:r>
              <a:rPr lang="en-US" baseline="0" dirty="0" smtClean="0"/>
              <a:t>) and not consume</a:t>
            </a:r>
          </a:p>
          <a:p>
            <a:r>
              <a:rPr lang="en-US" baseline="0" dirty="0" smtClean="0"/>
              <a:t>    too much bandwidth</a:t>
            </a:r>
          </a:p>
          <a:p>
            <a:r>
              <a:rPr lang="en-US" baseline="0" dirty="0" smtClean="0"/>
              <a:t>  - perform an update within 5s of when a monitored parameter changes?</a:t>
            </a: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Li-ion battery is stored in a discharged condition The boost feature applies a small charge current to activate the protection circuit to 2.20–2.90V/ cell, at which point a normal charge commences.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 should be applied not to boost lithium-based batteries back to life that have dwelled below 1.5V/cell for a week or longer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http://en.wikipedia.org/wiki/Lithium-ion_battery#Battery_charging_procedure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2" y="5681159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8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3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6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0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5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88"/>
            <a:ext cx="41148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88"/>
            <a:ext cx="120396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5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8" y="11751756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8" y="7751249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438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876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31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75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19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662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06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550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17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17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47"/>
            <a:ext cx="8080376" cy="17060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384" indent="0">
              <a:buNone/>
              <a:defRPr sz="4600" b="1"/>
            </a:lvl2pPr>
            <a:lvl3pPr marL="2088762" indent="0">
              <a:buNone/>
              <a:defRPr sz="4100" b="1"/>
            </a:lvl3pPr>
            <a:lvl4pPr marL="3133146" indent="0">
              <a:buNone/>
              <a:defRPr sz="3700" b="1"/>
            </a:lvl4pPr>
            <a:lvl5pPr marL="4177530" indent="0">
              <a:buNone/>
              <a:defRPr sz="3700" b="1"/>
            </a:lvl5pPr>
            <a:lvl6pPr marL="5221910" indent="0">
              <a:buNone/>
              <a:defRPr sz="3700" b="1"/>
            </a:lvl6pPr>
            <a:lvl7pPr marL="6266295" indent="0">
              <a:buNone/>
              <a:defRPr sz="3700" b="1"/>
            </a:lvl7pPr>
            <a:lvl8pPr marL="7310679" indent="0">
              <a:buNone/>
              <a:defRPr sz="3700" b="1"/>
            </a:lvl8pPr>
            <a:lvl9pPr marL="8355059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65" y="4093647"/>
            <a:ext cx="8083550" cy="17060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384" indent="0">
              <a:buNone/>
              <a:defRPr sz="4600" b="1"/>
            </a:lvl2pPr>
            <a:lvl3pPr marL="2088762" indent="0">
              <a:buNone/>
              <a:defRPr sz="4100" b="1"/>
            </a:lvl3pPr>
            <a:lvl4pPr marL="3133146" indent="0">
              <a:buNone/>
              <a:defRPr sz="3700" b="1"/>
            </a:lvl4pPr>
            <a:lvl5pPr marL="4177530" indent="0">
              <a:buNone/>
              <a:defRPr sz="3700" b="1"/>
            </a:lvl5pPr>
            <a:lvl6pPr marL="5221910" indent="0">
              <a:buNone/>
              <a:defRPr sz="3700" b="1"/>
            </a:lvl6pPr>
            <a:lvl7pPr marL="6266295" indent="0">
              <a:buNone/>
              <a:defRPr sz="3700" b="1"/>
            </a:lvl7pPr>
            <a:lvl8pPr marL="7310679" indent="0">
              <a:buNone/>
              <a:defRPr sz="3700" b="1"/>
            </a:lvl8pPr>
            <a:lvl9pPr marL="8355059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65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15" y="728145"/>
            <a:ext cx="6016626" cy="309880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56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15" y="3826956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4384" indent="0">
              <a:buNone/>
              <a:defRPr sz="2700"/>
            </a:lvl2pPr>
            <a:lvl3pPr marL="2088762" indent="0">
              <a:buNone/>
              <a:defRPr sz="2300"/>
            </a:lvl3pPr>
            <a:lvl4pPr marL="3133146" indent="0">
              <a:buNone/>
              <a:defRPr sz="2100"/>
            </a:lvl4pPr>
            <a:lvl5pPr marL="4177530" indent="0">
              <a:buNone/>
              <a:defRPr sz="2100"/>
            </a:lvl5pPr>
            <a:lvl6pPr marL="5221910" indent="0">
              <a:buNone/>
              <a:defRPr sz="2100"/>
            </a:lvl6pPr>
            <a:lvl7pPr marL="6266295" indent="0">
              <a:buNone/>
              <a:defRPr sz="2100"/>
            </a:lvl7pPr>
            <a:lvl8pPr marL="7310679" indent="0">
              <a:buNone/>
              <a:defRPr sz="2100"/>
            </a:lvl8pPr>
            <a:lvl9pPr marL="8355059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12"/>
            <a:ext cx="10972800" cy="151130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4384" indent="0">
              <a:buNone/>
              <a:defRPr sz="6400"/>
            </a:lvl2pPr>
            <a:lvl3pPr marL="2088762" indent="0">
              <a:buNone/>
              <a:defRPr sz="5500"/>
            </a:lvl3pPr>
            <a:lvl4pPr marL="3133146" indent="0">
              <a:buNone/>
              <a:defRPr sz="4600"/>
            </a:lvl4pPr>
            <a:lvl5pPr marL="4177530" indent="0">
              <a:buNone/>
              <a:defRPr sz="4600"/>
            </a:lvl5pPr>
            <a:lvl6pPr marL="5221910" indent="0">
              <a:buNone/>
              <a:defRPr sz="4600"/>
            </a:lvl6pPr>
            <a:lvl7pPr marL="6266295" indent="0">
              <a:buNone/>
              <a:defRPr sz="4600"/>
            </a:lvl7pPr>
            <a:lvl8pPr marL="7310679" indent="0">
              <a:buNone/>
              <a:defRPr sz="4600"/>
            </a:lvl8pPr>
            <a:lvl9pPr marL="8355059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16"/>
            <a:ext cx="10972800" cy="2146301"/>
          </a:xfrm>
        </p:spPr>
        <p:txBody>
          <a:bodyPr/>
          <a:lstStyle>
            <a:lvl1pPr marL="0" indent="0">
              <a:buNone/>
              <a:defRPr sz="3200"/>
            </a:lvl1pPr>
            <a:lvl2pPr marL="1044384" indent="0">
              <a:buNone/>
              <a:defRPr sz="2700"/>
            </a:lvl2pPr>
            <a:lvl3pPr marL="2088762" indent="0">
              <a:buNone/>
              <a:defRPr sz="2300"/>
            </a:lvl3pPr>
            <a:lvl4pPr marL="3133146" indent="0">
              <a:buNone/>
              <a:defRPr sz="2100"/>
            </a:lvl4pPr>
            <a:lvl5pPr marL="4177530" indent="0">
              <a:buNone/>
              <a:defRPr sz="2100"/>
            </a:lvl5pPr>
            <a:lvl6pPr marL="5221910" indent="0">
              <a:buNone/>
              <a:defRPr sz="2100"/>
            </a:lvl6pPr>
            <a:lvl7pPr marL="6266295" indent="0">
              <a:buNone/>
              <a:defRPr sz="2100"/>
            </a:lvl7pPr>
            <a:lvl8pPr marL="7310679" indent="0">
              <a:buNone/>
              <a:defRPr sz="2100"/>
            </a:lvl8pPr>
            <a:lvl9pPr marL="8355059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73"/>
            <a:ext cx="16459200" cy="3048000"/>
          </a:xfrm>
          <a:prstGeom prst="rect">
            <a:avLst/>
          </a:prstGeom>
        </p:spPr>
        <p:txBody>
          <a:bodyPr vert="horz" lIns="208876" tIns="104436" rIns="208876" bIns="1044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17"/>
            <a:ext cx="16459200" cy="12069235"/>
          </a:xfrm>
          <a:prstGeom prst="rect">
            <a:avLst/>
          </a:prstGeom>
        </p:spPr>
        <p:txBody>
          <a:bodyPr vert="horz" lIns="208876" tIns="104436" rIns="208876" bIns="1044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2" y="16950287"/>
            <a:ext cx="4267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5747-ADEF-44A5-B0A1-EA127634DA2C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87"/>
            <a:ext cx="5791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87"/>
            <a:ext cx="4267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76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287" indent="-783287" algn="l" defTabSz="2088762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123" indent="-652739" algn="l" defTabSz="2088762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0957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5335" indent="-522189" algn="l" defTabSz="2088762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9719" indent="-522189" algn="l" defTabSz="2088762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4104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8483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2868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77252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384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8762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3146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753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191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6295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0679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5059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1603" y="1305169"/>
            <a:ext cx="7992558" cy="841854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dirty="0" err="1" smtClean="0"/>
              <a:t>InternalCharger</a:t>
            </a:r>
            <a:r>
              <a:rPr lang="en-US" dirty="0" smtClean="0"/>
              <a:t>: Firmware 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3700" y="4470399"/>
            <a:ext cx="10668000" cy="6120222"/>
          </a:xfrm>
          <a:prstGeom prst="rect">
            <a:avLst/>
          </a:prstGeom>
          <a:noFill/>
        </p:spPr>
        <p:txBody>
          <a:bodyPr wrap="square" lIns="208876" tIns="104436" rIns="208876" bIns="104436" rtlCol="0">
            <a:spAutoFit/>
          </a:bodyPr>
          <a:lstStyle/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Safeguards against a deeply-discharged side (initially charges at lower current)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Prevents </a:t>
            </a:r>
            <a:r>
              <a:rPr lang="en-US" sz="3200" dirty="0"/>
              <a:t>more than 3A from going to an individual </a:t>
            </a:r>
            <a:r>
              <a:rPr lang="en-US" sz="3200" dirty="0" smtClean="0"/>
              <a:t>cell at all times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/>
              <a:t>Safeguards against a short (too high of current) and an open circuit (no current</a:t>
            </a:r>
            <a:r>
              <a:rPr lang="en-US" sz="3200" dirty="0" smtClean="0"/>
              <a:t>)</a:t>
            </a:r>
            <a:endParaRPr lang="en-US" sz="3200" dirty="0"/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Charge in ~4-to-6hrs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Applies a ‘topping charge’ for batteries that stay connected for extended periods of time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You must pull out power outlet if the device is hanging (how else to sense that battery has been removed reliably?)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24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0808" y="792487"/>
            <a:ext cx="5073746" cy="841854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dirty="0" smtClean="0"/>
              <a:t>State Diagram Legend</a:t>
            </a:r>
            <a:endParaRPr lang="en-US" dirty="0"/>
          </a:p>
        </p:txBody>
      </p:sp>
      <p:cxnSp>
        <p:nvCxnSpPr>
          <p:cNvPr id="34" name="Curved Connector 33"/>
          <p:cNvCxnSpPr/>
          <p:nvPr/>
        </p:nvCxnSpPr>
        <p:spPr>
          <a:xfrm>
            <a:off x="1466072" y="1889938"/>
            <a:ext cx="1828796" cy="1574797"/>
          </a:xfrm>
          <a:prstGeom prst="curvedConnector3">
            <a:avLst>
              <a:gd name="adj1" fmla="val 50000"/>
            </a:avLst>
          </a:prstGeom>
          <a:ln cap="rnd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10422" y="8331203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876" tIns="104436" rIns="208876" bIns="104436" rtlCol="0" anchor="ctr"/>
          <a:lstStyle/>
          <a:p>
            <a:pPr algn="ctr"/>
            <a:r>
              <a:rPr lang="en-US" sz="2100" dirty="0"/>
              <a:t>My state 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00177" y="1305255"/>
            <a:ext cx="850860" cy="487911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sz="1800" dirty="0"/>
              <a:t>start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294868" y="3159935"/>
            <a:ext cx="2496332" cy="1310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876" tIns="104436" rIns="208876" bIns="104436" rtlCol="0" anchor="ctr"/>
          <a:lstStyle/>
          <a:p>
            <a:pPr algn="ctr"/>
            <a:r>
              <a:rPr lang="en-US" sz="2100" dirty="0"/>
              <a:t>My state 1</a:t>
            </a:r>
          </a:p>
          <a:p>
            <a:pPr algn="ctr"/>
            <a:r>
              <a:rPr lang="en-US" sz="2100" dirty="0"/>
              <a:t>(gerund,  ‘</a:t>
            </a:r>
            <a:r>
              <a:rPr lang="en-US" sz="2100" dirty="0" err="1"/>
              <a:t>ing</a:t>
            </a:r>
            <a:r>
              <a:rPr lang="en-US" sz="2100" dirty="0"/>
              <a:t>-suffix’)</a:t>
            </a:r>
          </a:p>
        </p:txBody>
      </p:sp>
      <p:cxnSp>
        <p:nvCxnSpPr>
          <p:cNvPr id="42" name="Curved Connector 41"/>
          <p:cNvCxnSpPr>
            <a:stCxn id="40" idx="3"/>
            <a:endCxn id="35" idx="0"/>
          </p:cNvCxnSpPr>
          <p:nvPr/>
        </p:nvCxnSpPr>
        <p:spPr>
          <a:xfrm>
            <a:off x="5791213" y="3815180"/>
            <a:ext cx="2081222" cy="45160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43216" y="4104640"/>
            <a:ext cx="2051188" cy="1826739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u="sng" dirty="0"/>
              <a:t>My event</a:t>
            </a:r>
            <a:endParaRPr lang="en-US" sz="21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/>
              <a:t>  - my service 1</a:t>
            </a:r>
          </a:p>
          <a:p>
            <a:r>
              <a:rPr lang="en-US" sz="2100" dirty="0"/>
              <a:t>  - my service 2</a:t>
            </a:r>
          </a:p>
          <a:p>
            <a:r>
              <a:rPr lang="en-US" sz="2100" dirty="0"/>
              <a:t>  …</a:t>
            </a:r>
          </a:p>
          <a:p>
            <a:r>
              <a:rPr lang="en-US" sz="2100" dirty="0"/>
              <a:t>  - my service 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106410" y="3980299"/>
            <a:ext cx="4672354" cy="1826739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dirty="0"/>
              <a:t>Notes: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100" dirty="0"/>
              <a:t>- use a two-space hanging indent </a:t>
            </a:r>
          </a:p>
          <a:p>
            <a:r>
              <a:rPr lang="en-US" sz="2100" dirty="0"/>
              <a:t>     to list services</a:t>
            </a:r>
          </a:p>
          <a:p>
            <a:r>
              <a:rPr lang="en-US" sz="2100" dirty="0"/>
              <a:t>  - underline the event</a:t>
            </a:r>
          </a:p>
          <a:p>
            <a:r>
              <a:rPr lang="en-US" sz="2100" dirty="0"/>
              <a:t>  - use a gerund in the state description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3009" y="5393163"/>
            <a:ext cx="3161171" cy="534077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short clarifying comment</a:t>
            </a:r>
          </a:p>
        </p:txBody>
      </p:sp>
    </p:spTree>
    <p:extLst>
      <p:ext uri="{BB962C8B-B14F-4D97-AF65-F5344CB8AC3E}">
        <p14:creationId xmlns:p14="http://schemas.microsoft.com/office/powerpoint/2010/main" val="9934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5257801" y="850900"/>
            <a:ext cx="7581330" cy="723216"/>
          </a:xfrm>
          <a:prstGeom prst="rect">
            <a:avLst/>
          </a:prstGeom>
        </p:spPr>
        <p:txBody>
          <a:bodyPr wrap="square" lIns="91384" tIns="45691" rIns="91384" bIns="45691">
            <a:spAutoFit/>
          </a:bodyPr>
          <a:lstStyle/>
          <a:p>
            <a:r>
              <a:rPr lang="en-US" dirty="0" err="1" smtClean="0"/>
              <a:t>StandaloneCharger</a:t>
            </a:r>
            <a:r>
              <a:rPr lang="en-US" dirty="0" smtClean="0"/>
              <a:t>: State Diagram</a:t>
            </a:r>
            <a:endParaRPr lang="en-US" dirty="0"/>
          </a:p>
        </p:txBody>
      </p:sp>
      <p:cxnSp>
        <p:nvCxnSpPr>
          <p:cNvPr id="271" name="Curved Connector 270"/>
          <p:cNvCxnSpPr>
            <a:stCxn id="287" idx="2"/>
            <a:endCxn id="273" idx="0"/>
          </p:cNvCxnSpPr>
          <p:nvPr/>
        </p:nvCxnSpPr>
        <p:spPr>
          <a:xfrm rot="16200000" flipH="1">
            <a:off x="5708593" y="4104995"/>
            <a:ext cx="2001347" cy="18685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ounded Rectangle 272"/>
          <p:cNvSpPr/>
          <p:nvPr/>
        </p:nvSpPr>
        <p:spPr>
          <a:xfrm>
            <a:off x="7262545" y="6039948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Charging</a:t>
            </a:r>
            <a:endParaRPr lang="en-US" sz="600" dirty="0"/>
          </a:p>
        </p:txBody>
      </p:sp>
      <p:sp>
        <p:nvSpPr>
          <p:cNvPr id="274" name="Rectangle 273"/>
          <p:cNvSpPr/>
          <p:nvPr/>
        </p:nvSpPr>
        <p:spPr>
          <a:xfrm>
            <a:off x="934061" y="1111785"/>
            <a:ext cx="330427" cy="184607"/>
          </a:xfrm>
          <a:prstGeom prst="rect">
            <a:avLst/>
          </a:prstGeom>
        </p:spPr>
        <p:txBody>
          <a:bodyPr wrap="none" lIns="91384" tIns="45691" rIns="91384" bIns="45691">
            <a:spAutoFit/>
          </a:bodyPr>
          <a:lstStyle/>
          <a:p>
            <a:r>
              <a:rPr lang="en-US" sz="600" dirty="0"/>
              <a:t>start</a:t>
            </a:r>
          </a:p>
        </p:txBody>
      </p:sp>
      <p:cxnSp>
        <p:nvCxnSpPr>
          <p:cNvPr id="275" name="Curved Connector 274"/>
          <p:cNvCxnSpPr>
            <a:stCxn id="273" idx="2"/>
            <a:endCxn id="277" idx="2"/>
          </p:cNvCxnSpPr>
          <p:nvPr/>
        </p:nvCxnSpPr>
        <p:spPr>
          <a:xfrm rot="5400000">
            <a:off x="5374321" y="4698218"/>
            <a:ext cx="698895" cy="3839555"/>
          </a:xfrm>
          <a:prstGeom prst="curvedConnector3">
            <a:avLst>
              <a:gd name="adj1" fmla="val 209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495311" y="7467600"/>
            <a:ext cx="1228108" cy="369273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OR 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endParaRPr lang="en-US" sz="600" u="sng" dirty="0"/>
          </a:p>
          <a:p>
            <a:r>
              <a:rPr lang="en-US" sz="600" dirty="0" smtClean="0"/>
              <a:t>  - disconnect both sides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start </a:t>
            </a:r>
            <a:r>
              <a:rPr lang="en-US" sz="600" dirty="0" err="1"/>
              <a:t>cooldown</a:t>
            </a:r>
            <a:r>
              <a:rPr lang="en-US" sz="600" dirty="0"/>
              <a:t> </a:t>
            </a:r>
            <a:r>
              <a:rPr lang="en-US" sz="600" dirty="0" smtClean="0"/>
              <a:t>timer (~100ms)</a:t>
            </a:r>
            <a:endParaRPr lang="en-US" sz="600" dirty="0"/>
          </a:p>
        </p:txBody>
      </p:sp>
      <p:sp>
        <p:nvSpPr>
          <p:cNvPr id="277" name="Rounded Rectangle 276"/>
          <p:cNvSpPr/>
          <p:nvPr/>
        </p:nvSpPr>
        <p:spPr>
          <a:xfrm>
            <a:off x="3157318" y="6711962"/>
            <a:ext cx="1293343" cy="25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Investigating</a:t>
            </a:r>
            <a:r>
              <a:rPr lang="en-US" sz="600" dirty="0"/>
              <a:t> </a:t>
            </a:r>
            <a:r>
              <a:rPr lang="en-US" sz="600" dirty="0" smtClean="0"/>
              <a:t>Overcurrent</a:t>
            </a:r>
            <a:endParaRPr lang="en-US" sz="600" dirty="0"/>
          </a:p>
        </p:txBody>
      </p:sp>
      <p:cxnSp>
        <p:nvCxnSpPr>
          <p:cNvPr id="278" name="Curved Connector 277"/>
          <p:cNvCxnSpPr>
            <a:stCxn id="277" idx="0"/>
            <a:endCxn id="40" idx="2"/>
          </p:cNvCxnSpPr>
          <p:nvPr/>
        </p:nvCxnSpPr>
        <p:spPr>
          <a:xfrm rot="16200000" flipV="1">
            <a:off x="1827170" y="4735141"/>
            <a:ext cx="2381581" cy="157206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2612193" y="5403139"/>
            <a:ext cx="1106280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cooldown</a:t>
            </a:r>
            <a:r>
              <a:rPr lang="en-US" sz="600" u="sng" dirty="0"/>
              <a:t> timer expired </a:t>
            </a:r>
            <a:r>
              <a:rPr lang="en-US" sz="600" u="sng" dirty="0" smtClean="0"/>
              <a:t>AND</a:t>
            </a:r>
            <a:endParaRPr lang="en-US" sz="600" u="sng" dirty="0"/>
          </a:p>
          <a:p>
            <a:r>
              <a:rPr lang="en-US" sz="600" u="sng" dirty="0" smtClean="0"/>
              <a:t>(0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OR 0 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/>
              <a:t>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- turn off everything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- </a:t>
            </a:r>
            <a:r>
              <a:rPr lang="en-US" sz="600" dirty="0" smtClean="0"/>
              <a:t>update UI to indicate erring</a:t>
            </a:r>
            <a:endParaRPr lang="en-US" sz="600" dirty="0" smtClean="0"/>
          </a:p>
        </p:txBody>
      </p:sp>
      <p:cxnSp>
        <p:nvCxnSpPr>
          <p:cNvPr id="280" name="Curved Connector 279"/>
          <p:cNvCxnSpPr>
            <a:stCxn id="277" idx="0"/>
            <a:endCxn id="273" idx="1"/>
          </p:cNvCxnSpPr>
          <p:nvPr/>
        </p:nvCxnSpPr>
        <p:spPr>
          <a:xfrm rot="5400000" flipH="1" flipV="1">
            <a:off x="5254410" y="4703828"/>
            <a:ext cx="557714" cy="34585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635196" y="5820077"/>
            <a:ext cx="1720230" cy="646272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cooldown</a:t>
            </a:r>
            <a:r>
              <a:rPr lang="en-US" sz="600" u="sng" dirty="0"/>
              <a:t> timer expired </a:t>
            </a:r>
            <a:r>
              <a:rPr lang="en-US" sz="600" u="sng" dirty="0" smtClean="0"/>
              <a:t>AND</a:t>
            </a:r>
            <a:endParaRPr lang="en-US" sz="600" u="sng" dirty="0"/>
          </a:p>
          <a:p>
            <a:r>
              <a:rPr lang="en-US" sz="600" u="sng" dirty="0"/>
              <a:t>(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~= 0A AND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~= 0A)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</a:t>
            </a:r>
            <a:r>
              <a:rPr lang="en-US" sz="600" dirty="0"/>
              <a:t> - </a:t>
            </a:r>
            <a:r>
              <a:rPr lang="en-US" sz="600" dirty="0" smtClean="0"/>
              <a:t>decrement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r>
              <a:rPr lang="en-US" sz="600" dirty="0" smtClean="0"/>
              <a:t>, to a limit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 </a:t>
            </a:r>
            <a:r>
              <a:rPr lang="en-US" sz="600" dirty="0" smtClean="0"/>
              <a:t>configure charger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reconnect both sides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delay  long enough to get a new A/D reading</a:t>
            </a:r>
            <a:endParaRPr lang="en-US" sz="600" dirty="0"/>
          </a:p>
        </p:txBody>
      </p:sp>
      <p:cxnSp>
        <p:nvCxnSpPr>
          <p:cNvPr id="284" name="Curved Connector 283"/>
          <p:cNvCxnSpPr>
            <a:endCxn id="59" idx="1"/>
          </p:cNvCxnSpPr>
          <p:nvPr/>
        </p:nvCxnSpPr>
        <p:spPr>
          <a:xfrm>
            <a:off x="991058" y="1362985"/>
            <a:ext cx="1225235" cy="463188"/>
          </a:xfrm>
          <a:prstGeom prst="curvedConnector3">
            <a:avLst>
              <a:gd name="adj1" fmla="val 50000"/>
            </a:avLst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309644" y="1659806"/>
            <a:ext cx="1447800" cy="830938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Notes: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current sensor produces 0V if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current flows in the reverse direction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maximum current the smart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battery can accept is 3A on each side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there are four (4) cells per side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maximum current the AC adapter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can provide is 4.7A at 19V</a:t>
            </a:r>
          </a:p>
        </p:txBody>
      </p:sp>
      <p:sp>
        <p:nvSpPr>
          <p:cNvPr id="287" name="Rounded Rectangle 286"/>
          <p:cNvSpPr/>
          <p:nvPr/>
        </p:nvSpPr>
        <p:spPr>
          <a:xfrm>
            <a:off x="5393987" y="3810001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Reviving</a:t>
            </a:r>
            <a:endParaRPr lang="en-US" sz="600" dirty="0"/>
          </a:p>
        </p:txBody>
      </p:sp>
      <p:sp>
        <p:nvSpPr>
          <p:cNvPr id="288" name="TextBox 287"/>
          <p:cNvSpPr txBox="1"/>
          <p:nvPr/>
        </p:nvSpPr>
        <p:spPr>
          <a:xfrm>
            <a:off x="5751799" y="4483841"/>
            <a:ext cx="1766717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Battery is revived (above dangerously low voltage)</a:t>
            </a:r>
            <a:endParaRPr lang="en-US" sz="600" u="sng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 smtClean="0"/>
              <a:t>  -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r>
              <a:rPr lang="en-US" sz="600" dirty="0" smtClean="0"/>
              <a:t> </a:t>
            </a:r>
            <a:r>
              <a:rPr lang="en-US" sz="600" dirty="0"/>
              <a:t>= min(0.7/h*C, </a:t>
            </a:r>
            <a:r>
              <a:rPr lang="en-US" sz="600" dirty="0" smtClean="0"/>
              <a:t>3A/side)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configure charger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delay long enough to a get a new A/D reading</a:t>
            </a:r>
            <a:endParaRPr lang="en-US" sz="600" dirty="0"/>
          </a:p>
        </p:txBody>
      </p:sp>
      <p:cxnSp>
        <p:nvCxnSpPr>
          <p:cNvPr id="299" name="Curved Connector 298"/>
          <p:cNvCxnSpPr/>
          <p:nvPr/>
        </p:nvCxnSpPr>
        <p:spPr>
          <a:xfrm rot="5400000" flipH="1">
            <a:off x="8493070" y="1712552"/>
            <a:ext cx="114300" cy="381000"/>
          </a:xfrm>
          <a:prstGeom prst="curvedConnector4">
            <a:avLst>
              <a:gd name="adj1" fmla="val -405556"/>
              <a:gd name="adj2" fmla="val 181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8174577" y="2339704"/>
            <a:ext cx="2017137" cy="553939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/>
              <a:t>c</a:t>
            </a:r>
            <a:r>
              <a:rPr lang="en-US" sz="600" u="sng" dirty="0" smtClean="0"/>
              <a:t>harger-refresh </a:t>
            </a:r>
            <a:r>
              <a:rPr lang="en-US" sz="600" u="sng" dirty="0"/>
              <a:t>timer </a:t>
            </a:r>
            <a:r>
              <a:rPr lang="en-US" sz="600" u="sng" dirty="0" smtClean="0"/>
              <a:t>expired</a:t>
            </a:r>
            <a:endParaRPr lang="en-US" sz="600" dirty="0"/>
          </a:p>
          <a:p>
            <a:r>
              <a:rPr lang="en-US" sz="600" dirty="0" smtClean="0"/>
              <a:t>  - start the charger refresh timer (~10s)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increment </a:t>
            </a:r>
            <a:r>
              <a:rPr lang="en-US" sz="600" dirty="0"/>
              <a:t>the overall </a:t>
            </a:r>
            <a:r>
              <a:rPr lang="en-US" sz="600" dirty="0" smtClean="0"/>
              <a:t>current </a:t>
            </a:r>
            <a:r>
              <a:rPr lang="en-US" sz="600" dirty="0"/>
              <a:t>(</a:t>
            </a:r>
            <a:r>
              <a:rPr lang="en-US" sz="600" dirty="0" err="1"/>
              <a:t>I</a:t>
            </a:r>
            <a:r>
              <a:rPr lang="en-US" sz="600" baseline="-25000" dirty="0" err="1"/>
              <a:t>charge,max</a:t>
            </a:r>
            <a:r>
              <a:rPr lang="en-US" sz="600" dirty="0" smtClean="0"/>
              <a:t>) to slowly float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   up to the maximum in case it was ever decremented</a:t>
            </a:r>
          </a:p>
          <a:p>
            <a:r>
              <a:rPr lang="en-US" sz="600" dirty="0" smtClean="0"/>
              <a:t>  - configure charger with potentially updated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endParaRPr lang="en-US" sz="600" baseline="-25000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1828800" y="4074900"/>
            <a:ext cx="806258" cy="25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Hanging</a:t>
            </a:r>
            <a:endParaRPr lang="en-US" sz="600" dirty="0"/>
          </a:p>
        </p:txBody>
      </p:sp>
      <p:sp>
        <p:nvSpPr>
          <p:cNvPr id="52" name="TextBox 51"/>
          <p:cNvSpPr txBox="1"/>
          <p:nvPr/>
        </p:nvSpPr>
        <p:spPr>
          <a:xfrm>
            <a:off x="1451143" y="3713122"/>
            <a:ext cx="1447800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This state is intended to indicate the need for human intervention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0401264" y="4760781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Waiting</a:t>
            </a:r>
            <a:endParaRPr lang="en-US" sz="600" dirty="0"/>
          </a:p>
        </p:txBody>
      </p:sp>
      <p:cxnSp>
        <p:nvCxnSpPr>
          <p:cNvPr id="88" name="Curved Connector 87"/>
          <p:cNvCxnSpPr>
            <a:stCxn id="273" idx="3"/>
            <a:endCxn id="86" idx="2"/>
          </p:cNvCxnSpPr>
          <p:nvPr/>
        </p:nvCxnSpPr>
        <p:spPr>
          <a:xfrm flipV="1">
            <a:off x="8024545" y="4989381"/>
            <a:ext cx="2757719" cy="116486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429714" y="5264669"/>
            <a:ext cx="1503825" cy="369273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&lt; (0.1/h*C/2) AND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</a:t>
            </a:r>
            <a:r>
              <a:rPr lang="en-US" sz="600" u="sng" dirty="0"/>
              <a:t>&lt; (</a:t>
            </a:r>
            <a:r>
              <a:rPr lang="en-US" sz="600" u="sng" dirty="0" smtClean="0"/>
              <a:t>0.1/h*C/2)</a:t>
            </a:r>
            <a:endParaRPr lang="en-US" sz="600" u="sng" dirty="0"/>
          </a:p>
          <a:p>
            <a:r>
              <a:rPr lang="en-US" sz="600" dirty="0" smtClean="0"/>
              <a:t>  - disconnect the </a:t>
            </a:r>
            <a:r>
              <a:rPr lang="en-US" sz="600" dirty="0" smtClean="0"/>
              <a:t>charger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update the UI to indicate done charging</a:t>
            </a:r>
            <a:endParaRPr lang="en-US" sz="600" dirty="0" smtClean="0"/>
          </a:p>
        </p:txBody>
      </p:sp>
      <p:cxnSp>
        <p:nvCxnSpPr>
          <p:cNvPr id="96" name="Curved Connector 95"/>
          <p:cNvCxnSpPr>
            <a:stCxn id="86" idx="1"/>
            <a:endCxn id="273" idx="0"/>
          </p:cNvCxnSpPr>
          <p:nvPr/>
        </p:nvCxnSpPr>
        <p:spPr>
          <a:xfrm rot="10800000" flipV="1">
            <a:off x="7643546" y="4875080"/>
            <a:ext cx="2757719" cy="116486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224727" y="4706843"/>
            <a:ext cx="1422071" cy="553939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&lt; (4.1V/cell) OR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</a:t>
            </a:r>
            <a:r>
              <a:rPr lang="en-US" sz="600" u="sng" dirty="0"/>
              <a:t>&lt; </a:t>
            </a:r>
            <a:r>
              <a:rPr lang="en-US" sz="600" u="sng" dirty="0" smtClean="0"/>
              <a:t>(4.1V/cell)</a:t>
            </a:r>
            <a:endParaRPr lang="en-US" sz="600" dirty="0" smtClean="0"/>
          </a:p>
          <a:p>
            <a:r>
              <a:rPr lang="en-US" sz="600" dirty="0" smtClean="0"/>
              <a:t>  - turn on charging IC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configure charging IC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connect both </a:t>
            </a:r>
            <a:r>
              <a:rPr lang="en-US" sz="600" dirty="0" smtClean="0"/>
              <a:t>sides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update UI to indicate charging</a:t>
            </a:r>
            <a:endParaRPr lang="en-US" sz="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8249524" y="4476111"/>
            <a:ext cx="1256598" cy="184607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g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o back for a topping charge</a:t>
            </a:r>
            <a:endParaRPr 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urved Connector 56"/>
          <p:cNvCxnSpPr>
            <a:stCxn id="54" idx="3"/>
            <a:endCxn id="287" idx="0"/>
          </p:cNvCxnSpPr>
          <p:nvPr/>
        </p:nvCxnSpPr>
        <p:spPr>
          <a:xfrm>
            <a:off x="4508282" y="2606447"/>
            <a:ext cx="1266705" cy="12035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41836" y="2819400"/>
            <a:ext cx="1358754" cy="369273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/>
              <a:t>v</a:t>
            </a:r>
            <a:r>
              <a:rPr lang="en-US" sz="600" u="sng" dirty="0" smtClean="0"/>
              <a:t>alid battery detected</a:t>
            </a:r>
            <a:endParaRPr lang="en-US" sz="600" u="sng" dirty="0"/>
          </a:p>
          <a:p>
            <a:r>
              <a:rPr lang="en-US" sz="600" dirty="0" smtClean="0"/>
              <a:t>  - update the UI to indicate </a:t>
            </a:r>
            <a:r>
              <a:rPr lang="en-US" sz="600" dirty="0" smtClean="0"/>
              <a:t>charging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enable charging IC</a:t>
            </a:r>
            <a:endParaRPr lang="en-US" sz="6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6939749" y="3673968"/>
            <a:ext cx="645591" cy="184607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battery pulled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746282" y="2492147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Pursuing Battery</a:t>
            </a:r>
            <a:endParaRPr lang="en-US" sz="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774987" y="3479976"/>
            <a:ext cx="1619031" cy="633867"/>
            <a:chOff x="5774987" y="3479976"/>
            <a:chExt cx="1619031" cy="633867"/>
          </a:xfrm>
        </p:grpSpPr>
        <p:cxnSp>
          <p:nvCxnSpPr>
            <p:cNvPr id="63" name="Curved Connector 62"/>
            <p:cNvCxnSpPr>
              <a:stCxn id="287" idx="2"/>
              <a:endCxn id="66" idx="2"/>
            </p:cNvCxnSpPr>
            <p:nvPr/>
          </p:nvCxnSpPr>
          <p:spPr>
            <a:xfrm rot="5400000" flipH="1" flipV="1">
              <a:off x="6025635" y="3413935"/>
              <a:ext cx="374018" cy="875314"/>
            </a:xfrm>
            <a:prstGeom prst="curvedConnector3">
              <a:avLst>
                <a:gd name="adj1" fmla="val -285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00590" y="3836903"/>
              <a:ext cx="1093428" cy="2769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384" tIns="45691" rIns="91384" bIns="45691" rtlCol="0">
              <a:spAutoFit/>
            </a:bodyPr>
            <a:lstStyle/>
            <a:p>
              <a:r>
                <a:rPr lang="en-US" sz="600" u="sng" dirty="0"/>
                <a:t>0V </a:t>
              </a:r>
              <a:r>
                <a:rPr lang="en-US" sz="600" u="sng" dirty="0" smtClean="0"/>
                <a:t>~= </a:t>
              </a:r>
              <a:r>
                <a:rPr lang="en-US" sz="600" u="sng" dirty="0" err="1"/>
                <a:t>I</a:t>
              </a:r>
              <a:r>
                <a:rPr lang="en-US" sz="600" u="sng" baseline="-25000" dirty="0" err="1" smtClean="0"/>
                <a:t>sideA</a:t>
              </a:r>
              <a:r>
                <a:rPr lang="en-US" sz="600" u="sng" dirty="0" smtClean="0"/>
                <a:t> </a:t>
              </a:r>
              <a:r>
                <a:rPr lang="en-US" sz="600" u="sng" dirty="0"/>
                <a:t>AND 0V </a:t>
              </a:r>
              <a:r>
                <a:rPr lang="en-US" sz="600" u="sng" dirty="0" smtClean="0"/>
                <a:t>~= </a:t>
              </a:r>
              <a:r>
                <a:rPr lang="en-US" sz="600" u="sng" dirty="0" err="1" smtClean="0"/>
                <a:t>I</a:t>
              </a:r>
              <a:r>
                <a:rPr lang="en-US" sz="600" u="sng" baseline="-25000" dirty="0" err="1" smtClean="0"/>
                <a:t>sideB</a:t>
              </a:r>
              <a:endParaRPr lang="en-US" sz="600" u="sng" dirty="0"/>
            </a:p>
            <a:p>
              <a:r>
                <a:rPr lang="en-US" sz="600" dirty="0" smtClean="0"/>
                <a:t>  - reset</a:t>
              </a:r>
              <a:endParaRPr lang="en-US" sz="600" baseline="-25000" dirty="0" smtClean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498713" y="3479976"/>
              <a:ext cx="303175" cy="184607"/>
            </a:xfrm>
            <a:prstGeom prst="rect">
              <a:avLst/>
            </a:prstGeom>
          </p:spPr>
          <p:txBody>
            <a:bodyPr wrap="none" lIns="91384" tIns="45691" rIns="91384" bIns="45691">
              <a:spAutoFit/>
            </a:bodyPr>
            <a:lstStyle/>
            <a:p>
              <a:r>
                <a:rPr lang="en-US" sz="600" dirty="0" smtClean="0"/>
                <a:t>end</a:t>
              </a:r>
              <a:endParaRPr lang="en-US" sz="6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643544" y="6268548"/>
            <a:ext cx="1413122" cy="1078859"/>
            <a:chOff x="5276852" y="3282175"/>
            <a:chExt cx="1413122" cy="1078859"/>
          </a:xfrm>
        </p:grpSpPr>
        <p:cxnSp>
          <p:nvCxnSpPr>
            <p:cNvPr id="68" name="Curved Connector 67"/>
            <p:cNvCxnSpPr>
              <a:stCxn id="273" idx="2"/>
              <a:endCxn id="70" idx="0"/>
            </p:cNvCxnSpPr>
            <p:nvPr/>
          </p:nvCxnSpPr>
          <p:spPr>
            <a:xfrm rot="16200000" flipH="1">
              <a:off x="5267708" y="3291319"/>
              <a:ext cx="894252" cy="87596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596546" y="3564023"/>
              <a:ext cx="1093428" cy="2769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384" tIns="45691" rIns="91384" bIns="45691" rtlCol="0">
              <a:spAutoFit/>
            </a:bodyPr>
            <a:lstStyle/>
            <a:p>
              <a:r>
                <a:rPr lang="en-US" sz="600" u="sng" dirty="0"/>
                <a:t>0V </a:t>
              </a:r>
              <a:r>
                <a:rPr lang="en-US" sz="600" u="sng" dirty="0" smtClean="0"/>
                <a:t>~= </a:t>
              </a:r>
              <a:r>
                <a:rPr lang="en-US" sz="600" u="sng" dirty="0" err="1"/>
                <a:t>I</a:t>
              </a:r>
              <a:r>
                <a:rPr lang="en-US" sz="600" u="sng" baseline="-25000" dirty="0" err="1" smtClean="0"/>
                <a:t>sideA</a:t>
              </a:r>
              <a:r>
                <a:rPr lang="en-US" sz="600" u="sng" dirty="0" smtClean="0"/>
                <a:t> </a:t>
              </a:r>
              <a:r>
                <a:rPr lang="en-US" sz="600" u="sng" dirty="0"/>
                <a:t>AND 0V </a:t>
              </a:r>
              <a:r>
                <a:rPr lang="en-US" sz="600" u="sng" dirty="0" smtClean="0"/>
                <a:t>~= </a:t>
              </a:r>
              <a:r>
                <a:rPr lang="en-US" sz="600" u="sng" dirty="0" err="1" smtClean="0"/>
                <a:t>I</a:t>
              </a:r>
              <a:r>
                <a:rPr lang="en-US" sz="600" u="sng" baseline="-25000" dirty="0" err="1" smtClean="0"/>
                <a:t>sideB</a:t>
              </a:r>
              <a:endParaRPr lang="en-US" sz="600" u="sng" dirty="0"/>
            </a:p>
            <a:p>
              <a:r>
                <a:rPr lang="en-US" sz="600" dirty="0" smtClean="0"/>
                <a:t>  - reset</a:t>
              </a:r>
              <a:endParaRPr lang="en-US" sz="600" baseline="-25000" dirty="0" smtClean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01228" y="4176427"/>
              <a:ext cx="303175" cy="184607"/>
            </a:xfrm>
            <a:prstGeom prst="rect">
              <a:avLst/>
            </a:prstGeom>
          </p:spPr>
          <p:txBody>
            <a:bodyPr wrap="none" lIns="91384" tIns="45691" rIns="91384" bIns="45691">
              <a:spAutoFit/>
            </a:bodyPr>
            <a:lstStyle/>
            <a:p>
              <a:r>
                <a:rPr lang="en-US" sz="600" dirty="0" smtClean="0"/>
                <a:t>end</a:t>
              </a:r>
              <a:endParaRPr lang="en-US" sz="6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63264" y="4347050"/>
            <a:ext cx="1232188" cy="622610"/>
            <a:chOff x="5620365" y="3479976"/>
            <a:chExt cx="1232188" cy="622610"/>
          </a:xfrm>
        </p:grpSpPr>
        <p:cxnSp>
          <p:nvCxnSpPr>
            <p:cNvPr id="72" name="Curved Connector 71"/>
            <p:cNvCxnSpPr>
              <a:stCxn id="86" idx="3"/>
              <a:endCxn id="74" idx="2"/>
            </p:cNvCxnSpPr>
            <p:nvPr/>
          </p:nvCxnSpPr>
          <p:spPr>
            <a:xfrm flipV="1">
              <a:off x="5620365" y="3664583"/>
              <a:ext cx="308000" cy="343424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59125" y="3825646"/>
              <a:ext cx="1093428" cy="2769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384" tIns="45691" rIns="91384" bIns="45691" rtlCol="0">
              <a:spAutoFit/>
            </a:bodyPr>
            <a:lstStyle/>
            <a:p>
              <a:r>
                <a:rPr lang="en-US" sz="600" u="sng" dirty="0"/>
                <a:t>0V </a:t>
              </a:r>
              <a:r>
                <a:rPr lang="en-US" sz="600" u="sng" dirty="0" smtClean="0"/>
                <a:t>~= </a:t>
              </a:r>
              <a:r>
                <a:rPr lang="en-US" sz="600" u="sng" dirty="0" err="1" smtClean="0"/>
                <a:t>V</a:t>
              </a:r>
              <a:r>
                <a:rPr lang="en-US" sz="600" u="sng" baseline="-25000" dirty="0" err="1" smtClean="0"/>
                <a:t>sideA</a:t>
              </a:r>
              <a:r>
                <a:rPr lang="en-US" sz="600" u="sng" dirty="0" smtClean="0"/>
                <a:t> </a:t>
              </a:r>
              <a:r>
                <a:rPr lang="en-US" sz="600" u="sng" dirty="0"/>
                <a:t>AND 0V </a:t>
              </a:r>
              <a:r>
                <a:rPr lang="en-US" sz="600" u="sng" dirty="0" smtClean="0"/>
                <a:t>~= </a:t>
              </a:r>
              <a:r>
                <a:rPr lang="en-US" sz="600" u="sng" dirty="0" err="1" smtClean="0"/>
                <a:t>V</a:t>
              </a:r>
              <a:r>
                <a:rPr lang="en-US" sz="600" u="sng" baseline="-25000" dirty="0" err="1" smtClean="0"/>
                <a:t>sideB</a:t>
              </a:r>
              <a:endParaRPr lang="en-US" sz="600" u="sng" dirty="0"/>
            </a:p>
            <a:p>
              <a:r>
                <a:rPr lang="en-US" sz="600" dirty="0" smtClean="0"/>
                <a:t>  - reset</a:t>
              </a:r>
              <a:endParaRPr lang="en-US" sz="600" baseline="-25000" dirty="0" smtClean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776777" y="3479976"/>
              <a:ext cx="303175" cy="184607"/>
            </a:xfrm>
            <a:prstGeom prst="rect">
              <a:avLst/>
            </a:prstGeom>
          </p:spPr>
          <p:txBody>
            <a:bodyPr wrap="none" lIns="91384" tIns="45691" rIns="91384" bIns="45691">
              <a:spAutoFit/>
            </a:bodyPr>
            <a:lstStyle/>
            <a:p>
              <a:r>
                <a:rPr lang="en-US" sz="600" dirty="0" smtClean="0"/>
                <a:t>end</a:t>
              </a:r>
              <a:endParaRPr lang="en-US" sz="6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1903097" y="4946970"/>
            <a:ext cx="900285" cy="461606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battery </a:t>
            </a:r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pulled. monitor the voltage after de-powering the charging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circuit</a:t>
            </a:r>
            <a:endParaRPr 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90200" y="6374045"/>
            <a:ext cx="807894" cy="184607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battery pulled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31448" y="1382866"/>
            <a:ext cx="1264043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/>
              <a:t>  - initialize pins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initialize dependent modules</a:t>
            </a:r>
          </a:p>
        </p:txBody>
      </p:sp>
      <p:cxnSp>
        <p:nvCxnSpPr>
          <p:cNvPr id="50" name="Curved Connector 49"/>
          <p:cNvCxnSpPr/>
          <p:nvPr/>
        </p:nvCxnSpPr>
        <p:spPr>
          <a:xfrm rot="5400000" flipH="1">
            <a:off x="10685889" y="1725219"/>
            <a:ext cx="114300" cy="381000"/>
          </a:xfrm>
          <a:prstGeom prst="curvedConnector4">
            <a:avLst>
              <a:gd name="adj1" fmla="val -405556"/>
              <a:gd name="adj2" fmla="val 173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329223" y="2277755"/>
            <a:ext cx="827633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err="1"/>
              <a:t>w</a:t>
            </a:r>
            <a:r>
              <a:rPr lang="en-US" sz="600" u="sng" dirty="0" err="1" smtClean="0"/>
              <a:t>allwart</a:t>
            </a:r>
            <a:r>
              <a:rPr lang="en-US" sz="600" u="sng" dirty="0" smtClean="0"/>
              <a:t> detached</a:t>
            </a:r>
            <a:endParaRPr lang="en-US" sz="600" dirty="0"/>
          </a:p>
          <a:p>
            <a:r>
              <a:rPr lang="en-US" sz="600" dirty="0" smtClean="0"/>
              <a:t>  - </a:t>
            </a:r>
            <a:r>
              <a:rPr lang="en-US" sz="600" dirty="0" smtClean="0"/>
              <a:t>reset</a:t>
            </a:r>
            <a:endParaRPr lang="en-US" sz="600" baseline="-25000" dirty="0" smtClean="0"/>
          </a:p>
        </p:txBody>
      </p:sp>
      <p:sp>
        <p:nvSpPr>
          <p:cNvPr id="59" name="Rounded Rectangle 58"/>
          <p:cNvSpPr/>
          <p:nvPr/>
        </p:nvSpPr>
        <p:spPr>
          <a:xfrm>
            <a:off x="2216293" y="1711873"/>
            <a:ext cx="946535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Validating </a:t>
            </a:r>
            <a:r>
              <a:rPr lang="en-US" sz="600" dirty="0" err="1" smtClean="0"/>
              <a:t>Wallwart</a:t>
            </a:r>
            <a:endParaRPr lang="en-US" sz="600" dirty="0"/>
          </a:p>
        </p:txBody>
      </p:sp>
      <p:cxnSp>
        <p:nvCxnSpPr>
          <p:cNvPr id="75" name="Curved Connector 74"/>
          <p:cNvCxnSpPr>
            <a:stCxn id="59" idx="3"/>
            <a:endCxn id="40" idx="3"/>
          </p:cNvCxnSpPr>
          <p:nvPr/>
        </p:nvCxnSpPr>
        <p:spPr>
          <a:xfrm flipH="1">
            <a:off x="2635058" y="1826173"/>
            <a:ext cx="527770" cy="2376468"/>
          </a:xfrm>
          <a:prstGeom prst="curvedConnector3">
            <a:avLst>
              <a:gd name="adj1" fmla="val -433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59" idx="3"/>
            <a:endCxn id="54" idx="0"/>
          </p:cNvCxnSpPr>
          <p:nvPr/>
        </p:nvCxnSpPr>
        <p:spPr>
          <a:xfrm>
            <a:off x="3162828" y="1826173"/>
            <a:ext cx="964454" cy="66597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76116" y="3127604"/>
            <a:ext cx="1370166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INVALID</a:t>
            </a:r>
            <a:r>
              <a:rPr lang="en-US" sz="600" u="sng" dirty="0" smtClean="0"/>
              <a:t> </a:t>
            </a:r>
            <a:r>
              <a:rPr lang="en-US" sz="600" u="sng" dirty="0" err="1" smtClean="0"/>
              <a:t>wallwart</a:t>
            </a:r>
            <a:r>
              <a:rPr lang="en-US" sz="600" u="sng" dirty="0" smtClean="0"/>
              <a:t> detected</a:t>
            </a:r>
            <a:endParaRPr lang="en-US" sz="600" u="sng" dirty="0"/>
          </a:p>
          <a:p>
            <a:r>
              <a:rPr lang="en-US" sz="600" dirty="0" smtClean="0"/>
              <a:t> </a:t>
            </a:r>
            <a:r>
              <a:rPr lang="en-US" sz="600" dirty="0" smtClean="0"/>
              <a:t>  - update the UI to indicate erring</a:t>
            </a:r>
            <a:endParaRPr lang="en-US" sz="6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571670" y="1627766"/>
            <a:ext cx="1370166" cy="461606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/>
              <a:t>v</a:t>
            </a:r>
            <a:r>
              <a:rPr lang="en-US" sz="600" u="sng" dirty="0" smtClean="0"/>
              <a:t>alid </a:t>
            </a:r>
            <a:r>
              <a:rPr lang="en-US" sz="600" u="sng" dirty="0" err="1" smtClean="0"/>
              <a:t>wallwart</a:t>
            </a:r>
            <a:r>
              <a:rPr lang="en-US" sz="600" u="sng" dirty="0" smtClean="0"/>
              <a:t> detected</a:t>
            </a:r>
            <a:endParaRPr lang="en-US" sz="600" u="sng" dirty="0"/>
          </a:p>
          <a:p>
            <a:r>
              <a:rPr lang="en-US" sz="600" dirty="0"/>
              <a:t> </a:t>
            </a:r>
            <a:r>
              <a:rPr lang="en-US" sz="600" dirty="0" smtClean="0"/>
              <a:t> </a:t>
            </a:r>
            <a:r>
              <a:rPr lang="en-US" sz="600" dirty="0" smtClean="0"/>
              <a:t>- update UI state to indicate waiting</a:t>
            </a:r>
          </a:p>
          <a:p>
            <a:r>
              <a:rPr lang="en-US" sz="600" dirty="0" smtClean="0"/>
              <a:t>  - </a:t>
            </a:r>
            <a:r>
              <a:rPr lang="en-US" sz="600" dirty="0" err="1"/>
              <a:t>I</a:t>
            </a:r>
            <a:r>
              <a:rPr lang="en-US" sz="600" baseline="-25000" dirty="0" err="1"/>
              <a:t>charge,max</a:t>
            </a:r>
            <a:r>
              <a:rPr lang="en-US" sz="600" dirty="0"/>
              <a:t> = min(0.1/h*C, 3A/side)</a:t>
            </a:r>
          </a:p>
          <a:p>
            <a:r>
              <a:rPr lang="en-US" sz="600" dirty="0"/>
              <a:t>  - configure </a:t>
            </a:r>
            <a:r>
              <a:rPr lang="en-US" sz="600" dirty="0" smtClean="0"/>
              <a:t>charger</a:t>
            </a:r>
            <a:endParaRPr lang="en-US" sz="600" dirty="0"/>
          </a:p>
        </p:txBody>
      </p:sp>
      <p:cxnSp>
        <p:nvCxnSpPr>
          <p:cNvPr id="83" name="Curved Connector 82"/>
          <p:cNvCxnSpPr>
            <a:stCxn id="273" idx="2"/>
            <a:endCxn id="40" idx="2"/>
          </p:cNvCxnSpPr>
          <p:nvPr/>
        </p:nvCxnSpPr>
        <p:spPr>
          <a:xfrm rot="5400000" flipH="1">
            <a:off x="3968653" y="2593657"/>
            <a:ext cx="1938167" cy="5411616"/>
          </a:xfrm>
          <a:prstGeom prst="curvedConnector3">
            <a:avLst>
              <a:gd name="adj1" fmla="val -1493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248400" y="8391030"/>
            <a:ext cx="1193061" cy="369273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&lt; 10V OR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sideB</a:t>
            </a:r>
            <a:r>
              <a:rPr lang="en-US" sz="600" u="sng" dirty="0"/>
              <a:t> </a:t>
            </a:r>
            <a:r>
              <a:rPr lang="en-US" sz="600" u="sng" dirty="0" smtClean="0"/>
              <a:t>&lt; </a:t>
            </a:r>
            <a:r>
              <a:rPr lang="en-US" sz="600" dirty="0" smtClean="0"/>
              <a:t>10V</a:t>
            </a:r>
          </a:p>
          <a:p>
            <a:r>
              <a:rPr lang="en-US" sz="600" dirty="0" smtClean="0"/>
              <a:t>  </a:t>
            </a:r>
            <a:r>
              <a:rPr lang="en-US" sz="600" dirty="0" smtClean="0"/>
              <a:t>- </a:t>
            </a:r>
            <a:r>
              <a:rPr lang="en-US" sz="600" dirty="0" smtClean="0"/>
              <a:t>disconnect everything</a:t>
            </a:r>
            <a:r>
              <a:rPr lang="en-US" sz="600" dirty="0"/>
              <a:t> </a:t>
            </a:r>
            <a:endParaRPr lang="en-US" sz="600" dirty="0" smtClean="0"/>
          </a:p>
          <a:p>
            <a:r>
              <a:rPr lang="en-US" sz="600" dirty="0" smtClean="0"/>
              <a:t>  -update UI to indicate erring</a:t>
            </a:r>
            <a:endParaRPr lang="en-US" sz="6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55426" y="8206423"/>
            <a:ext cx="1149251" cy="184607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hort detected via voltage sag</a:t>
            </a:r>
            <a:endParaRPr lang="en-US" sz="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60701" y="8405953"/>
            <a:ext cx="1149251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TODO: NOT FULLY IMPLEMENTED YET</a:t>
            </a:r>
            <a:endParaRPr lang="en-US" sz="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16960</TotalTime>
  <Words>992</Words>
  <Application>Microsoft Office PowerPoint</Application>
  <PresentationFormat>Custom</PresentationFormat>
  <Paragraphs>147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Stellios Leventis</dc:creator>
  <cp:lastModifiedBy>Stellios Leventis</cp:lastModifiedBy>
  <cp:revision>369</cp:revision>
  <dcterms:created xsi:type="dcterms:W3CDTF">2012-10-16T22:41:16Z</dcterms:created>
  <dcterms:modified xsi:type="dcterms:W3CDTF">2012-12-14T22:38:47Z</dcterms:modified>
</cp:coreProperties>
</file>