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6" r:id="rId3"/>
    <p:sldId id="258" r:id="rId4"/>
  </p:sldIdLst>
  <p:sldSz cx="18288000" cy="18288000"/>
  <p:notesSz cx="9144000" cy="6858000"/>
  <p:defaultTextStyle>
    <a:defPPr>
      <a:defRPr lang="en-US"/>
    </a:defPPr>
    <a:lvl1pPr marL="0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4384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8762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3146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7530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1910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66295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0679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55059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02" autoAdjust="0"/>
  </p:normalViewPr>
  <p:slideViewPr>
    <p:cSldViewPr>
      <p:cViewPr>
        <p:scale>
          <a:sx n="125" d="100"/>
          <a:sy n="125" d="100"/>
        </p:scale>
        <p:origin x="456" y="4236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7B63-2A84-42C7-8E70-1194BF7A0440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8613-5052-4FE1-AA58-D4F87983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17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F65A-C093-401C-9BB1-D6A509D3F1DF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4350"/>
            <a:ext cx="2571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387C7-CFB0-48D6-BB2B-88946335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2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1044384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2088762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3133146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4177530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5221910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6266295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7310679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8355059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thium-ion_battery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thium-ion_batter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25" y="514350"/>
            <a:ext cx="2571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Special</a:t>
            </a:r>
            <a:r>
              <a:rPr lang="en-US" baseline="0" dirty="0" smtClean="0"/>
              <a:t> Cases:</a:t>
            </a:r>
          </a:p>
          <a:p>
            <a:r>
              <a:rPr lang="en-US" baseline="0" dirty="0" smtClean="0"/>
              <a:t>  - what if one cell gets more than it’s maximum share (3A)?</a:t>
            </a:r>
          </a:p>
          <a:p>
            <a:r>
              <a:rPr lang="en-US" baseline="0" dirty="0" smtClean="0"/>
              <a:t>    - is the other battery charging it too much?</a:t>
            </a:r>
          </a:p>
          <a:p>
            <a:r>
              <a:rPr lang="en-US" baseline="0" dirty="0" smtClean="0"/>
              <a:t>    - is it too discharged?</a:t>
            </a:r>
          </a:p>
          <a:p>
            <a:endParaRPr lang="en-US" dirty="0" smtClean="0"/>
          </a:p>
          <a:p>
            <a:r>
              <a:rPr lang="en-US" dirty="0" smtClean="0"/>
              <a:t>Charging</a:t>
            </a:r>
            <a:r>
              <a:rPr lang="en-US" baseline="0" dirty="0" smtClean="0"/>
              <a:t> IC: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the</a:t>
            </a:r>
            <a:r>
              <a:rPr lang="en-US" baseline="0" dirty="0" smtClean="0"/>
              <a:t> charging IC needs to be refreshed with the charging configuration </a:t>
            </a:r>
          </a:p>
          <a:p>
            <a:r>
              <a:rPr lang="en-US" baseline="0" dirty="0" smtClean="0"/>
              <a:t>    (charging voltage, max charging current,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every 170s or less or</a:t>
            </a:r>
          </a:p>
          <a:p>
            <a:r>
              <a:rPr lang="en-US" baseline="0" dirty="0" smtClean="0"/>
              <a:t>    else it will time 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SBS-Compliant Batteries:</a:t>
            </a:r>
          </a:p>
          <a:p>
            <a:r>
              <a:rPr lang="en-US" baseline="0" dirty="0" smtClean="0"/>
              <a:t>  - the smart battery needs to be polled every 10 seconds (and not faster) to </a:t>
            </a:r>
          </a:p>
          <a:p>
            <a:r>
              <a:rPr lang="en-US" baseline="0" dirty="0" smtClean="0"/>
              <a:t>    avoid missing critical broadcasts (such as </a:t>
            </a:r>
            <a:r>
              <a:rPr lang="en-US" baseline="0" dirty="0" err="1" smtClean="0"/>
              <a:t>AlarmWarning</a:t>
            </a:r>
            <a:r>
              <a:rPr lang="en-US" baseline="0" dirty="0" smtClean="0"/>
              <a:t>) and not consume</a:t>
            </a:r>
          </a:p>
          <a:p>
            <a:r>
              <a:rPr lang="en-US" baseline="0" dirty="0" smtClean="0"/>
              <a:t>    too much bandwidth</a:t>
            </a:r>
          </a:p>
          <a:p>
            <a:r>
              <a:rPr lang="en-US" baseline="0" dirty="0" smtClean="0"/>
              <a:t>  - perform an update within 5s of when a monitored parameter changes?</a:t>
            </a:r>
          </a:p>
          <a:p>
            <a:endParaRPr lang="en-US" baseline="0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Li-ion battery is stored in a discharged condition The boost feature applies a small charge current to activate the protection circuit to 2.20–2.90V/ cell, at which point a normal charge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commences.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be applied not to boost lithium-based batteries back to life that have dwelled below 1.5V/cell for a week or longer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http://en.wikipedia.org/wiki/Lithium-ion_battery#Battery_charging_procedure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87C7-CFB0-48D6-BB2B-8894633565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25" y="514350"/>
            <a:ext cx="2571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Special</a:t>
            </a:r>
            <a:r>
              <a:rPr lang="en-US" baseline="0" dirty="0" smtClean="0"/>
              <a:t> Cases:</a:t>
            </a:r>
          </a:p>
          <a:p>
            <a:r>
              <a:rPr lang="en-US" baseline="0" dirty="0" smtClean="0"/>
              <a:t>  - what if one cell gets more than it’s maximum share (3A)?</a:t>
            </a:r>
          </a:p>
          <a:p>
            <a:r>
              <a:rPr lang="en-US" baseline="0" dirty="0" smtClean="0"/>
              <a:t>    - is the other battery charging it too much?</a:t>
            </a:r>
          </a:p>
          <a:p>
            <a:r>
              <a:rPr lang="en-US" baseline="0" dirty="0" smtClean="0"/>
              <a:t>    - is it too discharged?</a:t>
            </a:r>
          </a:p>
          <a:p>
            <a:endParaRPr lang="en-US" dirty="0" smtClean="0"/>
          </a:p>
          <a:p>
            <a:r>
              <a:rPr lang="en-US" dirty="0" smtClean="0"/>
              <a:t>Charging</a:t>
            </a:r>
            <a:r>
              <a:rPr lang="en-US" baseline="0" dirty="0" smtClean="0"/>
              <a:t> IC: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the</a:t>
            </a:r>
            <a:r>
              <a:rPr lang="en-US" baseline="0" dirty="0" smtClean="0"/>
              <a:t> charging IC needs to be refreshed with the charging configuration </a:t>
            </a:r>
          </a:p>
          <a:p>
            <a:r>
              <a:rPr lang="en-US" baseline="0" dirty="0" smtClean="0"/>
              <a:t>    (charging voltage, max charging current,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every 170s or less or</a:t>
            </a:r>
          </a:p>
          <a:p>
            <a:r>
              <a:rPr lang="en-US" baseline="0" dirty="0" smtClean="0"/>
              <a:t>    else it will time 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SBS-Compliant Batteries:</a:t>
            </a:r>
          </a:p>
          <a:p>
            <a:r>
              <a:rPr lang="en-US" baseline="0" dirty="0" smtClean="0"/>
              <a:t>  - the smart battery needs to be polled every 10 seconds (and not faster) to </a:t>
            </a:r>
          </a:p>
          <a:p>
            <a:r>
              <a:rPr lang="en-US" baseline="0" dirty="0" smtClean="0"/>
              <a:t>    avoid missing critical broadcasts (such as </a:t>
            </a:r>
            <a:r>
              <a:rPr lang="en-US" baseline="0" dirty="0" err="1" smtClean="0"/>
              <a:t>AlarmWarning</a:t>
            </a:r>
            <a:r>
              <a:rPr lang="en-US" baseline="0" dirty="0" smtClean="0"/>
              <a:t>) and not consume</a:t>
            </a:r>
          </a:p>
          <a:p>
            <a:r>
              <a:rPr lang="en-US" baseline="0" dirty="0" smtClean="0"/>
              <a:t>    too much bandwidth</a:t>
            </a:r>
          </a:p>
          <a:p>
            <a:r>
              <a:rPr lang="en-US" baseline="0" dirty="0" smtClean="0"/>
              <a:t>  - perform an update within 5s of when a monitored parameter changes?</a:t>
            </a:r>
          </a:p>
          <a:p>
            <a:endParaRPr lang="en-US" baseline="0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Li-ion battery is stored in a discharged condition The boost feature applies a small charge current to activate the protection circuit to 2.20–2.90V/ cell, at which point a normal charge commences.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Caution should be applied not to boost lithium-based batteries back to life that have dwelled below 1.5V/cell for a week or longer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http://en.wikipedia.org/wiki/Lithium-ion_battery#Battery_charging_procedure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87C7-CFB0-48D6-BB2B-8894633565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25" y="514350"/>
            <a:ext cx="2571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87C7-CFB0-48D6-BB2B-8894633565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2" y="5681159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8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3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7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6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0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5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7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1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732388"/>
            <a:ext cx="41148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32388"/>
            <a:ext cx="120396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5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8" y="11751756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8" y="7751249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438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8762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31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753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19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662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067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5505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9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4267217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4267217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8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93647"/>
            <a:ext cx="8080376" cy="17060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4384" indent="0">
              <a:buNone/>
              <a:defRPr sz="4600" b="1"/>
            </a:lvl2pPr>
            <a:lvl3pPr marL="2088762" indent="0">
              <a:buNone/>
              <a:defRPr sz="4100" b="1"/>
            </a:lvl3pPr>
            <a:lvl4pPr marL="3133146" indent="0">
              <a:buNone/>
              <a:defRPr sz="3700" b="1"/>
            </a:lvl4pPr>
            <a:lvl5pPr marL="4177530" indent="0">
              <a:buNone/>
              <a:defRPr sz="3700" b="1"/>
            </a:lvl5pPr>
            <a:lvl6pPr marL="5221910" indent="0">
              <a:buNone/>
              <a:defRPr sz="3700" b="1"/>
            </a:lvl6pPr>
            <a:lvl7pPr marL="6266295" indent="0">
              <a:buNone/>
              <a:defRPr sz="3700" b="1"/>
            </a:lvl7pPr>
            <a:lvl8pPr marL="7310679" indent="0">
              <a:buNone/>
              <a:defRPr sz="3700" b="1"/>
            </a:lvl8pPr>
            <a:lvl9pPr marL="8355059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5799667"/>
            <a:ext cx="8080376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65" y="4093647"/>
            <a:ext cx="8083550" cy="17060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4384" indent="0">
              <a:buNone/>
              <a:defRPr sz="4600" b="1"/>
            </a:lvl2pPr>
            <a:lvl3pPr marL="2088762" indent="0">
              <a:buNone/>
              <a:defRPr sz="4100" b="1"/>
            </a:lvl3pPr>
            <a:lvl4pPr marL="3133146" indent="0">
              <a:buNone/>
              <a:defRPr sz="3700" b="1"/>
            </a:lvl4pPr>
            <a:lvl5pPr marL="4177530" indent="0">
              <a:buNone/>
              <a:defRPr sz="3700" b="1"/>
            </a:lvl5pPr>
            <a:lvl6pPr marL="5221910" indent="0">
              <a:buNone/>
              <a:defRPr sz="3700" b="1"/>
            </a:lvl6pPr>
            <a:lvl7pPr marL="6266295" indent="0">
              <a:buNone/>
              <a:defRPr sz="3700" b="1"/>
            </a:lvl7pPr>
            <a:lvl8pPr marL="7310679" indent="0">
              <a:buNone/>
              <a:defRPr sz="3700" b="1"/>
            </a:lvl8pPr>
            <a:lvl9pPr marL="8355059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65" y="5799667"/>
            <a:ext cx="8083550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9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15" y="728145"/>
            <a:ext cx="6016626" cy="3098803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56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15" y="3826956"/>
            <a:ext cx="6016626" cy="12509501"/>
          </a:xfrm>
        </p:spPr>
        <p:txBody>
          <a:bodyPr/>
          <a:lstStyle>
            <a:lvl1pPr marL="0" indent="0">
              <a:buNone/>
              <a:defRPr sz="3200"/>
            </a:lvl1pPr>
            <a:lvl2pPr marL="1044384" indent="0">
              <a:buNone/>
              <a:defRPr sz="2700"/>
            </a:lvl2pPr>
            <a:lvl3pPr marL="2088762" indent="0">
              <a:buNone/>
              <a:defRPr sz="2300"/>
            </a:lvl3pPr>
            <a:lvl4pPr marL="3133146" indent="0">
              <a:buNone/>
              <a:defRPr sz="2100"/>
            </a:lvl4pPr>
            <a:lvl5pPr marL="4177530" indent="0">
              <a:buNone/>
              <a:defRPr sz="2100"/>
            </a:lvl5pPr>
            <a:lvl6pPr marL="5221910" indent="0">
              <a:buNone/>
              <a:defRPr sz="2100"/>
            </a:lvl6pPr>
            <a:lvl7pPr marL="6266295" indent="0">
              <a:buNone/>
              <a:defRPr sz="2100"/>
            </a:lvl7pPr>
            <a:lvl8pPr marL="7310679" indent="0">
              <a:buNone/>
              <a:defRPr sz="2100"/>
            </a:lvl8pPr>
            <a:lvl9pPr marL="8355059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1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12"/>
            <a:ext cx="10972800" cy="151130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4384" indent="0">
              <a:buNone/>
              <a:defRPr sz="6400"/>
            </a:lvl2pPr>
            <a:lvl3pPr marL="2088762" indent="0">
              <a:buNone/>
              <a:defRPr sz="5500"/>
            </a:lvl3pPr>
            <a:lvl4pPr marL="3133146" indent="0">
              <a:buNone/>
              <a:defRPr sz="4600"/>
            </a:lvl4pPr>
            <a:lvl5pPr marL="4177530" indent="0">
              <a:buNone/>
              <a:defRPr sz="4600"/>
            </a:lvl5pPr>
            <a:lvl6pPr marL="5221910" indent="0">
              <a:buNone/>
              <a:defRPr sz="4600"/>
            </a:lvl6pPr>
            <a:lvl7pPr marL="6266295" indent="0">
              <a:buNone/>
              <a:defRPr sz="4600"/>
            </a:lvl7pPr>
            <a:lvl8pPr marL="7310679" indent="0">
              <a:buNone/>
              <a:defRPr sz="4600"/>
            </a:lvl8pPr>
            <a:lvl9pPr marL="8355059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16"/>
            <a:ext cx="10972800" cy="2146301"/>
          </a:xfrm>
        </p:spPr>
        <p:txBody>
          <a:bodyPr/>
          <a:lstStyle>
            <a:lvl1pPr marL="0" indent="0">
              <a:buNone/>
              <a:defRPr sz="3200"/>
            </a:lvl1pPr>
            <a:lvl2pPr marL="1044384" indent="0">
              <a:buNone/>
              <a:defRPr sz="2700"/>
            </a:lvl2pPr>
            <a:lvl3pPr marL="2088762" indent="0">
              <a:buNone/>
              <a:defRPr sz="2300"/>
            </a:lvl3pPr>
            <a:lvl4pPr marL="3133146" indent="0">
              <a:buNone/>
              <a:defRPr sz="2100"/>
            </a:lvl4pPr>
            <a:lvl5pPr marL="4177530" indent="0">
              <a:buNone/>
              <a:defRPr sz="2100"/>
            </a:lvl5pPr>
            <a:lvl6pPr marL="5221910" indent="0">
              <a:buNone/>
              <a:defRPr sz="2100"/>
            </a:lvl6pPr>
            <a:lvl7pPr marL="6266295" indent="0">
              <a:buNone/>
              <a:defRPr sz="2100"/>
            </a:lvl7pPr>
            <a:lvl8pPr marL="7310679" indent="0">
              <a:buNone/>
              <a:defRPr sz="2100"/>
            </a:lvl8pPr>
            <a:lvl9pPr marL="8355059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73"/>
            <a:ext cx="16459200" cy="3048000"/>
          </a:xfrm>
          <a:prstGeom prst="rect">
            <a:avLst/>
          </a:prstGeom>
        </p:spPr>
        <p:txBody>
          <a:bodyPr vert="horz" lIns="208876" tIns="104436" rIns="208876" bIns="10443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17"/>
            <a:ext cx="16459200" cy="12069235"/>
          </a:xfrm>
          <a:prstGeom prst="rect">
            <a:avLst/>
          </a:prstGeom>
        </p:spPr>
        <p:txBody>
          <a:bodyPr vert="horz" lIns="208876" tIns="104436" rIns="208876" bIns="1044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2" y="16950287"/>
            <a:ext cx="4267200" cy="973667"/>
          </a:xfrm>
          <a:prstGeom prst="rect">
            <a:avLst/>
          </a:prstGeom>
        </p:spPr>
        <p:txBody>
          <a:bodyPr vert="horz" lIns="208876" tIns="104436" rIns="208876" bIns="104436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5747-ADEF-44A5-B0A1-EA127634DA2C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87"/>
            <a:ext cx="5791200" cy="973667"/>
          </a:xfrm>
          <a:prstGeom prst="rect">
            <a:avLst/>
          </a:prstGeom>
        </p:spPr>
        <p:txBody>
          <a:bodyPr vert="horz" lIns="208876" tIns="104436" rIns="208876" bIns="104436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87"/>
            <a:ext cx="4267200" cy="973667"/>
          </a:xfrm>
          <a:prstGeom prst="rect">
            <a:avLst/>
          </a:prstGeom>
        </p:spPr>
        <p:txBody>
          <a:bodyPr vert="horz" lIns="208876" tIns="104436" rIns="208876" bIns="104436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4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762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287" indent="-783287" algn="l" defTabSz="2088762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7123" indent="-652739" algn="l" defTabSz="2088762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0957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5335" indent="-522189" algn="l" defTabSz="2088762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9719" indent="-522189" algn="l" defTabSz="2088762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4104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8483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2868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77252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384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8762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3146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7530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1910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66295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0679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55059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1603" y="1305169"/>
            <a:ext cx="7262487" cy="841854"/>
          </a:xfrm>
          <a:prstGeom prst="rect">
            <a:avLst/>
          </a:prstGeom>
        </p:spPr>
        <p:txBody>
          <a:bodyPr wrap="none" lIns="208876" tIns="104436" rIns="208876" bIns="104436">
            <a:spAutoFit/>
          </a:bodyPr>
          <a:lstStyle/>
          <a:p>
            <a:r>
              <a:rPr lang="en-US" dirty="0" err="1" smtClean="0"/>
              <a:t>Powerboard</a:t>
            </a:r>
            <a:r>
              <a:rPr lang="en-US" dirty="0" smtClean="0"/>
              <a:t>: Firmware Features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5600" y="4470400"/>
            <a:ext cx="10668000" cy="5627779"/>
          </a:xfrm>
          <a:prstGeom prst="rect">
            <a:avLst/>
          </a:prstGeom>
          <a:noFill/>
        </p:spPr>
        <p:txBody>
          <a:bodyPr wrap="square" lIns="208876" tIns="104436" rIns="208876" bIns="104436" rtlCol="0">
            <a:spAutoFit/>
          </a:bodyPr>
          <a:lstStyle/>
          <a:p>
            <a:pPr marL="391643" indent="-391643">
              <a:buFont typeface="Arial" pitchFamily="34" charset="0"/>
              <a:buChar char="•"/>
            </a:pPr>
            <a:endParaRPr lang="en-US" sz="3200" dirty="0" smtClean="0"/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 smtClean="0"/>
              <a:t>Controls the left drive motor, right drive motor and flipper motor</a:t>
            </a:r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 smtClean="0"/>
              <a:t>Recovers </a:t>
            </a:r>
            <a:r>
              <a:rPr lang="en-US" sz="3200" dirty="0" smtClean="0"/>
              <a:t>after an accidental overcurrenting of the batteries</a:t>
            </a:r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/>
              <a:t>Prevents a current spike by tapering sharp motor speed </a:t>
            </a:r>
            <a:r>
              <a:rPr lang="en-US" sz="3200" dirty="0" smtClean="0"/>
              <a:t>transitions</a:t>
            </a:r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 smtClean="0"/>
              <a:t>Wraps the drive motors in independent control loops</a:t>
            </a:r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 smtClean="0"/>
              <a:t>Monitors the battery condition, including state-of-charge and alarm warnings</a:t>
            </a:r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 smtClean="0"/>
              <a:t>Communicates state-of-charge of both sides to software through designated USB registers</a:t>
            </a:r>
          </a:p>
        </p:txBody>
      </p:sp>
    </p:spTree>
    <p:extLst>
      <p:ext uri="{BB962C8B-B14F-4D97-AF65-F5344CB8AC3E}">
        <p14:creationId xmlns:p14="http://schemas.microsoft.com/office/powerpoint/2010/main" val="18324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00808" y="792487"/>
            <a:ext cx="5073746" cy="841854"/>
          </a:xfrm>
          <a:prstGeom prst="rect">
            <a:avLst/>
          </a:prstGeom>
        </p:spPr>
        <p:txBody>
          <a:bodyPr wrap="none" lIns="208876" tIns="104436" rIns="208876" bIns="104436">
            <a:spAutoFit/>
          </a:bodyPr>
          <a:lstStyle/>
          <a:p>
            <a:r>
              <a:rPr lang="en-US" dirty="0" smtClean="0"/>
              <a:t>State Diagram Legend</a:t>
            </a:r>
            <a:endParaRPr lang="en-US" dirty="0"/>
          </a:p>
        </p:txBody>
      </p:sp>
      <p:cxnSp>
        <p:nvCxnSpPr>
          <p:cNvPr id="34" name="Curved Connector 33"/>
          <p:cNvCxnSpPr/>
          <p:nvPr/>
        </p:nvCxnSpPr>
        <p:spPr>
          <a:xfrm>
            <a:off x="1466072" y="1889938"/>
            <a:ext cx="1828796" cy="1574797"/>
          </a:xfrm>
          <a:prstGeom prst="curvedConnector3">
            <a:avLst>
              <a:gd name="adj1" fmla="val 50000"/>
            </a:avLst>
          </a:prstGeom>
          <a:ln cap="rnd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110422" y="8331203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876" tIns="104436" rIns="208876" bIns="104436" rtlCol="0" anchor="ctr"/>
          <a:lstStyle/>
          <a:p>
            <a:pPr algn="ctr"/>
            <a:r>
              <a:rPr lang="en-US" sz="2100" dirty="0"/>
              <a:t>My state 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00177" y="1305255"/>
            <a:ext cx="850860" cy="487911"/>
          </a:xfrm>
          <a:prstGeom prst="rect">
            <a:avLst/>
          </a:prstGeom>
        </p:spPr>
        <p:txBody>
          <a:bodyPr wrap="none" lIns="208876" tIns="104436" rIns="208876" bIns="104436">
            <a:spAutoFit/>
          </a:bodyPr>
          <a:lstStyle/>
          <a:p>
            <a:r>
              <a:rPr lang="en-US" sz="1800" dirty="0"/>
              <a:t>start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294868" y="3159935"/>
            <a:ext cx="2496332" cy="1310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876" tIns="104436" rIns="208876" bIns="104436" rtlCol="0" anchor="ctr"/>
          <a:lstStyle/>
          <a:p>
            <a:pPr algn="ctr"/>
            <a:r>
              <a:rPr lang="en-US" sz="2100" dirty="0"/>
              <a:t>My state 1</a:t>
            </a:r>
          </a:p>
          <a:p>
            <a:pPr algn="ctr"/>
            <a:r>
              <a:rPr lang="en-US" sz="2100" dirty="0"/>
              <a:t>(gerund,  ‘</a:t>
            </a:r>
            <a:r>
              <a:rPr lang="en-US" sz="2100" dirty="0" err="1"/>
              <a:t>ing</a:t>
            </a:r>
            <a:r>
              <a:rPr lang="en-US" sz="2100" dirty="0"/>
              <a:t>-suffix’)</a:t>
            </a:r>
          </a:p>
        </p:txBody>
      </p:sp>
      <p:cxnSp>
        <p:nvCxnSpPr>
          <p:cNvPr id="42" name="Curved Connector 41"/>
          <p:cNvCxnSpPr>
            <a:stCxn id="40" idx="3"/>
            <a:endCxn id="35" idx="0"/>
          </p:cNvCxnSpPr>
          <p:nvPr/>
        </p:nvCxnSpPr>
        <p:spPr>
          <a:xfrm>
            <a:off x="5791213" y="3815180"/>
            <a:ext cx="2081222" cy="45160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43216" y="4104640"/>
            <a:ext cx="2051188" cy="1826739"/>
          </a:xfrm>
          <a:prstGeom prst="rect">
            <a:avLst/>
          </a:prstGeom>
          <a:solidFill>
            <a:schemeClr val="bg1"/>
          </a:solidFill>
        </p:spPr>
        <p:txBody>
          <a:bodyPr wrap="none" lIns="208876" tIns="104436" rIns="208876" bIns="104436" rtlCol="0">
            <a:spAutoFit/>
          </a:bodyPr>
          <a:lstStyle/>
          <a:p>
            <a:r>
              <a:rPr lang="en-US" sz="2100" u="sng" dirty="0"/>
              <a:t>My event</a:t>
            </a:r>
            <a:endParaRPr lang="en-US" sz="21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 dirty="0"/>
              <a:t>  - my service 1</a:t>
            </a:r>
          </a:p>
          <a:p>
            <a:r>
              <a:rPr lang="en-US" sz="2100" dirty="0"/>
              <a:t>  - my service 2</a:t>
            </a:r>
          </a:p>
          <a:p>
            <a:r>
              <a:rPr lang="en-US" sz="2100" dirty="0"/>
              <a:t>  …</a:t>
            </a:r>
          </a:p>
          <a:p>
            <a:r>
              <a:rPr lang="en-US" sz="2100" dirty="0"/>
              <a:t>  - my service 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106410" y="3980299"/>
            <a:ext cx="4672354" cy="1826739"/>
          </a:xfrm>
          <a:prstGeom prst="rect">
            <a:avLst/>
          </a:prstGeom>
          <a:solidFill>
            <a:schemeClr val="bg1"/>
          </a:solidFill>
        </p:spPr>
        <p:txBody>
          <a:bodyPr wrap="none" lIns="208876" tIns="104436" rIns="208876" bIns="104436" rtlCol="0">
            <a:spAutoFit/>
          </a:bodyPr>
          <a:lstStyle/>
          <a:p>
            <a:r>
              <a:rPr lang="en-US" sz="2100" dirty="0"/>
              <a:t>Notes:</a:t>
            </a: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100" dirty="0"/>
              <a:t>- use a two-space hanging indent </a:t>
            </a:r>
          </a:p>
          <a:p>
            <a:r>
              <a:rPr lang="en-US" sz="2100" dirty="0"/>
              <a:t>     to list services</a:t>
            </a:r>
          </a:p>
          <a:p>
            <a:r>
              <a:rPr lang="en-US" sz="2100" dirty="0"/>
              <a:t>  - underline the event</a:t>
            </a:r>
          </a:p>
          <a:p>
            <a:r>
              <a:rPr lang="en-US" sz="2100" dirty="0"/>
              <a:t>  - use a gerund in the state description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3009" y="5393163"/>
            <a:ext cx="2670207" cy="857243"/>
          </a:xfrm>
          <a:prstGeom prst="rect">
            <a:avLst/>
          </a:prstGeom>
          <a:solidFill>
            <a:schemeClr val="bg1"/>
          </a:solidFill>
        </p:spPr>
        <p:txBody>
          <a:bodyPr wrap="square" lIns="208876" tIns="104436" rIns="208876" bIns="104436" rtlCol="0">
            <a:spAutoFit/>
          </a:bodyPr>
          <a:lstStyle/>
          <a:p>
            <a:r>
              <a:rPr lang="en-US" sz="2100" dirty="0">
                <a:solidFill>
                  <a:schemeClr val="accent3">
                    <a:lumMod val="50000"/>
                  </a:schemeClr>
                </a:solidFill>
              </a:rPr>
              <a:t>short clarifying </a:t>
            </a: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</a:rPr>
              <a:t>comment if needed</a:t>
            </a:r>
            <a:endParaRPr lang="en-US" sz="21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69"/>
          <p:cNvSpPr/>
          <p:nvPr/>
        </p:nvSpPr>
        <p:spPr>
          <a:xfrm>
            <a:off x="5824885" y="850900"/>
            <a:ext cx="7014245" cy="723216"/>
          </a:xfrm>
          <a:prstGeom prst="rect">
            <a:avLst/>
          </a:prstGeom>
        </p:spPr>
        <p:txBody>
          <a:bodyPr wrap="square" lIns="91384" tIns="45691" rIns="91384" bIns="45691">
            <a:spAutoFit/>
          </a:bodyPr>
          <a:lstStyle/>
          <a:p>
            <a:r>
              <a:rPr lang="en-US" dirty="0" err="1" smtClean="0"/>
              <a:t>Powerboard</a:t>
            </a:r>
            <a:r>
              <a:rPr lang="en-US" dirty="0" smtClean="0"/>
              <a:t>: State Diagram</a:t>
            </a:r>
            <a:endParaRPr lang="en-US" dirty="0"/>
          </a:p>
        </p:txBody>
      </p:sp>
      <p:cxnSp>
        <p:nvCxnSpPr>
          <p:cNvPr id="271" name="Curved Connector 270"/>
          <p:cNvCxnSpPr>
            <a:stCxn id="287" idx="2"/>
            <a:endCxn id="273" idx="0"/>
          </p:cNvCxnSpPr>
          <p:nvPr/>
        </p:nvCxnSpPr>
        <p:spPr>
          <a:xfrm rot="16200000" flipH="1">
            <a:off x="5935433" y="3878156"/>
            <a:ext cx="1481041" cy="18019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82" idx="1"/>
          </p:cNvCxnSpPr>
          <p:nvPr/>
        </p:nvCxnSpPr>
        <p:spPr>
          <a:xfrm>
            <a:off x="1219200" y="1676400"/>
            <a:ext cx="1633317" cy="856261"/>
          </a:xfrm>
          <a:prstGeom prst="curvedConnector3">
            <a:avLst>
              <a:gd name="adj1" fmla="val 50000"/>
            </a:avLst>
          </a:prstGeom>
          <a:ln cap="rnd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ounded Rectangle 272"/>
          <p:cNvSpPr/>
          <p:nvPr/>
        </p:nvSpPr>
        <p:spPr>
          <a:xfrm>
            <a:off x="7195917" y="5519642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Charging</a:t>
            </a:r>
            <a:endParaRPr lang="en-US" sz="600" dirty="0"/>
          </a:p>
        </p:txBody>
      </p:sp>
      <p:sp>
        <p:nvSpPr>
          <p:cNvPr id="274" name="Rectangle 273"/>
          <p:cNvSpPr/>
          <p:nvPr/>
        </p:nvSpPr>
        <p:spPr>
          <a:xfrm>
            <a:off x="1143000" y="1391520"/>
            <a:ext cx="330427" cy="184607"/>
          </a:xfrm>
          <a:prstGeom prst="rect">
            <a:avLst/>
          </a:prstGeom>
        </p:spPr>
        <p:txBody>
          <a:bodyPr wrap="none" lIns="91384" tIns="45691" rIns="91384" bIns="45691">
            <a:spAutoFit/>
          </a:bodyPr>
          <a:lstStyle/>
          <a:p>
            <a:r>
              <a:rPr lang="en-US" sz="600" dirty="0"/>
              <a:t>start</a:t>
            </a:r>
          </a:p>
        </p:txBody>
      </p:sp>
      <p:cxnSp>
        <p:nvCxnSpPr>
          <p:cNvPr id="275" name="Curved Connector 274"/>
          <p:cNvCxnSpPr>
            <a:stCxn id="273" idx="2"/>
            <a:endCxn id="277" idx="2"/>
          </p:cNvCxnSpPr>
          <p:nvPr/>
        </p:nvCxnSpPr>
        <p:spPr>
          <a:xfrm rot="5400000">
            <a:off x="5080855" y="4471377"/>
            <a:ext cx="1219199" cy="3772928"/>
          </a:xfrm>
          <a:prstGeom prst="curvedConnector3">
            <a:avLst>
              <a:gd name="adj1" fmla="val 1531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670203" y="7228279"/>
            <a:ext cx="1228108" cy="369273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smtClean="0"/>
              <a:t>3A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OR 3A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endParaRPr lang="en-US" sz="600" u="sng" dirty="0"/>
          </a:p>
          <a:p>
            <a:r>
              <a:rPr lang="en-US" sz="600" dirty="0" smtClean="0"/>
              <a:t>  - disconnect both sides</a:t>
            </a:r>
          </a:p>
          <a:p>
            <a:r>
              <a:rPr lang="en-US" sz="600" dirty="0" smtClean="0"/>
              <a:t>  - </a:t>
            </a:r>
            <a:r>
              <a:rPr lang="en-US" sz="600" dirty="0"/>
              <a:t>start </a:t>
            </a:r>
            <a:r>
              <a:rPr lang="en-US" sz="600" dirty="0" err="1"/>
              <a:t>cooldown</a:t>
            </a:r>
            <a:r>
              <a:rPr lang="en-US" sz="600" dirty="0"/>
              <a:t> </a:t>
            </a:r>
            <a:r>
              <a:rPr lang="en-US" sz="600" dirty="0" smtClean="0"/>
              <a:t>timer (~100ms)</a:t>
            </a:r>
            <a:endParaRPr lang="en-US" sz="600" dirty="0"/>
          </a:p>
        </p:txBody>
      </p:sp>
      <p:sp>
        <p:nvSpPr>
          <p:cNvPr id="277" name="Rounded Rectangle 276"/>
          <p:cNvSpPr/>
          <p:nvPr/>
        </p:nvSpPr>
        <p:spPr>
          <a:xfrm>
            <a:off x="3157318" y="6711962"/>
            <a:ext cx="1293343" cy="25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Investigating</a:t>
            </a:r>
            <a:r>
              <a:rPr lang="en-US" sz="600" dirty="0"/>
              <a:t> </a:t>
            </a:r>
            <a:r>
              <a:rPr lang="en-US" sz="600" dirty="0" smtClean="0"/>
              <a:t>Overcurrent</a:t>
            </a:r>
            <a:endParaRPr lang="en-US" sz="600" dirty="0"/>
          </a:p>
        </p:txBody>
      </p:sp>
      <p:cxnSp>
        <p:nvCxnSpPr>
          <p:cNvPr id="278" name="Curved Connector 277"/>
          <p:cNvCxnSpPr>
            <a:stCxn id="277" idx="0"/>
            <a:endCxn id="282" idx="1"/>
          </p:cNvCxnSpPr>
          <p:nvPr/>
        </p:nvCxnSpPr>
        <p:spPr>
          <a:xfrm rot="16200000" flipV="1">
            <a:off x="1238605" y="4146575"/>
            <a:ext cx="4179299" cy="951472"/>
          </a:xfrm>
          <a:prstGeom prst="curvedConnector4">
            <a:avLst>
              <a:gd name="adj1" fmla="val 11864"/>
              <a:gd name="adj2" fmla="val 124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2177046" y="5784958"/>
            <a:ext cx="1135134" cy="461606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/>
              <a:t>cooldown</a:t>
            </a:r>
            <a:r>
              <a:rPr lang="en-US" sz="600" u="sng" dirty="0"/>
              <a:t> timer expired </a:t>
            </a:r>
            <a:r>
              <a:rPr lang="en-US" sz="600" u="sng" dirty="0" smtClean="0"/>
              <a:t>AND</a:t>
            </a:r>
            <a:endParaRPr lang="en-US" sz="600" u="sng" dirty="0"/>
          </a:p>
          <a:p>
            <a:r>
              <a:rPr lang="en-US" sz="600" u="sng" dirty="0" smtClean="0"/>
              <a:t>(0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OR 0 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/>
              <a:t>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- turn off everything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- start awakening timer (~1m)</a:t>
            </a:r>
            <a:endParaRPr lang="en-US" sz="600" dirty="0"/>
          </a:p>
        </p:txBody>
      </p:sp>
      <p:cxnSp>
        <p:nvCxnSpPr>
          <p:cNvPr id="280" name="Curved Connector 279"/>
          <p:cNvCxnSpPr>
            <a:stCxn id="277" idx="0"/>
            <a:endCxn id="273" idx="1"/>
          </p:cNvCxnSpPr>
          <p:nvPr/>
        </p:nvCxnSpPr>
        <p:spPr>
          <a:xfrm rot="5400000" flipH="1" flipV="1">
            <a:off x="4960944" y="4476987"/>
            <a:ext cx="1078018" cy="339192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4023366" y="5748244"/>
            <a:ext cx="1720230" cy="646272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/>
              <a:t>cooldown</a:t>
            </a:r>
            <a:r>
              <a:rPr lang="en-US" sz="600" u="sng" dirty="0"/>
              <a:t> timer expired </a:t>
            </a:r>
            <a:r>
              <a:rPr lang="en-US" sz="600" u="sng" dirty="0" smtClean="0"/>
              <a:t>AND</a:t>
            </a:r>
            <a:endParaRPr lang="en-US" sz="600" u="sng" dirty="0"/>
          </a:p>
          <a:p>
            <a:r>
              <a:rPr lang="en-US" sz="600" u="sng" dirty="0"/>
              <a:t>(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~= 0A AND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 smtClean="0"/>
              <a:t> ~= 0A)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</a:t>
            </a:r>
            <a:r>
              <a:rPr lang="en-US" sz="600" dirty="0"/>
              <a:t> - </a:t>
            </a:r>
            <a:r>
              <a:rPr lang="en-US" sz="600" dirty="0" smtClean="0"/>
              <a:t>decrement </a:t>
            </a:r>
            <a:r>
              <a:rPr lang="en-US" sz="600" dirty="0" err="1" smtClean="0"/>
              <a:t>I</a:t>
            </a:r>
            <a:r>
              <a:rPr lang="en-US" sz="600" baseline="-25000" dirty="0" err="1" smtClean="0"/>
              <a:t>charge,max</a:t>
            </a:r>
            <a:r>
              <a:rPr lang="en-US" sz="600" dirty="0" smtClean="0"/>
              <a:t>, to a limit</a:t>
            </a:r>
          </a:p>
          <a:p>
            <a:r>
              <a:rPr lang="en-US" sz="600" dirty="0" smtClean="0"/>
              <a:t>  - </a:t>
            </a:r>
            <a:r>
              <a:rPr lang="en-US" sz="600" dirty="0"/>
              <a:t> </a:t>
            </a:r>
            <a:r>
              <a:rPr lang="en-US" sz="600" dirty="0" smtClean="0"/>
              <a:t>configure charger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reconnect both sides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delay  long enough to get a new A/D reading</a:t>
            </a:r>
            <a:endParaRPr lang="en-US" sz="600" dirty="0"/>
          </a:p>
        </p:txBody>
      </p:sp>
      <p:sp>
        <p:nvSpPr>
          <p:cNvPr id="282" name="Rounded Rectangle 281"/>
          <p:cNvSpPr/>
          <p:nvPr/>
        </p:nvSpPr>
        <p:spPr>
          <a:xfrm>
            <a:off x="2852517" y="2418361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Initializing</a:t>
            </a:r>
            <a:endParaRPr lang="en-US" sz="600" dirty="0"/>
          </a:p>
        </p:txBody>
      </p:sp>
      <p:cxnSp>
        <p:nvCxnSpPr>
          <p:cNvPr id="284" name="Curved Connector 283"/>
          <p:cNvCxnSpPr>
            <a:stCxn id="282" idx="3"/>
            <a:endCxn id="287" idx="1"/>
          </p:cNvCxnSpPr>
          <p:nvPr/>
        </p:nvCxnSpPr>
        <p:spPr>
          <a:xfrm>
            <a:off x="3614517" y="2532661"/>
            <a:ext cx="1779470" cy="13916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1382530" y="1887605"/>
            <a:ext cx="1306655" cy="276940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dirty="0" smtClean="0"/>
              <a:t>  - bring up battery slowly (blocking)</a:t>
            </a:r>
            <a:endParaRPr lang="en-US" sz="600" dirty="0"/>
          </a:p>
          <a:p>
            <a:r>
              <a:rPr lang="en-US" sz="600" dirty="0"/>
              <a:t>  </a:t>
            </a:r>
            <a:r>
              <a:rPr lang="en-US" sz="600" dirty="0" smtClean="0"/>
              <a:t>- </a:t>
            </a:r>
            <a:r>
              <a:rPr lang="en-US" sz="600" dirty="0"/>
              <a:t>turn on </a:t>
            </a:r>
            <a:r>
              <a:rPr lang="en-US" sz="600" dirty="0" smtClean="0"/>
              <a:t>power bus</a:t>
            </a:r>
            <a:endParaRPr lang="en-US" sz="600" dirty="0"/>
          </a:p>
        </p:txBody>
      </p:sp>
      <p:sp>
        <p:nvSpPr>
          <p:cNvPr id="286" name="TextBox 285"/>
          <p:cNvSpPr txBox="1"/>
          <p:nvPr/>
        </p:nvSpPr>
        <p:spPr>
          <a:xfrm>
            <a:off x="11239500" y="2155118"/>
            <a:ext cx="1447800" cy="923271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Notes: 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the current sensor produces 0V if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  current flows in the reverse direction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the maximum current the smart 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  battery can accept is 3A on each side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there are four (4) cells per side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consider the duty cycle of a bad 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  situation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the limit to power the robot is ~1.5A</a:t>
            </a:r>
            <a:endParaRPr 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7" name="Rounded Rectangle 286"/>
          <p:cNvSpPr/>
          <p:nvPr/>
        </p:nvSpPr>
        <p:spPr>
          <a:xfrm>
            <a:off x="5393987" y="3810001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Reviving</a:t>
            </a:r>
            <a:endParaRPr lang="en-US" sz="600" dirty="0"/>
          </a:p>
        </p:txBody>
      </p:sp>
      <p:sp>
        <p:nvSpPr>
          <p:cNvPr id="288" name="TextBox 287"/>
          <p:cNvSpPr txBox="1"/>
          <p:nvPr/>
        </p:nvSpPr>
        <p:spPr>
          <a:xfrm>
            <a:off x="5751799" y="4483841"/>
            <a:ext cx="1287419" cy="276940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/>
              <a:t>3</a:t>
            </a:r>
            <a:r>
              <a:rPr lang="en-US" sz="600" u="sng" dirty="0" smtClean="0"/>
              <a:t>V/cell &lt; </a:t>
            </a:r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AND 3V/cell &lt; </a:t>
            </a:r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sideB</a:t>
            </a:r>
            <a:endParaRPr lang="en-US" sz="600" u="sng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600" dirty="0" smtClean="0"/>
              <a:t>  - </a:t>
            </a:r>
            <a:r>
              <a:rPr lang="en-US" sz="600" dirty="0" err="1" smtClean="0"/>
              <a:t>I</a:t>
            </a:r>
            <a:r>
              <a:rPr lang="en-US" sz="600" baseline="-25000" dirty="0" err="1" smtClean="0"/>
              <a:t>charge,max</a:t>
            </a:r>
            <a:r>
              <a:rPr lang="en-US" sz="600" dirty="0" smtClean="0"/>
              <a:t> </a:t>
            </a:r>
            <a:r>
              <a:rPr lang="en-US" sz="600" dirty="0"/>
              <a:t>= min(0.7/h*C, </a:t>
            </a:r>
            <a:r>
              <a:rPr lang="en-US" sz="600" dirty="0" smtClean="0"/>
              <a:t>3A/side)</a:t>
            </a:r>
            <a:endParaRPr lang="en-US" sz="600" dirty="0"/>
          </a:p>
        </p:txBody>
      </p:sp>
      <p:cxnSp>
        <p:nvCxnSpPr>
          <p:cNvPr id="289" name="Curved Connector 288"/>
          <p:cNvCxnSpPr>
            <a:stCxn id="287" idx="2"/>
            <a:endCxn id="282" idx="2"/>
          </p:cNvCxnSpPr>
          <p:nvPr/>
        </p:nvCxnSpPr>
        <p:spPr>
          <a:xfrm rot="5400000" flipH="1">
            <a:off x="3808432" y="2072046"/>
            <a:ext cx="1391640" cy="2541470"/>
          </a:xfrm>
          <a:prstGeom prst="curvedConnector3">
            <a:avLst>
              <a:gd name="adj1" fmla="val -164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3081117" y="3947221"/>
            <a:ext cx="1242535" cy="461606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/>
              <a:t>r</a:t>
            </a:r>
            <a:r>
              <a:rPr lang="en-US" sz="600" u="sng" dirty="0" smtClean="0"/>
              <a:t>evive-safety timer expired AND  </a:t>
            </a:r>
          </a:p>
          <a:p>
            <a:r>
              <a:rPr lang="en-US" sz="600" u="sng" dirty="0"/>
              <a:t>(</a:t>
            </a:r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 == 0</a:t>
            </a:r>
            <a:r>
              <a:rPr lang="en-US" sz="600" u="sng" dirty="0"/>
              <a:t> </a:t>
            </a:r>
            <a:r>
              <a:rPr lang="en-US" sz="600" u="sng" dirty="0" smtClean="0"/>
              <a:t>OR </a:t>
            </a:r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sideB</a:t>
            </a:r>
            <a:r>
              <a:rPr lang="en-US" sz="600" u="sng" dirty="0" smtClean="0"/>
              <a:t> == 0V)</a:t>
            </a:r>
          </a:p>
          <a:p>
            <a:r>
              <a:rPr lang="en-US" sz="600" dirty="0" smtClean="0"/>
              <a:t>  - disconnect </a:t>
            </a:r>
            <a:r>
              <a:rPr lang="en-US" sz="600" dirty="0" err="1" smtClean="0"/>
              <a:t>sideA</a:t>
            </a:r>
            <a:r>
              <a:rPr lang="en-US" sz="600" dirty="0" smtClean="0"/>
              <a:t> and </a:t>
            </a:r>
            <a:r>
              <a:rPr lang="en-US" sz="600" dirty="0" err="1" smtClean="0"/>
              <a:t>sideB</a:t>
            </a:r>
            <a:endParaRPr lang="en-US" sz="600" dirty="0" smtClean="0"/>
          </a:p>
          <a:p>
            <a:r>
              <a:rPr lang="en-US" sz="600" dirty="0"/>
              <a:t> </a:t>
            </a:r>
            <a:r>
              <a:rPr lang="en-US" sz="600" dirty="0" smtClean="0"/>
              <a:t> - start awakening timer (~1m)</a:t>
            </a:r>
            <a:endParaRPr lang="en-US" sz="600" dirty="0"/>
          </a:p>
        </p:txBody>
      </p:sp>
      <p:cxnSp>
        <p:nvCxnSpPr>
          <p:cNvPr id="291" name="Curved Connector 290"/>
          <p:cNvCxnSpPr>
            <a:stCxn id="273" idx="3"/>
            <a:endCxn id="302" idx="0"/>
          </p:cNvCxnSpPr>
          <p:nvPr/>
        </p:nvCxnSpPr>
        <p:spPr>
          <a:xfrm>
            <a:off x="7957917" y="5633942"/>
            <a:ext cx="1289846" cy="11747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urved Connector 291"/>
          <p:cNvCxnSpPr>
            <a:stCxn id="273" idx="2"/>
            <a:endCxn id="302" idx="0"/>
          </p:cNvCxnSpPr>
          <p:nvPr/>
        </p:nvCxnSpPr>
        <p:spPr>
          <a:xfrm rot="16200000" flipH="1">
            <a:off x="7882115" y="5443044"/>
            <a:ext cx="1060450" cy="16708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8513825" y="5633943"/>
            <a:ext cx="1066204" cy="461606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 smtClean="0"/>
              <a:t> ~= 0</a:t>
            </a:r>
            <a:endParaRPr lang="en-US" sz="600" u="sng" dirty="0"/>
          </a:p>
          <a:p>
            <a:r>
              <a:rPr lang="en-US" sz="600" dirty="0" smtClean="0"/>
              <a:t>  - disconnect </a:t>
            </a:r>
            <a:r>
              <a:rPr lang="en-US" sz="600" dirty="0" err="1" smtClean="0"/>
              <a:t>sideB</a:t>
            </a:r>
            <a:endParaRPr lang="en-US" sz="600" dirty="0" smtClean="0"/>
          </a:p>
          <a:p>
            <a:r>
              <a:rPr lang="en-US" sz="600" dirty="0"/>
              <a:t> </a:t>
            </a:r>
            <a:r>
              <a:rPr lang="en-US" sz="600" dirty="0" smtClean="0"/>
              <a:t> - connect </a:t>
            </a:r>
            <a:r>
              <a:rPr lang="en-US" sz="600" dirty="0" err="1" smtClean="0"/>
              <a:t>sideA</a:t>
            </a:r>
            <a:endParaRPr lang="en-US" sz="600" dirty="0" smtClean="0"/>
          </a:p>
          <a:p>
            <a:r>
              <a:rPr lang="en-US" sz="600" dirty="0"/>
              <a:t> </a:t>
            </a:r>
            <a:r>
              <a:rPr lang="en-US" sz="600" dirty="0" smtClean="0"/>
              <a:t> - start balance timer (~10s)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7640419" y="6217992"/>
            <a:ext cx="1155698" cy="461606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~= 0</a:t>
            </a:r>
            <a:endParaRPr lang="en-US" sz="600" u="sng" dirty="0"/>
          </a:p>
          <a:p>
            <a:r>
              <a:rPr lang="en-US" sz="600" dirty="0" smtClean="0"/>
              <a:t>  - disconnect </a:t>
            </a:r>
            <a:r>
              <a:rPr lang="en-US" sz="600" dirty="0" err="1" smtClean="0"/>
              <a:t>sideA</a:t>
            </a:r>
            <a:endParaRPr lang="en-US" sz="600" dirty="0" smtClean="0"/>
          </a:p>
          <a:p>
            <a:r>
              <a:rPr lang="en-US" sz="600" dirty="0"/>
              <a:t> </a:t>
            </a:r>
            <a:r>
              <a:rPr lang="en-US" sz="600" dirty="0" smtClean="0"/>
              <a:t> - connect </a:t>
            </a:r>
            <a:r>
              <a:rPr lang="en-US" sz="600" dirty="0" err="1" smtClean="0"/>
              <a:t>sideB</a:t>
            </a:r>
            <a:endParaRPr lang="en-US" sz="600" dirty="0" smtClean="0"/>
          </a:p>
          <a:p>
            <a:r>
              <a:rPr lang="en-US" sz="600" dirty="0"/>
              <a:t> </a:t>
            </a:r>
            <a:r>
              <a:rPr lang="en-US" sz="600" dirty="0" smtClean="0"/>
              <a:t> - start balance timer (~10s)</a:t>
            </a:r>
          </a:p>
        </p:txBody>
      </p:sp>
      <p:cxnSp>
        <p:nvCxnSpPr>
          <p:cNvPr id="297" name="Curved Connector 296"/>
          <p:cNvCxnSpPr>
            <a:stCxn id="302" idx="2"/>
            <a:endCxn id="328" idx="0"/>
          </p:cNvCxnSpPr>
          <p:nvPr/>
        </p:nvCxnSpPr>
        <p:spPr>
          <a:xfrm rot="16200000" flipH="1">
            <a:off x="9535606" y="6749448"/>
            <a:ext cx="882651" cy="14583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9228713" y="7315200"/>
            <a:ext cx="1371600" cy="369273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 smtClean="0"/>
              <a:t>balance timer expired</a:t>
            </a:r>
            <a:endParaRPr lang="en-US" sz="600" u="sng" dirty="0"/>
          </a:p>
          <a:p>
            <a:r>
              <a:rPr lang="en-US" sz="600" dirty="0" smtClean="0"/>
              <a:t>  - start balance-check timer (~100ms)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connect </a:t>
            </a:r>
            <a:r>
              <a:rPr lang="en-US" sz="600" dirty="0" err="1" smtClean="0"/>
              <a:t>sideA</a:t>
            </a:r>
            <a:r>
              <a:rPr lang="en-US" sz="600" dirty="0" smtClean="0"/>
              <a:t> and </a:t>
            </a:r>
            <a:r>
              <a:rPr lang="en-US" sz="600" dirty="0" err="1" smtClean="0"/>
              <a:t>sideB</a:t>
            </a:r>
            <a:endParaRPr lang="en-US" sz="600" dirty="0" smtClean="0"/>
          </a:p>
        </p:txBody>
      </p:sp>
      <p:cxnSp>
        <p:nvCxnSpPr>
          <p:cNvPr id="299" name="Curved Connector 298"/>
          <p:cNvCxnSpPr/>
          <p:nvPr/>
        </p:nvCxnSpPr>
        <p:spPr>
          <a:xfrm rot="5400000" flipH="1">
            <a:off x="7722264" y="2206354"/>
            <a:ext cx="114300" cy="381000"/>
          </a:xfrm>
          <a:prstGeom prst="curvedConnector4">
            <a:avLst>
              <a:gd name="adj1" fmla="val -405556"/>
              <a:gd name="adj2" fmla="val 181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7403771" y="2833506"/>
            <a:ext cx="1283029" cy="276940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 err="1" smtClean="0"/>
              <a:t>SoC</a:t>
            </a:r>
            <a:r>
              <a:rPr lang="en-US" sz="600" u="sng" dirty="0" smtClean="0"/>
              <a:t>-check </a:t>
            </a:r>
            <a:r>
              <a:rPr lang="en-US" sz="600" u="sng" dirty="0"/>
              <a:t>timer </a:t>
            </a:r>
            <a:r>
              <a:rPr lang="en-US" sz="600" u="sng" dirty="0" smtClean="0"/>
              <a:t>expired</a:t>
            </a:r>
            <a:endParaRPr lang="en-US" sz="600" dirty="0"/>
          </a:p>
          <a:p>
            <a:r>
              <a:rPr lang="en-US" sz="600" dirty="0" smtClean="0"/>
              <a:t>  - start the </a:t>
            </a:r>
            <a:r>
              <a:rPr lang="en-US" sz="600" dirty="0" err="1" smtClean="0"/>
              <a:t>SoC</a:t>
            </a:r>
            <a:r>
              <a:rPr lang="en-US" sz="600" dirty="0" smtClean="0"/>
              <a:t>-check timer (~10s)</a:t>
            </a:r>
          </a:p>
        </p:txBody>
      </p:sp>
      <p:sp>
        <p:nvSpPr>
          <p:cNvPr id="302" name="Rounded Rectangle 301"/>
          <p:cNvSpPr/>
          <p:nvPr/>
        </p:nvSpPr>
        <p:spPr>
          <a:xfrm>
            <a:off x="8866763" y="6808692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Balancing</a:t>
            </a:r>
            <a:endParaRPr lang="en-US" sz="600" dirty="0"/>
          </a:p>
        </p:txBody>
      </p:sp>
      <p:cxnSp>
        <p:nvCxnSpPr>
          <p:cNvPr id="308" name="Curved Connector 307"/>
          <p:cNvCxnSpPr>
            <a:stCxn id="302" idx="2"/>
            <a:endCxn id="277" idx="2"/>
          </p:cNvCxnSpPr>
          <p:nvPr/>
        </p:nvCxnSpPr>
        <p:spPr>
          <a:xfrm rot="5400000" flipH="1">
            <a:off x="6490952" y="4280482"/>
            <a:ext cx="69849" cy="5443773"/>
          </a:xfrm>
          <a:prstGeom prst="curvedConnector3">
            <a:avLst>
              <a:gd name="adj1" fmla="val -19545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6415436" y="8153400"/>
            <a:ext cx="1228108" cy="369273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smtClean="0"/>
              <a:t>3A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OR 3A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endParaRPr lang="en-US" sz="600" u="sng" dirty="0"/>
          </a:p>
          <a:p>
            <a:r>
              <a:rPr lang="en-US" sz="600" dirty="0" smtClean="0"/>
              <a:t>  - disconnect both sides</a:t>
            </a:r>
          </a:p>
          <a:p>
            <a:r>
              <a:rPr lang="en-US" sz="600" dirty="0" smtClean="0"/>
              <a:t>  - </a:t>
            </a:r>
            <a:r>
              <a:rPr lang="en-US" sz="600" dirty="0"/>
              <a:t>start </a:t>
            </a:r>
            <a:r>
              <a:rPr lang="en-US" sz="600" dirty="0" err="1"/>
              <a:t>cooldown</a:t>
            </a:r>
            <a:r>
              <a:rPr lang="en-US" sz="600" dirty="0"/>
              <a:t> </a:t>
            </a:r>
            <a:r>
              <a:rPr lang="en-US" sz="600" dirty="0" smtClean="0"/>
              <a:t>timer (~100ms)</a:t>
            </a:r>
            <a:endParaRPr lang="en-US" sz="600" dirty="0"/>
          </a:p>
        </p:txBody>
      </p:sp>
      <p:cxnSp>
        <p:nvCxnSpPr>
          <p:cNvPr id="314" name="Curved Connector 313"/>
          <p:cNvCxnSpPr>
            <a:stCxn id="328" idx="3"/>
            <a:endCxn id="273" idx="0"/>
          </p:cNvCxnSpPr>
          <p:nvPr/>
        </p:nvCxnSpPr>
        <p:spPr>
          <a:xfrm flipH="1" flipV="1">
            <a:off x="7576917" y="5519642"/>
            <a:ext cx="3510183" cy="2514601"/>
          </a:xfrm>
          <a:prstGeom prst="curvedConnector4">
            <a:avLst>
              <a:gd name="adj1" fmla="val -41245"/>
              <a:gd name="adj2" fmla="val 1237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11963400" y="6139997"/>
            <a:ext cx="1219770" cy="276940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 smtClean="0"/>
              <a:t>balance-check timer expired AND</a:t>
            </a:r>
          </a:p>
          <a:p>
            <a:r>
              <a:rPr lang="en-US" sz="600" u="sng" dirty="0" smtClean="0"/>
              <a:t>(0 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AND 0 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 smtClean="0"/>
              <a:t>)</a:t>
            </a:r>
            <a:endParaRPr lang="en-US" sz="600" u="sng" dirty="0"/>
          </a:p>
        </p:txBody>
      </p:sp>
      <p:cxnSp>
        <p:nvCxnSpPr>
          <p:cNvPr id="318" name="Curved Connector 317"/>
          <p:cNvCxnSpPr>
            <a:stCxn id="328" idx="3"/>
            <a:endCxn id="302" idx="0"/>
          </p:cNvCxnSpPr>
          <p:nvPr/>
        </p:nvCxnSpPr>
        <p:spPr>
          <a:xfrm flipH="1" flipV="1">
            <a:off x="9247763" y="6808692"/>
            <a:ext cx="1839337" cy="1225551"/>
          </a:xfrm>
          <a:prstGeom prst="curvedConnector4">
            <a:avLst>
              <a:gd name="adj1" fmla="val -12428"/>
              <a:gd name="adj2" fmla="val 118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10325100" y="6692189"/>
            <a:ext cx="1752600" cy="461606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 smtClean="0"/>
              <a:t>balance-check timer expired AND</a:t>
            </a:r>
          </a:p>
          <a:p>
            <a:r>
              <a:rPr lang="en-US" sz="600" u="sng" dirty="0" smtClean="0"/>
              <a:t>(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&lt; 0 OR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/>
              <a:t> </a:t>
            </a:r>
            <a:r>
              <a:rPr lang="en-US" sz="600" u="sng" dirty="0" smtClean="0"/>
              <a:t>&lt; 0)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disconnect the side that is drawing no current</a:t>
            </a:r>
            <a:endParaRPr lang="en-US" sz="600" dirty="0"/>
          </a:p>
          <a:p>
            <a:r>
              <a:rPr lang="en-US" sz="600" dirty="0" smtClean="0"/>
              <a:t>  -  start balance timer (~10s)</a:t>
            </a:r>
          </a:p>
        </p:txBody>
      </p:sp>
      <p:sp>
        <p:nvSpPr>
          <p:cNvPr id="328" name="Rounded Rectangle 327"/>
          <p:cNvSpPr/>
          <p:nvPr/>
        </p:nvSpPr>
        <p:spPr>
          <a:xfrm>
            <a:off x="10325100" y="7919943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Checking Balance</a:t>
            </a:r>
            <a:endParaRPr lang="en-US" sz="600" dirty="0"/>
          </a:p>
        </p:txBody>
      </p:sp>
      <p:sp>
        <p:nvSpPr>
          <p:cNvPr id="338" name="TextBox 337"/>
          <p:cNvSpPr txBox="1"/>
          <p:nvPr/>
        </p:nvSpPr>
        <p:spPr>
          <a:xfrm>
            <a:off x="10477500" y="8338036"/>
            <a:ext cx="1447800" cy="276940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Won’t catch overcurrent here, but short enough to be OK</a:t>
            </a:r>
            <a:endParaRPr 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82984" y="2602703"/>
            <a:ext cx="1066204" cy="276940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smtClean="0"/>
              <a:t>Battery up AND software up</a:t>
            </a:r>
          </a:p>
          <a:p>
            <a:r>
              <a:rPr lang="en-US" sz="600" dirty="0" smtClean="0"/>
              <a:t>  - connect motors</a:t>
            </a:r>
          </a:p>
        </p:txBody>
      </p:sp>
    </p:spTree>
    <p:extLst>
      <p:ext uri="{BB962C8B-B14F-4D97-AF65-F5344CB8AC3E}">
        <p14:creationId xmlns:p14="http://schemas.microsoft.com/office/powerpoint/2010/main" val="37459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11342</TotalTime>
  <Words>887</Words>
  <Application>Microsoft Office PowerPoint</Application>
  <PresentationFormat>Custom</PresentationFormat>
  <Paragraphs>132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Stellios Leventis</dc:creator>
  <cp:lastModifiedBy>Stellios Leventis</cp:lastModifiedBy>
  <cp:revision>292</cp:revision>
  <dcterms:created xsi:type="dcterms:W3CDTF">2012-10-16T22:41:16Z</dcterms:created>
  <dcterms:modified xsi:type="dcterms:W3CDTF">2012-11-07T20:49:19Z</dcterms:modified>
</cp:coreProperties>
</file>