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2B26C-A00B-47F1-8CDE-926326CA4E8B}">
          <p14:sldIdLst>
            <p14:sldId id="256"/>
          </p14:sldIdLst>
        </p14:section>
        <p14:section name="Testing Approach" id="{FECC7638-CA6C-41DC-BAE3-5330BD9731F9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9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formed by white dots">
            <a:extLst>
              <a:ext uri="{FF2B5EF4-FFF2-40B4-BE49-F238E27FC236}">
                <a16:creationId xmlns:a16="http://schemas.microsoft.com/office/drawing/2014/main" id="{371C7EB3-1D8A-902E-DFC9-3E4A21F1E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l="3130"/>
          <a:stretch/>
        </p:blipFill>
        <p:spPr>
          <a:xfrm>
            <a:off x="553209" y="914400"/>
            <a:ext cx="4770631" cy="3792091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43FB5-82AD-FB6D-BD55-668EF27E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1" y="1122362"/>
            <a:ext cx="5003799" cy="34512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/>
              <a:t>Testing Approach for PODS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0E17-08C9-8552-6821-C69C2E3C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280" y="4832657"/>
            <a:ext cx="3489959" cy="810652"/>
          </a:xfrm>
        </p:spPr>
        <p:txBody>
          <a:bodyPr>
            <a:normAutofit/>
          </a:bodyPr>
          <a:lstStyle/>
          <a:p>
            <a:r>
              <a:rPr lang="en-US" dirty="0"/>
              <a:t>Invoice  </a:t>
            </a:r>
            <a:r>
              <a:rPr lang="en-US" dirty="0" err="1"/>
              <a:t>TeaM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91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370E-FCB9-3666-B173-B14FC6F6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9101328" cy="14563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Testing Process Overview for the PODS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4B327-B642-4A81-4AAC-6444C8E34D49}"/>
              </a:ext>
            </a:extLst>
          </p:cNvPr>
          <p:cNvSpPr txBox="1">
            <a:spLocks/>
          </p:cNvSpPr>
          <p:nvPr/>
        </p:nvSpPr>
        <p:spPr>
          <a:xfrm>
            <a:off x="695200" y="3167106"/>
            <a:ext cx="2357121" cy="1422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solution areas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Align components to test iterations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Map test areas to business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2B75-D3F3-CC5B-251B-577C091F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79" y="2781540"/>
            <a:ext cx="2418080" cy="430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Solution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69804-08B5-0FC3-D65D-F3BDEBAA9CF8}"/>
              </a:ext>
            </a:extLst>
          </p:cNvPr>
          <p:cNvSpPr txBox="1">
            <a:spLocks/>
          </p:cNvSpPr>
          <p:nvPr/>
        </p:nvSpPr>
        <p:spPr>
          <a:xfrm>
            <a:off x="3359500" y="3183341"/>
            <a:ext cx="2611120" cy="14000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cases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Regression scenarios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Integration scenarios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Pass/Fail criteria</a:t>
            </a:r>
          </a:p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Performance areas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ACEA6-4AB1-4613-B9A8-03E55A3BD831}"/>
              </a:ext>
            </a:extLst>
          </p:cNvPr>
          <p:cNvSpPr txBox="1"/>
          <p:nvPr/>
        </p:nvSpPr>
        <p:spPr>
          <a:xfrm>
            <a:off x="2867617" y="2781540"/>
            <a:ext cx="291376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C6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31ABC-A527-B502-0FBB-4B8DFCEBBA05}"/>
              </a:ext>
            </a:extLst>
          </p:cNvPr>
          <p:cNvSpPr txBox="1">
            <a:spLocks/>
          </p:cNvSpPr>
          <p:nvPr/>
        </p:nvSpPr>
        <p:spPr>
          <a:xfrm>
            <a:off x="5661279" y="2702184"/>
            <a:ext cx="231648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Segoe UI"/>
              </a:rPr>
              <a:t>Test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Segoe UI"/>
              </a:rPr>
              <a:t>Plan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05EC1-43E0-3891-7C7D-366D9D92A686}"/>
              </a:ext>
            </a:extLst>
          </p:cNvPr>
          <p:cNvSpPr txBox="1">
            <a:spLocks/>
          </p:cNvSpPr>
          <p:nvPr/>
        </p:nvSpPr>
        <p:spPr>
          <a:xfrm>
            <a:off x="6238351" y="3182244"/>
            <a:ext cx="2503680" cy="1386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/>
              </a:rPr>
              <a:t>Test Cycles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runs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Prioritization – Go/No-Go and other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4E33B-9448-9C95-511D-619F8C9B1550}"/>
              </a:ext>
            </a:extLst>
          </p:cNvPr>
          <p:cNvSpPr txBox="1">
            <a:spLocks/>
          </p:cNvSpPr>
          <p:nvPr/>
        </p:nvSpPr>
        <p:spPr>
          <a:xfrm>
            <a:off x="9034402" y="3144771"/>
            <a:ext cx="2503680" cy="1386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Env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Testing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2AAE94-26BE-52C9-C4D8-1E694B324786}"/>
              </a:ext>
            </a:extLst>
          </p:cNvPr>
          <p:cNvSpPr txBox="1"/>
          <p:nvPr/>
        </p:nvSpPr>
        <p:spPr>
          <a:xfrm>
            <a:off x="8506081" y="2751839"/>
            <a:ext cx="317792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Segoe UI"/>
              </a:rPr>
              <a:t>Environment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C6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b="1" dirty="0">
                <a:latin typeface="Segoe UI"/>
              </a:rPr>
              <a:t>Planning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62F8F-412D-0F17-3648-054D24B47AC2}"/>
              </a:ext>
            </a:extLst>
          </p:cNvPr>
          <p:cNvSpPr txBox="1">
            <a:spLocks/>
          </p:cNvSpPr>
          <p:nvPr/>
        </p:nvSpPr>
        <p:spPr>
          <a:xfrm>
            <a:off x="608082" y="5059681"/>
            <a:ext cx="2503680" cy="11850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indent="-17145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/>
              </a:rPr>
              <a:t>Defect logging</a:t>
            </a:r>
          </a:p>
          <a:p>
            <a:pPr marL="171450" indent="-17145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/>
              </a:rPr>
              <a:t>Prioritization</a:t>
            </a:r>
          </a:p>
          <a:p>
            <a:pPr marL="171450" indent="-17145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/>
              </a:rPr>
              <a:t>Severity</a:t>
            </a:r>
          </a:p>
          <a:p>
            <a:pPr marL="171450" indent="-17145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/>
              </a:rPr>
              <a:t>Triage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>
                <a:latin typeface="Segoe UI"/>
              </a:rPr>
              <a:t>Approval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1EAEB2-C640-4389-FA56-234EB6EBDC93}"/>
              </a:ext>
            </a:extLst>
          </p:cNvPr>
          <p:cNvSpPr txBox="1">
            <a:spLocks/>
          </p:cNvSpPr>
          <p:nvPr/>
        </p:nvSpPr>
        <p:spPr>
          <a:xfrm>
            <a:off x="3432895" y="5059680"/>
            <a:ext cx="2503680" cy="11850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Go/No-Go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management impact?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Code movement approach (version/ revision, environment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F82E8-3802-7B62-45CE-B66E999C6ABD}"/>
              </a:ext>
            </a:extLst>
          </p:cNvPr>
          <p:cNvSpPr txBox="1">
            <a:spLocks/>
          </p:cNvSpPr>
          <p:nvPr/>
        </p:nvSpPr>
        <p:spPr>
          <a:xfrm>
            <a:off x="6223544" y="5049753"/>
            <a:ext cx="2503680" cy="11850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requirements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CBB8B-CF36-EC65-55BC-514CBBCCA0E6}"/>
              </a:ext>
            </a:extLst>
          </p:cNvPr>
          <p:cNvSpPr txBox="1">
            <a:spLocks/>
          </p:cNvSpPr>
          <p:nvPr/>
        </p:nvSpPr>
        <p:spPr>
          <a:xfrm>
            <a:off x="8993984" y="5037850"/>
            <a:ext cx="2503680" cy="11850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Defect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Status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Solution efficienc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28CDE-D034-0666-C4D0-82C214D5469B}"/>
              </a:ext>
            </a:extLst>
          </p:cNvPr>
          <p:cNvSpPr txBox="1"/>
          <p:nvPr/>
        </p:nvSpPr>
        <p:spPr>
          <a:xfrm>
            <a:off x="174881" y="4668518"/>
            <a:ext cx="31779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Defect</a:t>
            </a:r>
            <a:r>
              <a:rPr lang="en-US" b="1" dirty="0">
                <a:solidFill>
                  <a:srgbClr val="505C6D"/>
                </a:solidFill>
                <a:latin typeface="Segoe UI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r>
              <a:rPr lang="en-US" b="1" dirty="0">
                <a:solidFill>
                  <a:srgbClr val="505C6D"/>
                </a:solidFill>
                <a:latin typeface="Segoe UI"/>
              </a:rPr>
              <a:t> 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821232-1DAC-3EA4-997D-760CB7F5297A}"/>
              </a:ext>
            </a:extLst>
          </p:cNvPr>
          <p:cNvSpPr txBox="1"/>
          <p:nvPr/>
        </p:nvSpPr>
        <p:spPr>
          <a:xfrm>
            <a:off x="3060859" y="4654661"/>
            <a:ext cx="316268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C6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C6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66029-F424-EFDD-97E1-6A25DE88F131}"/>
              </a:ext>
            </a:extLst>
          </p:cNvPr>
          <p:cNvSpPr txBox="1"/>
          <p:nvPr/>
        </p:nvSpPr>
        <p:spPr>
          <a:xfrm>
            <a:off x="5230559" y="4625472"/>
            <a:ext cx="31779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C6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29CE32-031C-B24D-7930-671703F98519}"/>
              </a:ext>
            </a:extLst>
          </p:cNvPr>
          <p:cNvSpPr txBox="1"/>
          <p:nvPr/>
        </p:nvSpPr>
        <p:spPr>
          <a:xfrm>
            <a:off x="8008239" y="4650594"/>
            <a:ext cx="317792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C6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458B8F-1831-AA9F-92CC-CA6793B5CDF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052321" y="3878442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40796-4AFA-0871-B570-74E60C1F31BC}"/>
              </a:ext>
            </a:extLst>
          </p:cNvPr>
          <p:cNvCxnSpPr>
            <a:cxnSpLocks/>
          </p:cNvCxnSpPr>
          <p:nvPr/>
        </p:nvCxnSpPr>
        <p:spPr>
          <a:xfrm>
            <a:off x="6004564" y="3889957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4BE89-ACCA-8CFB-15B7-72CE1DF8516B}"/>
              </a:ext>
            </a:extLst>
          </p:cNvPr>
          <p:cNvCxnSpPr>
            <a:cxnSpLocks/>
          </p:cNvCxnSpPr>
          <p:nvPr/>
        </p:nvCxnSpPr>
        <p:spPr>
          <a:xfrm>
            <a:off x="8727224" y="3878442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055211-D500-B81E-3468-CBEC4668D26C}"/>
              </a:ext>
            </a:extLst>
          </p:cNvPr>
          <p:cNvCxnSpPr>
            <a:cxnSpLocks/>
          </p:cNvCxnSpPr>
          <p:nvPr/>
        </p:nvCxnSpPr>
        <p:spPr>
          <a:xfrm>
            <a:off x="5922621" y="5545794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B11B6-1017-B2A1-D006-D427296BEE62}"/>
              </a:ext>
            </a:extLst>
          </p:cNvPr>
          <p:cNvCxnSpPr>
            <a:cxnSpLocks/>
          </p:cNvCxnSpPr>
          <p:nvPr/>
        </p:nvCxnSpPr>
        <p:spPr>
          <a:xfrm>
            <a:off x="3111762" y="5550736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E52BE1-BED3-778B-E7D8-688B8A36A619}"/>
              </a:ext>
            </a:extLst>
          </p:cNvPr>
          <p:cNvCxnSpPr>
            <a:cxnSpLocks/>
          </p:cNvCxnSpPr>
          <p:nvPr/>
        </p:nvCxnSpPr>
        <p:spPr>
          <a:xfrm>
            <a:off x="8727223" y="5504373"/>
            <a:ext cx="30717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6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E52E-CB40-6BDC-45C3-9EA72564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944C-89AA-282B-723E-C88F51E5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594" y="2468032"/>
            <a:ext cx="8825659" cy="40038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Sprint Planning session should be conducted by Product Owner and Attendees should be Development team, Quality Team , Deployment team.</a:t>
            </a:r>
          </a:p>
          <a:p>
            <a:r>
              <a:rPr lang="en-US" dirty="0"/>
              <a:t>Define the Sprint Capacity. Include any time off and holidays</a:t>
            </a:r>
          </a:p>
          <a:p>
            <a:r>
              <a:rPr lang="en-US" dirty="0"/>
              <a:t>Go through the requirements and identify the requirement points for each User story related to Sales overview dashboard.</a:t>
            </a:r>
          </a:p>
          <a:p>
            <a:r>
              <a:rPr lang="en-US" dirty="0"/>
              <a:t>POD Quality lead will be creating the tasks for each User Story(mapping business scenario with the tasks).</a:t>
            </a:r>
          </a:p>
          <a:p>
            <a:r>
              <a:rPr lang="en-US" dirty="0"/>
              <a:t> POD quality engineers will create the test cases based on acceptance criteria in the User Story.</a:t>
            </a:r>
          </a:p>
          <a:p>
            <a:r>
              <a:rPr lang="en-US" dirty="0"/>
              <a:t>Review of the test cases should be done by lead engineer Quality.</a:t>
            </a:r>
          </a:p>
          <a:p>
            <a:r>
              <a:rPr lang="en-US" dirty="0"/>
              <a:t>Use Test management tool such as Azure DevOps or HP quality  for uploading the test cases and create the requirement-based test plan.(Requirement will be mapped to test cases)</a:t>
            </a:r>
          </a:p>
          <a:p>
            <a:r>
              <a:rPr lang="en-US" dirty="0"/>
              <a:t>Define the requirement traceability with clear linking type for linking in Test Management tools/ </a:t>
            </a:r>
          </a:p>
          <a:p>
            <a:pPr lvl="1"/>
            <a:r>
              <a:rPr lang="en-US" dirty="0"/>
              <a:t>Test Cases –”Test”-&gt; User Story</a:t>
            </a:r>
          </a:p>
          <a:p>
            <a:pPr lvl="1"/>
            <a:r>
              <a:rPr lang="en-US" dirty="0"/>
              <a:t> Test Cases –”Tested by”- Bugs</a:t>
            </a:r>
          </a:p>
          <a:p>
            <a:pPr lvl="1"/>
            <a:r>
              <a:rPr lang="en-US" dirty="0"/>
              <a:t>User Story- Tested By – Bugs</a:t>
            </a:r>
          </a:p>
          <a:p>
            <a:r>
              <a:rPr lang="en-US" dirty="0"/>
              <a:t>Prepare the Test Dashboard for tracking the Bugs and Test Progress with the Sprint planning duration.</a:t>
            </a:r>
          </a:p>
          <a:p>
            <a:r>
              <a:rPr lang="en-US" dirty="0"/>
              <a:t>Plan weekly Test reports updating the progress and open issues and risk and concerns.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E52E-CB40-6BDC-45C3-9EA72564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PODS(Contd.)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944C-89AA-282B-723E-C88F51E5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2468032"/>
            <a:ext cx="11155680" cy="43086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 the Core Test Scenario for Process Test Cases such as </a:t>
            </a:r>
          </a:p>
          <a:p>
            <a:pPr lvl="2"/>
            <a:r>
              <a:rPr lang="en-US" dirty="0"/>
              <a:t>Check whether user with appropriate roles should be able to view/edit dashboards.</a:t>
            </a:r>
          </a:p>
          <a:p>
            <a:pPr lvl="2"/>
            <a:r>
              <a:rPr lang="en-US" dirty="0"/>
              <a:t>Validate the Invoice Reminders are triggered as per correct time zone.</a:t>
            </a:r>
          </a:p>
          <a:p>
            <a:pPr lvl="2"/>
            <a:r>
              <a:rPr lang="en-US" dirty="0"/>
              <a:t>Validate the field mapping and check the invoice settings</a:t>
            </a:r>
          </a:p>
          <a:p>
            <a:pPr lvl="2"/>
            <a:r>
              <a:rPr lang="en-US" dirty="0"/>
              <a:t>Check the flow of the invoice from Draft-&gt;Approved </a:t>
            </a:r>
          </a:p>
          <a:p>
            <a:pPr lvl="2"/>
            <a:r>
              <a:rPr lang="en-US" dirty="0"/>
              <a:t>Check for Importing bulk invoice and validate the data.</a:t>
            </a:r>
          </a:p>
          <a:p>
            <a:pPr lvl="2"/>
            <a:r>
              <a:rPr lang="en-US" dirty="0"/>
              <a:t>Check the calculation based on tax inclusive or tax exclusive is getting correctly displayed or not. </a:t>
            </a:r>
          </a:p>
          <a:p>
            <a:pPr lvl="2"/>
            <a:r>
              <a:rPr lang="en-US" dirty="0"/>
              <a:t>Check the data using SQL queries to validate the data related to invoices is showing correctly or not.</a:t>
            </a:r>
          </a:p>
          <a:p>
            <a:pPr lvl="1"/>
            <a:r>
              <a:rPr lang="en-US" dirty="0"/>
              <a:t>Create Automated UI test to check the buttons and form calculations are working fine or not.</a:t>
            </a:r>
          </a:p>
          <a:p>
            <a:pPr lvl="1"/>
            <a:r>
              <a:rPr lang="en-US" dirty="0"/>
              <a:t>Create Automated API/UI test for each process(as US functional testing completes) and Integrated with Build Pipeline and schedule it as daily build. </a:t>
            </a:r>
          </a:p>
          <a:p>
            <a:pPr lvl="1"/>
            <a:r>
              <a:rPr lang="en-US" dirty="0"/>
              <a:t>Check for dashboard view maximum limit to display the data. For example if user has millions of invoice imported how dashboard will show up and how search will work.</a:t>
            </a:r>
          </a:p>
          <a:p>
            <a:pPr lvl="1"/>
            <a:r>
              <a:rPr lang="en-US" dirty="0"/>
              <a:t>Validate the dashboard in multiple browsers and Screen size and with the mobile orientations which are as per requirement.</a:t>
            </a:r>
          </a:p>
          <a:p>
            <a:pPr lvl="1"/>
            <a:r>
              <a:rPr lang="en-US" dirty="0"/>
              <a:t>Validate the updates are synchronous or asynchronous in the dashboards. </a:t>
            </a:r>
          </a:p>
          <a:p>
            <a:pPr lvl="1"/>
            <a:r>
              <a:rPr lang="en-US" dirty="0"/>
              <a:t>Check the color coding for payment dues are highlighted as per threshold defined in the invoice settings</a:t>
            </a:r>
          </a:p>
          <a:p>
            <a:pPr lvl="1"/>
            <a:r>
              <a:rPr lang="en-US" dirty="0"/>
              <a:t>Validate the Invoice Reminders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5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549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Segoe UI</vt:lpstr>
      <vt:lpstr>Wingdings</vt:lpstr>
      <vt:lpstr>Wingdings 3</vt:lpstr>
      <vt:lpstr>Ion Boardroom</vt:lpstr>
      <vt:lpstr>Testing Approach for PODS</vt:lpstr>
      <vt:lpstr>Testing Process Overview for the PODS</vt:lpstr>
      <vt:lpstr>Approach for PODS</vt:lpstr>
      <vt:lpstr>Approach for PODS(Contd.)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Approach for Sales Overview</dc:title>
  <dc:creator>Rovil Nigam</dc:creator>
  <cp:lastModifiedBy>Rovil Nigam</cp:lastModifiedBy>
  <cp:revision>3</cp:revision>
  <dcterms:created xsi:type="dcterms:W3CDTF">2022-05-05T19:14:43Z</dcterms:created>
  <dcterms:modified xsi:type="dcterms:W3CDTF">2022-05-05T21:33:02Z</dcterms:modified>
</cp:coreProperties>
</file>