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2" r:id="rId6"/>
    <p:sldId id="263" r:id="rId7"/>
    <p:sldId id="266" r:id="rId8"/>
    <p:sldId id="265" r:id="rId9"/>
    <p:sldId id="270" r:id="rId10"/>
    <p:sldId id="275" r:id="rId11"/>
    <p:sldId id="272" r:id="rId12"/>
    <p:sldId id="267" r:id="rId13"/>
    <p:sldId id="268" r:id="rId14"/>
    <p:sldId id="269" r:id="rId15"/>
    <p:sldId id="271" r:id="rId16"/>
    <p:sldId id="27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66" d="100"/>
          <a:sy n="66" d="100"/>
        </p:scale>
        <p:origin x="668" y="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10/16/2020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10/16/2020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axenter.com/comparison-aws-azure-google-147706.html" TargetMode="External"/><Relationship Id="rId2" Type="http://schemas.openxmlformats.org/officeDocument/2006/relationships/hyperlink" Target="https://serverless.com/blog/2018-serverless-community-survey-huge-growth-usag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blogs/compute/new-for-aws-lambda-predictable-start-up-times-with-provisioned-concurrency/" TargetMode="External"/><Relationship Id="rId2" Type="http://schemas.openxmlformats.org/officeDocument/2006/relationships/hyperlink" Target="https://azure.microsoft.com/en-us/blog/understanding-serverless-cold-start/" TargetMode="Externa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706.03178.pdf%20http:/arxiv.org/abs/1706.03178.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conferences.inf.ed.ac.uk/EuroDW2018/papers/eurodw18-Shillaker.pdf"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ws.amazon.com/lambda/pricin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2400" dirty="0">
                <a:solidFill>
                  <a:schemeClr val="bg1"/>
                </a:solidFill>
              </a:rPr>
              <a:t>Mitigating latency in serverless computing using </a:t>
            </a:r>
            <a:r>
              <a:rPr lang="en-US" sz="2400" dirty="0" err="1">
                <a:solidFill>
                  <a:schemeClr val="bg1"/>
                </a:solidFill>
              </a:rPr>
              <a:t>aws</a:t>
            </a:r>
            <a:r>
              <a:rPr lang="en-US" sz="2400" dirty="0">
                <a:solidFill>
                  <a:schemeClr val="bg1"/>
                </a:solidFill>
              </a:rPr>
              <a:t> lambda</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Mehak Rajpal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9D08-1516-4702-97AB-4E1882049409}"/>
              </a:ext>
            </a:extLst>
          </p:cNvPr>
          <p:cNvSpPr>
            <a:spLocks noGrp="1"/>
          </p:cNvSpPr>
          <p:nvPr>
            <p:ph type="title"/>
          </p:nvPr>
        </p:nvSpPr>
        <p:spPr/>
        <p:txBody>
          <a:bodyPr/>
          <a:lstStyle/>
          <a:p>
            <a:r>
              <a:rPr lang="en-IN" dirty="0"/>
              <a:t>Pricing for other services</a:t>
            </a:r>
          </a:p>
        </p:txBody>
      </p:sp>
      <p:sp>
        <p:nvSpPr>
          <p:cNvPr id="3" name="Content Placeholder 2">
            <a:extLst>
              <a:ext uri="{FF2B5EF4-FFF2-40B4-BE49-F238E27FC236}">
                <a16:creationId xmlns:a16="http://schemas.microsoft.com/office/drawing/2014/main" id="{C5C51CFE-98A7-4B2F-8E13-40421D837157}"/>
              </a:ext>
            </a:extLst>
          </p:cNvPr>
          <p:cNvSpPr>
            <a:spLocks noGrp="1"/>
          </p:cNvSpPr>
          <p:nvPr>
            <p:ph idx="1"/>
          </p:nvPr>
        </p:nvSpPr>
        <p:spPr>
          <a:xfrm>
            <a:off x="445865" y="1960363"/>
            <a:ext cx="11300270" cy="3678303"/>
          </a:xfrm>
        </p:spPr>
        <p:txBody>
          <a:bodyPr>
            <a:normAutofit/>
          </a:bodyPr>
          <a:lstStyle/>
          <a:p>
            <a:r>
              <a:rPr lang="en-IN" dirty="0"/>
              <a:t>Cloud Watch: Free 10 custom metrics and 10 alarms.</a:t>
            </a:r>
            <a:endParaRPr lang="en-IN" dirty="0">
              <a:solidFill>
                <a:srgbClr val="FF0000"/>
              </a:solidFill>
            </a:endParaRPr>
          </a:p>
          <a:p>
            <a:r>
              <a:rPr lang="en-IN" dirty="0"/>
              <a:t>Cloud Trail:  Will be free as the </a:t>
            </a:r>
            <a:r>
              <a:rPr lang="en-US" b="0" i="0" dirty="0">
                <a:solidFill>
                  <a:srgbClr val="333333"/>
                </a:solidFill>
                <a:effectLst/>
              </a:rPr>
              <a:t>first copy of management events is free, the charges will apply of S3 storage cost. </a:t>
            </a:r>
            <a:r>
              <a:rPr lang="en-US" dirty="0">
                <a:solidFill>
                  <a:srgbClr val="333333"/>
                </a:solidFill>
              </a:rPr>
              <a:t>We are not using CloudTrail insights.</a:t>
            </a:r>
          </a:p>
          <a:p>
            <a:r>
              <a:rPr lang="en-US" dirty="0">
                <a:solidFill>
                  <a:srgbClr val="333333"/>
                </a:solidFill>
              </a:rPr>
              <a:t>Step function in AWS lambda: Free </a:t>
            </a:r>
          </a:p>
          <a:p>
            <a:r>
              <a:rPr lang="en-US" dirty="0">
                <a:solidFill>
                  <a:srgbClr val="333333"/>
                </a:solidFill>
              </a:rPr>
              <a:t>AWS X-Ray: N</a:t>
            </a:r>
            <a:r>
              <a:rPr lang="en-US" b="0" i="0" dirty="0">
                <a:solidFill>
                  <a:srgbClr val="333333"/>
                </a:solidFill>
                <a:effectLst/>
              </a:rPr>
              <a:t>o upfront fees or commitments. Pay according to use, based on the number of traces recorded, retrieved, and scanned.</a:t>
            </a:r>
            <a:endParaRPr lang="en-US" b="0" i="0" dirty="0">
              <a:solidFill>
                <a:srgbClr val="232F3E"/>
              </a:solidFill>
              <a:effectLst/>
            </a:endParaRPr>
          </a:p>
          <a:p>
            <a:pPr algn="l">
              <a:buFont typeface="Arial" panose="020B0604020202020204" pitchFamily="34" charset="0"/>
              <a:buChar char="•"/>
            </a:pPr>
            <a:r>
              <a:rPr lang="en-US" b="0" i="0" dirty="0">
                <a:solidFill>
                  <a:srgbClr val="333333"/>
                </a:solidFill>
                <a:effectLst/>
              </a:rPr>
              <a:t>The first 100,000 traces recorded each month are free.</a:t>
            </a:r>
          </a:p>
          <a:p>
            <a:pPr algn="l">
              <a:buFont typeface="Arial" panose="020B0604020202020204" pitchFamily="34" charset="0"/>
              <a:buChar char="•"/>
            </a:pPr>
            <a:r>
              <a:rPr lang="en-US" b="0" i="0" dirty="0">
                <a:solidFill>
                  <a:srgbClr val="333333"/>
                </a:solidFill>
                <a:effectLst/>
              </a:rPr>
              <a:t>The first 1,000,000 traces retrieved or scanned each month are free.</a:t>
            </a:r>
          </a:p>
          <a:p>
            <a:pPr algn="l">
              <a:buFont typeface="Arial" panose="020B0604020202020204" pitchFamily="34" charset="0"/>
              <a:buChar char="•"/>
            </a:pPr>
            <a:r>
              <a:rPr lang="en-US" dirty="0">
                <a:solidFill>
                  <a:srgbClr val="333333"/>
                </a:solidFill>
              </a:rPr>
              <a:t>AWS Cloud Formation: 1,000 free handler operation per month </a:t>
            </a:r>
            <a:endParaRPr lang="en-US" b="0" i="0" dirty="0">
              <a:solidFill>
                <a:srgbClr val="333333"/>
              </a:solidFill>
              <a:effectLst/>
            </a:endParaRPr>
          </a:p>
          <a:p>
            <a:pPr algn="l">
              <a:buFont typeface="Arial" panose="020B0604020202020204" pitchFamily="34" charset="0"/>
              <a:buChar char="•"/>
            </a:pPr>
            <a:endParaRPr lang="en-US" b="0" i="0" dirty="0">
              <a:solidFill>
                <a:srgbClr val="333333"/>
              </a:solidFill>
              <a:effectLst/>
            </a:endParaRPr>
          </a:p>
          <a:p>
            <a:endParaRPr lang="en-US" dirty="0">
              <a:solidFill>
                <a:srgbClr val="333333"/>
              </a:solidFill>
            </a:endParaRPr>
          </a:p>
        </p:txBody>
      </p:sp>
      <p:pic>
        <p:nvPicPr>
          <p:cNvPr id="4" name="Picture 3">
            <a:extLst>
              <a:ext uri="{FF2B5EF4-FFF2-40B4-BE49-F238E27FC236}">
                <a16:creationId xmlns:a16="http://schemas.microsoft.com/office/drawing/2014/main" id="{53E62BAA-0C31-46CB-8DE0-DCEAFFF8642D}"/>
              </a:ext>
            </a:extLst>
          </p:cNvPr>
          <p:cNvPicPr>
            <a:picLocks noChangeAspect="1"/>
          </p:cNvPicPr>
          <p:nvPr/>
        </p:nvPicPr>
        <p:blipFill>
          <a:blip r:embed="rId2"/>
          <a:stretch>
            <a:fillRect/>
          </a:stretch>
        </p:blipFill>
        <p:spPr>
          <a:xfrm>
            <a:off x="2026329" y="5064955"/>
            <a:ext cx="6843562" cy="1856370"/>
          </a:xfrm>
          <a:prstGeom prst="rect">
            <a:avLst/>
          </a:prstGeom>
        </p:spPr>
      </p:pic>
    </p:spTree>
    <p:extLst>
      <p:ext uri="{BB962C8B-B14F-4D97-AF65-F5344CB8AC3E}">
        <p14:creationId xmlns:p14="http://schemas.microsoft.com/office/powerpoint/2010/main" val="389812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A811-70A3-46B5-82C0-559A96D09532}"/>
              </a:ext>
            </a:extLst>
          </p:cNvPr>
          <p:cNvSpPr>
            <a:spLocks noGrp="1"/>
          </p:cNvSpPr>
          <p:nvPr>
            <p:ph type="title"/>
          </p:nvPr>
        </p:nvSpPr>
        <p:spPr/>
        <p:txBody>
          <a:bodyPr/>
          <a:lstStyle/>
          <a:p>
            <a:r>
              <a:rPr lang="en-IN" dirty="0"/>
              <a:t>Data set generation/ function logic</a:t>
            </a:r>
          </a:p>
        </p:txBody>
      </p:sp>
      <p:sp>
        <p:nvSpPr>
          <p:cNvPr id="3" name="Content Placeholder 2">
            <a:extLst>
              <a:ext uri="{FF2B5EF4-FFF2-40B4-BE49-F238E27FC236}">
                <a16:creationId xmlns:a16="http://schemas.microsoft.com/office/drawing/2014/main" id="{9E6DA630-44E9-4598-A658-B540836ED938}"/>
              </a:ext>
            </a:extLst>
          </p:cNvPr>
          <p:cNvSpPr>
            <a:spLocks noGrp="1"/>
          </p:cNvSpPr>
          <p:nvPr>
            <p:ph idx="1"/>
          </p:nvPr>
        </p:nvSpPr>
        <p:spPr>
          <a:xfrm>
            <a:off x="581192" y="2180496"/>
            <a:ext cx="6133933" cy="3678303"/>
          </a:xfrm>
        </p:spPr>
        <p:txBody>
          <a:bodyPr/>
          <a:lstStyle/>
          <a:p>
            <a:r>
              <a:rPr lang="en-IN" b="1" dirty="0"/>
              <a:t>Lambda function Pseudocode (local): </a:t>
            </a:r>
          </a:p>
          <a:p>
            <a:r>
              <a:rPr lang="en-IN" dirty="0"/>
              <a:t>To generate the data set of customers with certain amount (tried in the local). 100,000 records.</a:t>
            </a:r>
          </a:p>
          <a:p>
            <a:r>
              <a:rPr lang="en-IN" dirty="0"/>
              <a:t>Lambda will then update the amount with the changed record. </a:t>
            </a:r>
          </a:p>
          <a:p>
            <a:pPr marL="0" indent="0">
              <a:buNone/>
            </a:pPr>
            <a:endParaRPr lang="en-IN" dirty="0"/>
          </a:p>
        </p:txBody>
      </p:sp>
      <p:pic>
        <p:nvPicPr>
          <p:cNvPr id="6" name="Picture 5">
            <a:extLst>
              <a:ext uri="{FF2B5EF4-FFF2-40B4-BE49-F238E27FC236}">
                <a16:creationId xmlns:a16="http://schemas.microsoft.com/office/drawing/2014/main" id="{DA4DEF8B-8BFA-4D4B-BFA3-8CD7BB85AF14}"/>
              </a:ext>
            </a:extLst>
          </p:cNvPr>
          <p:cNvPicPr>
            <a:picLocks noChangeAspect="1"/>
          </p:cNvPicPr>
          <p:nvPr/>
        </p:nvPicPr>
        <p:blipFill>
          <a:blip r:embed="rId2"/>
          <a:stretch>
            <a:fillRect/>
          </a:stretch>
        </p:blipFill>
        <p:spPr>
          <a:xfrm>
            <a:off x="7026253" y="2459628"/>
            <a:ext cx="4584536" cy="3257550"/>
          </a:xfrm>
          <a:prstGeom prst="rect">
            <a:avLst/>
          </a:prstGeom>
        </p:spPr>
      </p:pic>
    </p:spTree>
    <p:extLst>
      <p:ext uri="{BB962C8B-B14F-4D97-AF65-F5344CB8AC3E}">
        <p14:creationId xmlns:p14="http://schemas.microsoft.com/office/powerpoint/2010/main" val="99324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1A8E-0FB6-494A-99F8-63293CA703D8}"/>
              </a:ext>
            </a:extLst>
          </p:cNvPr>
          <p:cNvSpPr>
            <a:spLocks noGrp="1"/>
          </p:cNvSpPr>
          <p:nvPr>
            <p:ph type="title"/>
          </p:nvPr>
        </p:nvSpPr>
        <p:spPr/>
        <p:txBody>
          <a:bodyPr/>
          <a:lstStyle/>
          <a:p>
            <a:r>
              <a:rPr lang="en-IN" dirty="0"/>
              <a:t>Benchmarking process</a:t>
            </a:r>
          </a:p>
        </p:txBody>
      </p:sp>
      <p:sp>
        <p:nvSpPr>
          <p:cNvPr id="3" name="Content Placeholder 2">
            <a:extLst>
              <a:ext uri="{FF2B5EF4-FFF2-40B4-BE49-F238E27FC236}">
                <a16:creationId xmlns:a16="http://schemas.microsoft.com/office/drawing/2014/main" id="{A5BCA9CB-A5E0-4392-89CD-715507C77747}"/>
              </a:ext>
            </a:extLst>
          </p:cNvPr>
          <p:cNvSpPr>
            <a:spLocks noGrp="1"/>
          </p:cNvSpPr>
          <p:nvPr>
            <p:ph idx="1"/>
          </p:nvPr>
        </p:nvSpPr>
        <p:spPr/>
        <p:txBody>
          <a:bodyPr/>
          <a:lstStyle/>
          <a:p>
            <a:r>
              <a:rPr lang="en-US" b="1" i="0" dirty="0">
                <a:solidFill>
                  <a:srgbClr val="16191F"/>
                </a:solidFill>
                <a:effectLst/>
              </a:rPr>
              <a:t>X-Ray SDK for Python</a:t>
            </a:r>
            <a:r>
              <a:rPr lang="en-US" b="0" i="0" dirty="0">
                <a:solidFill>
                  <a:srgbClr val="16191F"/>
                </a:solidFill>
                <a:effectLst/>
              </a:rPr>
              <a:t> – Python 2.7, Python 3.6, and newer runtimes. </a:t>
            </a:r>
            <a:endParaRPr lang="en-US" dirty="0">
              <a:solidFill>
                <a:srgbClr val="16191F"/>
              </a:solidFill>
            </a:endParaRPr>
          </a:p>
          <a:p>
            <a:pPr marL="0" indent="0">
              <a:buNone/>
            </a:pPr>
            <a:r>
              <a:rPr lang="en-US" dirty="0">
                <a:solidFill>
                  <a:srgbClr val="16191F"/>
                </a:solidFill>
              </a:rPr>
              <a:t>Lambda will be integrated with X-ray benchmarking service.</a:t>
            </a:r>
            <a:endParaRPr lang="en-US" b="0" i="0" dirty="0">
              <a:solidFill>
                <a:srgbClr val="16191F"/>
              </a:solidFill>
              <a:effectLst/>
            </a:endParaRPr>
          </a:p>
          <a:p>
            <a:pPr marL="0" indent="0">
              <a:buNone/>
            </a:pPr>
            <a:r>
              <a:rPr lang="en-US" b="1" i="0" dirty="0">
                <a:solidFill>
                  <a:srgbClr val="16191F"/>
                </a:solidFill>
                <a:effectLst/>
              </a:rPr>
              <a:t>Use Case: </a:t>
            </a:r>
            <a:r>
              <a:rPr lang="en-US" b="0" i="0" dirty="0">
                <a:solidFill>
                  <a:srgbClr val="16191F"/>
                </a:solidFill>
                <a:effectLst/>
              </a:rPr>
              <a:t>The SDK records data about incoming and outgoing requests and sends it to the X-Ray daemon, which relays the data in batches to X-Ray. For example, when your application calls DynamoDB to retrieve user information from a DynamoDB table, the X-Ray SDK records data from both the client request and the downstream call to DynamoDB.</a:t>
            </a:r>
            <a:endParaRPr lang="en-IN" dirty="0"/>
          </a:p>
          <a:p>
            <a:pPr marL="0" indent="0">
              <a:buNone/>
            </a:pPr>
            <a:r>
              <a:rPr lang="en-IN" b="1" dirty="0"/>
              <a:t>Functioning: </a:t>
            </a:r>
            <a:r>
              <a:rPr lang="en-US" dirty="0">
                <a:solidFill>
                  <a:srgbClr val="16191F"/>
                </a:solidFill>
              </a:rPr>
              <a:t>Here we are using </a:t>
            </a:r>
            <a:r>
              <a:rPr lang="en-US" b="0" i="0" dirty="0">
                <a:solidFill>
                  <a:srgbClr val="16191F"/>
                </a:solidFill>
                <a:effectLst/>
              </a:rPr>
              <a:t>X-Ray for benchmarking the test duration.</a:t>
            </a:r>
          </a:p>
          <a:p>
            <a:r>
              <a:rPr lang="en-IN" b="1" dirty="0">
                <a:solidFill>
                  <a:srgbClr val="16191F"/>
                </a:solidFill>
              </a:rPr>
              <a:t>CloudWatch: </a:t>
            </a:r>
            <a:r>
              <a:rPr lang="en-IN" dirty="0"/>
              <a:t>Will measure Invocation and performance duration</a:t>
            </a:r>
          </a:p>
          <a:p>
            <a:r>
              <a:rPr lang="en-IN" b="1" dirty="0"/>
              <a:t>Offerings : </a:t>
            </a:r>
            <a:r>
              <a:rPr lang="en-IN" dirty="0"/>
              <a:t>End to end tracing, supporting multiple languages, cross-service view of request made to your application.</a:t>
            </a:r>
          </a:p>
        </p:txBody>
      </p:sp>
      <p:pic>
        <p:nvPicPr>
          <p:cNvPr id="4" name="Picture 3">
            <a:extLst>
              <a:ext uri="{FF2B5EF4-FFF2-40B4-BE49-F238E27FC236}">
                <a16:creationId xmlns:a16="http://schemas.microsoft.com/office/drawing/2014/main" id="{9EAE3497-93C8-4A25-AF96-85F1E440AC25}"/>
              </a:ext>
            </a:extLst>
          </p:cNvPr>
          <p:cNvPicPr>
            <a:picLocks noChangeAspect="1"/>
          </p:cNvPicPr>
          <p:nvPr/>
        </p:nvPicPr>
        <p:blipFill>
          <a:blip r:embed="rId2"/>
          <a:stretch>
            <a:fillRect/>
          </a:stretch>
        </p:blipFill>
        <p:spPr>
          <a:xfrm>
            <a:off x="5783792" y="611735"/>
            <a:ext cx="5967942" cy="1194641"/>
          </a:xfrm>
          <a:prstGeom prst="rect">
            <a:avLst/>
          </a:prstGeom>
        </p:spPr>
      </p:pic>
    </p:spTree>
    <p:extLst>
      <p:ext uri="{BB962C8B-B14F-4D97-AF65-F5344CB8AC3E}">
        <p14:creationId xmlns:p14="http://schemas.microsoft.com/office/powerpoint/2010/main" val="187683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7DCF-C362-4475-9115-696A27E5F766}"/>
              </a:ext>
            </a:extLst>
          </p:cNvPr>
          <p:cNvSpPr>
            <a:spLocks noGrp="1"/>
          </p:cNvSpPr>
          <p:nvPr>
            <p:ph type="title"/>
          </p:nvPr>
        </p:nvSpPr>
        <p:spPr/>
        <p:txBody>
          <a:bodyPr/>
          <a:lstStyle/>
          <a:p>
            <a:r>
              <a:rPr lang="en-IN" dirty="0"/>
              <a:t>Uniqueness:  The approach will be ‘coded’</a:t>
            </a:r>
          </a:p>
        </p:txBody>
      </p:sp>
      <p:sp>
        <p:nvSpPr>
          <p:cNvPr id="3" name="Content Placeholder 2">
            <a:extLst>
              <a:ext uri="{FF2B5EF4-FFF2-40B4-BE49-F238E27FC236}">
                <a16:creationId xmlns:a16="http://schemas.microsoft.com/office/drawing/2014/main" id="{C79625BE-C699-48E3-8FE0-F413E6051396}"/>
              </a:ext>
            </a:extLst>
          </p:cNvPr>
          <p:cNvSpPr>
            <a:spLocks noGrp="1"/>
          </p:cNvSpPr>
          <p:nvPr>
            <p:ph idx="1"/>
          </p:nvPr>
        </p:nvSpPr>
        <p:spPr>
          <a:xfrm>
            <a:off x="581192" y="2180496"/>
            <a:ext cx="11204408" cy="1942771"/>
          </a:xfrm>
        </p:spPr>
        <p:txBody>
          <a:bodyPr/>
          <a:lstStyle/>
          <a:p>
            <a:r>
              <a:rPr lang="en-IN" dirty="0"/>
              <a:t>AWS Cloud Formation: Infrastructure as a Code</a:t>
            </a:r>
          </a:p>
          <a:p>
            <a:r>
              <a:rPr lang="en-US" b="0" i="0" dirty="0">
                <a:solidFill>
                  <a:srgbClr val="232F3E"/>
                </a:solidFill>
                <a:effectLst/>
              </a:rPr>
              <a:t>AWS CloudFormation gives you an easy way to model a collection of related AWS and third-party resources, provision them quickly and consistently, and manage them throughout their lifecycles, by treating infrastructure as code.</a:t>
            </a:r>
          </a:p>
          <a:p>
            <a:r>
              <a:rPr lang="en-US" dirty="0">
                <a:solidFill>
                  <a:srgbClr val="232F3E"/>
                </a:solidFill>
              </a:rPr>
              <a:t>Language: YAML, JSON.</a:t>
            </a:r>
            <a:endParaRPr lang="en-IN" dirty="0"/>
          </a:p>
        </p:txBody>
      </p:sp>
      <p:pic>
        <p:nvPicPr>
          <p:cNvPr id="4" name="Picture 3">
            <a:extLst>
              <a:ext uri="{FF2B5EF4-FFF2-40B4-BE49-F238E27FC236}">
                <a16:creationId xmlns:a16="http://schemas.microsoft.com/office/drawing/2014/main" id="{8655F518-B18D-4CA4-AF2A-2A8CF6C5243F}"/>
              </a:ext>
            </a:extLst>
          </p:cNvPr>
          <p:cNvPicPr>
            <a:picLocks noChangeAspect="1"/>
          </p:cNvPicPr>
          <p:nvPr/>
        </p:nvPicPr>
        <p:blipFill>
          <a:blip r:embed="rId2"/>
          <a:stretch>
            <a:fillRect/>
          </a:stretch>
        </p:blipFill>
        <p:spPr>
          <a:xfrm>
            <a:off x="498475" y="4138358"/>
            <a:ext cx="6400800" cy="2017486"/>
          </a:xfrm>
          <a:prstGeom prst="rect">
            <a:avLst/>
          </a:prstGeom>
        </p:spPr>
      </p:pic>
      <p:pic>
        <p:nvPicPr>
          <p:cNvPr id="5" name="Picture 4">
            <a:extLst>
              <a:ext uri="{FF2B5EF4-FFF2-40B4-BE49-F238E27FC236}">
                <a16:creationId xmlns:a16="http://schemas.microsoft.com/office/drawing/2014/main" id="{24521E15-D415-4B38-A012-A8E0D6FF8FC6}"/>
              </a:ext>
            </a:extLst>
          </p:cNvPr>
          <p:cNvPicPr>
            <a:picLocks noChangeAspect="1"/>
          </p:cNvPicPr>
          <p:nvPr/>
        </p:nvPicPr>
        <p:blipFill>
          <a:blip r:embed="rId3"/>
          <a:stretch>
            <a:fillRect/>
          </a:stretch>
        </p:blipFill>
        <p:spPr>
          <a:xfrm>
            <a:off x="6445250" y="3429000"/>
            <a:ext cx="5248275" cy="3162300"/>
          </a:xfrm>
          <a:prstGeom prst="rect">
            <a:avLst/>
          </a:prstGeom>
        </p:spPr>
      </p:pic>
    </p:spTree>
    <p:extLst>
      <p:ext uri="{BB962C8B-B14F-4D97-AF65-F5344CB8AC3E}">
        <p14:creationId xmlns:p14="http://schemas.microsoft.com/office/powerpoint/2010/main" val="19349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8F29-6E5C-4613-AA9F-55F2BF08E234}"/>
              </a:ext>
            </a:extLst>
          </p:cNvPr>
          <p:cNvSpPr>
            <a:spLocks noGrp="1"/>
          </p:cNvSpPr>
          <p:nvPr>
            <p:ph type="title"/>
          </p:nvPr>
        </p:nvSpPr>
        <p:spPr/>
        <p:txBody>
          <a:bodyPr/>
          <a:lstStyle/>
          <a:p>
            <a:r>
              <a:rPr lang="en-IN" dirty="0"/>
              <a:t>High-level Execution </a:t>
            </a:r>
            <a:r>
              <a:rPr lang="en-IN" dirty="0" err="1"/>
              <a:t>PlaN</a:t>
            </a:r>
            <a:endParaRPr lang="en-IN" dirty="0"/>
          </a:p>
        </p:txBody>
      </p:sp>
      <p:sp>
        <p:nvSpPr>
          <p:cNvPr id="3" name="Content Placeholder 2">
            <a:extLst>
              <a:ext uri="{FF2B5EF4-FFF2-40B4-BE49-F238E27FC236}">
                <a16:creationId xmlns:a16="http://schemas.microsoft.com/office/drawing/2014/main" id="{1EC399B9-56B4-4183-8E55-A2A9244AAED0}"/>
              </a:ext>
            </a:extLst>
          </p:cNvPr>
          <p:cNvSpPr>
            <a:spLocks noGrp="1"/>
          </p:cNvSpPr>
          <p:nvPr>
            <p:ph idx="1"/>
          </p:nvPr>
        </p:nvSpPr>
        <p:spPr>
          <a:xfrm>
            <a:off x="581192" y="2180496"/>
            <a:ext cx="11029615" cy="4677504"/>
          </a:xfrm>
        </p:spPr>
        <p:txBody>
          <a:bodyPr>
            <a:noAutofit/>
          </a:bodyPr>
          <a:lstStyle/>
          <a:p>
            <a:r>
              <a:rPr lang="en-IN" sz="900" dirty="0"/>
              <a:t>Create a new lambda function via lambda console.</a:t>
            </a:r>
          </a:p>
          <a:p>
            <a:r>
              <a:rPr lang="en-IN" sz="900" dirty="0"/>
              <a:t>Function code in python: what lambda will do?</a:t>
            </a:r>
          </a:p>
          <a:p>
            <a:r>
              <a:rPr lang="en-IN" sz="900" dirty="0"/>
              <a:t>Executing 1</a:t>
            </a:r>
            <a:r>
              <a:rPr lang="en-IN" sz="900" baseline="30000" dirty="0"/>
              <a:t>st</a:t>
            </a:r>
            <a:r>
              <a:rPr lang="en-IN" sz="900" dirty="0"/>
              <a:t> time: will show the latency on the console. (e.g. it takes 2 second)</a:t>
            </a:r>
          </a:p>
          <a:p>
            <a:r>
              <a:rPr lang="en-IN" sz="900" dirty="0"/>
              <a:t>Executing the same function with defined approach: Takes only 1 second.</a:t>
            </a:r>
          </a:p>
          <a:p>
            <a:r>
              <a:rPr lang="en-IN" sz="900" dirty="0"/>
              <a:t>The comparison of both will highlight the cold start encountered during the initial function run.</a:t>
            </a:r>
          </a:p>
          <a:p>
            <a:r>
              <a:rPr lang="en-IN" sz="900" dirty="0"/>
              <a:t>Step function: </a:t>
            </a:r>
            <a:r>
              <a:rPr lang="en-US" sz="900" b="0" i="0" dirty="0">
                <a:solidFill>
                  <a:srgbClr val="333333"/>
                </a:solidFill>
                <a:effectLst/>
              </a:rPr>
              <a:t>Step Functions to coordinates multiple AWS Lambda functions in a serverless workflow .</a:t>
            </a:r>
            <a:r>
              <a:rPr lang="en-US" sz="900" dirty="0">
                <a:solidFill>
                  <a:srgbClr val="333333"/>
                </a:solidFill>
              </a:rPr>
              <a:t> </a:t>
            </a:r>
            <a:endParaRPr lang="en-IN" sz="900" dirty="0"/>
          </a:p>
          <a:p>
            <a:r>
              <a:rPr lang="en-IN" sz="900" dirty="0"/>
              <a:t>Services communicate via API’s (boto3), so I have to write a code that will be integrated will all the API’s.</a:t>
            </a:r>
          </a:p>
          <a:p>
            <a:r>
              <a:rPr lang="en-IN" sz="900" dirty="0"/>
              <a:t>Add estimated timeout of function execution.</a:t>
            </a:r>
          </a:p>
          <a:p>
            <a:r>
              <a:rPr lang="en-IN" sz="900" dirty="0"/>
              <a:t>Check IAM &gt; S3,  X-ray policies</a:t>
            </a:r>
          </a:p>
          <a:p>
            <a:r>
              <a:rPr lang="en-IN" sz="900" dirty="0"/>
              <a:t>Add trigger configuration </a:t>
            </a:r>
          </a:p>
          <a:p>
            <a:r>
              <a:rPr lang="en-IN" sz="900" dirty="0"/>
              <a:t>CloudWatch Rule: Create rule: Schedule, target = lambda function name.</a:t>
            </a:r>
          </a:p>
          <a:p>
            <a:r>
              <a:rPr lang="en-IN" sz="900" dirty="0"/>
              <a:t>Cron expression: defining patterns</a:t>
            </a:r>
          </a:p>
          <a:p>
            <a:r>
              <a:rPr lang="en-IN" sz="900" dirty="0"/>
              <a:t>Lambda &gt; selecting test (manual) &gt; Test event (10 test limit) 6:27 (main code on 6:18:49)</a:t>
            </a:r>
          </a:p>
          <a:p>
            <a:r>
              <a:rPr lang="en-IN" sz="900" dirty="0"/>
              <a:t>Events : create an event and call in the lambda function.</a:t>
            </a:r>
          </a:p>
          <a:p>
            <a:r>
              <a:rPr lang="en-IN" sz="900" dirty="0"/>
              <a:t>(Lambda: where the actions is performed. Event: the action to be performed.)</a:t>
            </a:r>
          </a:p>
          <a:p>
            <a:r>
              <a:rPr lang="en-IN" sz="900" dirty="0"/>
              <a:t>Cloud Formation: Standard/import</a:t>
            </a:r>
          </a:p>
          <a:p>
            <a:r>
              <a:rPr lang="en-IN" sz="900" dirty="0"/>
              <a:t>Configure test events: Sample code will be pasted in test event.</a:t>
            </a:r>
          </a:p>
          <a:p>
            <a:endParaRPr lang="en-IN" sz="900" dirty="0"/>
          </a:p>
        </p:txBody>
      </p:sp>
    </p:spTree>
    <p:extLst>
      <p:ext uri="{BB962C8B-B14F-4D97-AF65-F5344CB8AC3E}">
        <p14:creationId xmlns:p14="http://schemas.microsoft.com/office/powerpoint/2010/main" val="367222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7971-FD3A-49B7-9ADD-88854D1633D3}"/>
              </a:ext>
            </a:extLst>
          </p:cNvPr>
          <p:cNvSpPr>
            <a:spLocks noGrp="1"/>
          </p:cNvSpPr>
          <p:nvPr>
            <p:ph type="title"/>
          </p:nvPr>
        </p:nvSpPr>
        <p:spPr/>
        <p:txBody>
          <a:bodyPr/>
          <a:lstStyle/>
          <a:p>
            <a:r>
              <a:rPr lang="en-IN" dirty="0"/>
              <a:t>Research niche</a:t>
            </a:r>
          </a:p>
        </p:txBody>
      </p:sp>
      <p:sp>
        <p:nvSpPr>
          <p:cNvPr id="3" name="Content Placeholder 2">
            <a:extLst>
              <a:ext uri="{FF2B5EF4-FFF2-40B4-BE49-F238E27FC236}">
                <a16:creationId xmlns:a16="http://schemas.microsoft.com/office/drawing/2014/main" id="{ED507672-2787-46AB-9747-1D9E8E2E7463}"/>
              </a:ext>
            </a:extLst>
          </p:cNvPr>
          <p:cNvSpPr>
            <a:spLocks noGrp="1"/>
          </p:cNvSpPr>
          <p:nvPr>
            <p:ph idx="1"/>
          </p:nvPr>
        </p:nvSpPr>
        <p:spPr>
          <a:xfrm>
            <a:off x="581193" y="1866901"/>
            <a:ext cx="6105358" cy="4991100"/>
          </a:xfrm>
        </p:spPr>
        <p:txBody>
          <a:bodyPr>
            <a:normAutofit lnSpcReduction="10000"/>
          </a:bodyPr>
          <a:lstStyle/>
          <a:p>
            <a:r>
              <a:rPr lang="en-IN" sz="1600" dirty="0">
                <a:solidFill>
                  <a:srgbClr val="4C4C51"/>
                </a:solidFill>
                <a:latin typeface="+mj-lt"/>
              </a:rPr>
              <a:t>Area: Serverless Computing </a:t>
            </a:r>
          </a:p>
          <a:p>
            <a:pPr marL="0" indent="0">
              <a:buNone/>
            </a:pPr>
            <a:r>
              <a:rPr lang="en-US" sz="1600" dirty="0">
                <a:solidFill>
                  <a:srgbClr val="4C4C51"/>
                </a:solidFill>
                <a:latin typeface="+mj-lt"/>
              </a:rPr>
              <a:t>In the </a:t>
            </a:r>
            <a:r>
              <a:rPr lang="en-US" sz="1600" dirty="0">
                <a:solidFill>
                  <a:srgbClr val="4C4C51"/>
                </a:solidFill>
                <a:latin typeface="+mj-lt"/>
                <a:hlinkClick r:id="rId2">
                  <a:extLst>
                    <a:ext uri="{A12FA001-AC4F-418D-AE19-62706E023703}">
                      <ahyp:hlinkClr xmlns:ahyp="http://schemas.microsoft.com/office/drawing/2018/hyperlinkcolor" val="tx"/>
                    </a:ext>
                  </a:extLst>
                </a:hlinkClick>
              </a:rPr>
              <a:t>2018 Serverless Community survey</a:t>
            </a:r>
            <a:r>
              <a:rPr lang="en-US" sz="1600" dirty="0">
                <a:solidFill>
                  <a:srgbClr val="4C4C51"/>
                </a:solidFill>
                <a:latin typeface="+mj-lt"/>
              </a:rPr>
              <a:t>, developers quote cold start latency as the third biggest concern</a:t>
            </a:r>
            <a:r>
              <a:rPr lang="en-IN" sz="1600" dirty="0">
                <a:solidFill>
                  <a:srgbClr val="4C4C51"/>
                </a:solidFill>
                <a:latin typeface="+mj-lt"/>
              </a:rPr>
              <a:t>.</a:t>
            </a:r>
          </a:p>
          <a:p>
            <a:r>
              <a:rPr lang="en-IN" sz="1600" dirty="0">
                <a:solidFill>
                  <a:srgbClr val="4C4C51"/>
                </a:solidFill>
                <a:latin typeface="+mj-lt"/>
              </a:rPr>
              <a:t>Problem: Cold start latency.</a:t>
            </a:r>
          </a:p>
          <a:p>
            <a:r>
              <a:rPr lang="en-IN" sz="1600" dirty="0">
                <a:solidFill>
                  <a:srgbClr val="4C4C51"/>
                </a:solidFill>
                <a:latin typeface="+mj-lt"/>
              </a:rPr>
              <a:t>Competition: </a:t>
            </a:r>
            <a:r>
              <a:rPr lang="en-US" sz="1600" dirty="0">
                <a:solidFill>
                  <a:srgbClr val="4C4C51"/>
                </a:solidFill>
                <a:latin typeface="+mj-lt"/>
              </a:rPr>
              <a:t>The cold start latencies in AWS were relatively stable, as were those in Google (except for a few spikes). Azure had the highest network variation over time, ranging from about 1.5 seconds up to 16 seconds.”</a:t>
            </a:r>
          </a:p>
          <a:p>
            <a:pPr marL="0" indent="0">
              <a:buNone/>
            </a:pPr>
            <a:r>
              <a:rPr lang="en-IN" sz="1600" dirty="0">
                <a:solidFill>
                  <a:srgbClr val="4C4C51"/>
                </a:solidFill>
                <a:latin typeface="+mj-lt"/>
                <a:hlinkClick r:id="rId3">
                  <a:extLst>
                    <a:ext uri="{A12FA001-AC4F-418D-AE19-62706E023703}">
                      <ahyp:hlinkClr xmlns:ahyp="http://schemas.microsoft.com/office/drawing/2018/hyperlinkcolor" val="tx"/>
                    </a:ext>
                  </a:extLst>
                </a:hlinkClick>
              </a:rPr>
              <a:t>( https://jaxenter.com/comparison-aws-azure-google-147706.html</a:t>
            </a:r>
            <a:r>
              <a:rPr lang="en-US" sz="1600" dirty="0">
                <a:solidFill>
                  <a:srgbClr val="4C4C51"/>
                </a:solidFill>
                <a:latin typeface="+mj-lt"/>
              </a:rPr>
              <a:t> )</a:t>
            </a:r>
            <a:endParaRPr lang="en-IN" sz="1600" dirty="0">
              <a:solidFill>
                <a:srgbClr val="4C4C51"/>
              </a:solidFill>
              <a:latin typeface="+mj-lt"/>
            </a:endParaRPr>
          </a:p>
          <a:p>
            <a:r>
              <a:rPr lang="en-IN" sz="1600" dirty="0">
                <a:solidFill>
                  <a:srgbClr val="4C4C51"/>
                </a:solidFill>
                <a:latin typeface="+mj-lt"/>
              </a:rPr>
              <a:t>Profitability: The offered approach will further reduce the initialisation time of the container.  As it is a code-based approach, it can be used by any size of organisation irrespective of their workload.</a:t>
            </a:r>
          </a:p>
          <a:p>
            <a:r>
              <a:rPr lang="en-IN" sz="1600" dirty="0">
                <a:solidFill>
                  <a:srgbClr val="4C4C51"/>
                </a:solidFill>
                <a:latin typeface="+mj-lt"/>
              </a:rPr>
              <a:t>Test: The approach will be presented on AWS and will be tested using the same amount of workload in two runs. One run will include the logic of proposed approach and the other will be just a simple initialisation of lambda function. </a:t>
            </a:r>
          </a:p>
          <a:p>
            <a:endParaRPr lang="en-IN" dirty="0"/>
          </a:p>
        </p:txBody>
      </p:sp>
      <p:pic>
        <p:nvPicPr>
          <p:cNvPr id="4" name="Content Placeholder 7">
            <a:extLst>
              <a:ext uri="{FF2B5EF4-FFF2-40B4-BE49-F238E27FC236}">
                <a16:creationId xmlns:a16="http://schemas.microsoft.com/office/drawing/2014/main" id="{081CC13A-DFAD-4869-88EE-5B7F8650DD8C}"/>
              </a:ext>
            </a:extLst>
          </p:cNvPr>
          <p:cNvPicPr>
            <a:picLocks noChangeAspect="1"/>
          </p:cNvPicPr>
          <p:nvPr/>
        </p:nvPicPr>
        <p:blipFill>
          <a:blip r:embed="rId4"/>
          <a:stretch>
            <a:fillRect/>
          </a:stretch>
        </p:blipFill>
        <p:spPr>
          <a:xfrm>
            <a:off x="6686551" y="2363059"/>
            <a:ext cx="5422900" cy="2131881"/>
          </a:xfrm>
          <a:prstGeom prst="rect">
            <a:avLst/>
          </a:prstGeom>
        </p:spPr>
      </p:pic>
      <p:sp>
        <p:nvSpPr>
          <p:cNvPr id="6" name="TextBox 5">
            <a:extLst>
              <a:ext uri="{FF2B5EF4-FFF2-40B4-BE49-F238E27FC236}">
                <a16:creationId xmlns:a16="http://schemas.microsoft.com/office/drawing/2014/main" id="{05343701-34D3-4E21-935E-C7732D099AD5}"/>
              </a:ext>
            </a:extLst>
          </p:cNvPr>
          <p:cNvSpPr txBox="1"/>
          <p:nvPr/>
        </p:nvSpPr>
        <p:spPr>
          <a:xfrm>
            <a:off x="6815667" y="4753140"/>
            <a:ext cx="5293784" cy="830997"/>
          </a:xfrm>
          <a:prstGeom prst="rect">
            <a:avLst/>
          </a:prstGeom>
          <a:noFill/>
        </p:spPr>
        <p:txBody>
          <a:bodyPr wrap="square">
            <a:spAutoFit/>
          </a:bodyPr>
          <a:lstStyle/>
          <a:p>
            <a:pPr algn="l"/>
            <a:r>
              <a:rPr lang="en-US" sz="1600" dirty="0">
                <a:solidFill>
                  <a:srgbClr val="4C4C51"/>
                </a:solidFill>
                <a:latin typeface="+mj-lt"/>
              </a:rPr>
              <a:t>1. How the performance of serverless architecture be enhanced by reducing the latency involved</a:t>
            </a:r>
          </a:p>
          <a:p>
            <a:pPr algn="l"/>
            <a:r>
              <a:rPr lang="en-US" sz="1600" dirty="0">
                <a:solidFill>
                  <a:srgbClr val="4C4C51"/>
                </a:solidFill>
                <a:latin typeface="+mj-lt"/>
              </a:rPr>
              <a:t>during function invocation through mitigating the cold start?</a:t>
            </a:r>
            <a:endParaRPr lang="en-IN" sz="1600" dirty="0">
              <a:solidFill>
                <a:srgbClr val="4C4C51"/>
              </a:solidFill>
              <a:latin typeface="+mj-lt"/>
            </a:endParaRPr>
          </a:p>
        </p:txBody>
      </p:sp>
    </p:spTree>
    <p:extLst>
      <p:ext uri="{BB962C8B-B14F-4D97-AF65-F5344CB8AC3E}">
        <p14:creationId xmlns:p14="http://schemas.microsoft.com/office/powerpoint/2010/main" val="339414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E1D5-43A9-492A-8EE7-837C24B2EE69}"/>
              </a:ext>
            </a:extLst>
          </p:cNvPr>
          <p:cNvSpPr>
            <a:spLocks noGrp="1"/>
          </p:cNvSpPr>
          <p:nvPr>
            <p:ph type="title"/>
          </p:nvPr>
        </p:nvSpPr>
        <p:spPr/>
        <p:txBody>
          <a:bodyPr/>
          <a:lstStyle/>
          <a:p>
            <a:r>
              <a:rPr lang="en-IN" dirty="0"/>
              <a:t>Proposed method and implementation</a:t>
            </a:r>
          </a:p>
        </p:txBody>
      </p:sp>
      <p:pic>
        <p:nvPicPr>
          <p:cNvPr id="9" name="Content Placeholder 8">
            <a:extLst>
              <a:ext uri="{FF2B5EF4-FFF2-40B4-BE49-F238E27FC236}">
                <a16:creationId xmlns:a16="http://schemas.microsoft.com/office/drawing/2014/main" id="{0DEF7643-7E85-4FBA-8E96-F322E3A99664}"/>
              </a:ext>
            </a:extLst>
          </p:cNvPr>
          <p:cNvPicPr>
            <a:picLocks/>
          </p:cNvPicPr>
          <p:nvPr/>
        </p:nvPicPr>
        <p:blipFill>
          <a:blip r:embed="rId2"/>
          <a:stretch>
            <a:fillRect/>
          </a:stretch>
        </p:blipFill>
        <p:spPr>
          <a:xfrm>
            <a:off x="2958679" y="2288634"/>
            <a:ext cx="7802454" cy="4061366"/>
          </a:xfrm>
          <a:prstGeom prst="rect">
            <a:avLst/>
          </a:prstGeom>
        </p:spPr>
      </p:pic>
      <p:sp>
        <p:nvSpPr>
          <p:cNvPr id="6" name="TextBox 5">
            <a:extLst>
              <a:ext uri="{FF2B5EF4-FFF2-40B4-BE49-F238E27FC236}">
                <a16:creationId xmlns:a16="http://schemas.microsoft.com/office/drawing/2014/main" id="{E3405373-C56F-463A-B788-8175D47BC8C3}"/>
              </a:ext>
            </a:extLst>
          </p:cNvPr>
          <p:cNvSpPr txBox="1"/>
          <p:nvPr/>
        </p:nvSpPr>
        <p:spPr>
          <a:xfrm>
            <a:off x="454866" y="1883474"/>
            <a:ext cx="6096000" cy="584775"/>
          </a:xfrm>
          <a:prstGeom prst="rect">
            <a:avLst/>
          </a:prstGeom>
          <a:noFill/>
        </p:spPr>
        <p:txBody>
          <a:bodyPr wrap="square">
            <a:spAutoFit/>
          </a:bodyPr>
          <a:lstStyle/>
          <a:p>
            <a:r>
              <a:rPr lang="en-IN" sz="1600" dirty="0">
                <a:solidFill>
                  <a:srgbClr val="4C4C51"/>
                </a:solidFill>
                <a:latin typeface="+mj-lt"/>
              </a:rPr>
              <a:t>In my proposed method and implementation, I'll be using set of AWS triggers.  The flow is as below.</a:t>
            </a:r>
          </a:p>
        </p:txBody>
      </p:sp>
    </p:spTree>
    <p:extLst>
      <p:ext uri="{BB962C8B-B14F-4D97-AF65-F5344CB8AC3E}">
        <p14:creationId xmlns:p14="http://schemas.microsoft.com/office/powerpoint/2010/main" val="280582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32F6-9A25-4374-BB10-70D23DD39086}"/>
              </a:ext>
            </a:extLst>
          </p:cNvPr>
          <p:cNvSpPr>
            <a:spLocks noGrp="1"/>
          </p:cNvSpPr>
          <p:nvPr>
            <p:ph type="title"/>
          </p:nvPr>
        </p:nvSpPr>
        <p:spPr/>
        <p:txBody>
          <a:bodyPr/>
          <a:lstStyle/>
          <a:p>
            <a:r>
              <a:rPr lang="en-IN" dirty="0"/>
              <a:t>Comparison with other provider</a:t>
            </a:r>
          </a:p>
        </p:txBody>
      </p:sp>
      <p:sp>
        <p:nvSpPr>
          <p:cNvPr id="3" name="Text Placeholder 2">
            <a:extLst>
              <a:ext uri="{FF2B5EF4-FFF2-40B4-BE49-F238E27FC236}">
                <a16:creationId xmlns:a16="http://schemas.microsoft.com/office/drawing/2014/main" id="{92C2728F-BBB9-4322-96BE-82A9E2AAFF3E}"/>
              </a:ext>
            </a:extLst>
          </p:cNvPr>
          <p:cNvSpPr>
            <a:spLocks noGrp="1"/>
          </p:cNvSpPr>
          <p:nvPr>
            <p:ph type="body" idx="1"/>
          </p:nvPr>
        </p:nvSpPr>
        <p:spPr>
          <a:xfrm>
            <a:off x="857417" y="2081265"/>
            <a:ext cx="2971633" cy="482783"/>
          </a:xfrm>
        </p:spPr>
        <p:txBody>
          <a:bodyPr/>
          <a:lstStyle/>
          <a:p>
            <a:r>
              <a:rPr lang="en-IN" dirty="0"/>
              <a:t>Azure</a:t>
            </a:r>
          </a:p>
        </p:txBody>
      </p:sp>
      <p:sp>
        <p:nvSpPr>
          <p:cNvPr id="4" name="Content Placeholder 3">
            <a:extLst>
              <a:ext uri="{FF2B5EF4-FFF2-40B4-BE49-F238E27FC236}">
                <a16:creationId xmlns:a16="http://schemas.microsoft.com/office/drawing/2014/main" id="{476C17C4-4476-4245-974B-8DBAF10F0B3D}"/>
              </a:ext>
            </a:extLst>
          </p:cNvPr>
          <p:cNvSpPr>
            <a:spLocks noGrp="1"/>
          </p:cNvSpPr>
          <p:nvPr>
            <p:ph sz="half" idx="2"/>
          </p:nvPr>
        </p:nvSpPr>
        <p:spPr>
          <a:xfrm>
            <a:off x="581194" y="2951085"/>
            <a:ext cx="2971631" cy="3703348"/>
          </a:xfrm>
        </p:spPr>
        <p:txBody>
          <a:bodyPr>
            <a:normAutofit lnSpcReduction="10000"/>
          </a:bodyPr>
          <a:lstStyle/>
          <a:p>
            <a:pPr algn="just">
              <a:buFont typeface="+mj-lt"/>
              <a:buAutoNum type="arabicPeriod"/>
            </a:pPr>
            <a:r>
              <a:rPr lang="en-US" sz="1600" b="0" i="0" dirty="0">
                <a:solidFill>
                  <a:srgbClr val="4C4C51"/>
                </a:solidFill>
                <a:effectLst/>
                <a:latin typeface="+mj-lt"/>
              </a:rPr>
              <a:t>Azure allocates a preconfigured server from the pool of warm workers to your app. This server already has the Functions runtime running on it, but it is unspecialized.</a:t>
            </a:r>
          </a:p>
          <a:p>
            <a:pPr algn="just">
              <a:buFont typeface="+mj-lt"/>
              <a:buAutoNum type="arabicPeriod"/>
            </a:pPr>
            <a:r>
              <a:rPr lang="en-US" sz="1600" b="0" i="0" dirty="0">
                <a:solidFill>
                  <a:srgbClr val="4C4C51"/>
                </a:solidFill>
                <a:effectLst/>
                <a:latin typeface="+mj-lt"/>
              </a:rPr>
              <a:t>This worker becomes specialized by configuring the Functions runtime in ways that are specific to your app.</a:t>
            </a:r>
          </a:p>
          <a:p>
            <a:pPr algn="just">
              <a:buFont typeface="+mj-lt"/>
              <a:buAutoNum type="arabicPeriod"/>
            </a:pPr>
            <a:r>
              <a:rPr lang="en-US" sz="1600" b="0" i="0" dirty="0">
                <a:solidFill>
                  <a:srgbClr val="4C4C51"/>
                </a:solidFill>
                <a:effectLst/>
                <a:latin typeface="+mj-lt"/>
                <a:hlinkClick r:id="rId2"/>
              </a:rPr>
              <a:t>https://azure.microsoft.com/en-us/blog/understanding-serverless-cold-start/</a:t>
            </a:r>
            <a:r>
              <a:rPr lang="en-US" sz="1600" b="0" i="0" dirty="0">
                <a:solidFill>
                  <a:srgbClr val="4C4C51"/>
                </a:solidFill>
                <a:effectLst/>
                <a:latin typeface="+mj-lt"/>
              </a:rPr>
              <a:t> </a:t>
            </a:r>
          </a:p>
        </p:txBody>
      </p:sp>
      <p:sp>
        <p:nvSpPr>
          <p:cNvPr id="8" name="Text Placeholder 2">
            <a:extLst>
              <a:ext uri="{FF2B5EF4-FFF2-40B4-BE49-F238E27FC236}">
                <a16:creationId xmlns:a16="http://schemas.microsoft.com/office/drawing/2014/main" id="{8EB01D7C-C306-483F-9136-F1D97D3B94C9}"/>
              </a:ext>
            </a:extLst>
          </p:cNvPr>
          <p:cNvSpPr txBox="1">
            <a:spLocks/>
          </p:cNvSpPr>
          <p:nvPr/>
        </p:nvSpPr>
        <p:spPr>
          <a:xfrm>
            <a:off x="4829342" y="2081264"/>
            <a:ext cx="2971633" cy="48278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IN" dirty="0"/>
              <a:t>Amazon</a:t>
            </a:r>
          </a:p>
        </p:txBody>
      </p:sp>
      <p:sp>
        <p:nvSpPr>
          <p:cNvPr id="10" name="Content Placeholder 3">
            <a:extLst>
              <a:ext uri="{FF2B5EF4-FFF2-40B4-BE49-F238E27FC236}">
                <a16:creationId xmlns:a16="http://schemas.microsoft.com/office/drawing/2014/main" id="{4E539EE8-02B1-4789-9479-637C38CD98DA}"/>
              </a:ext>
            </a:extLst>
          </p:cNvPr>
          <p:cNvSpPr txBox="1">
            <a:spLocks/>
          </p:cNvSpPr>
          <p:nvPr/>
        </p:nvSpPr>
        <p:spPr>
          <a:xfrm>
            <a:off x="4324602" y="2925656"/>
            <a:ext cx="2971631" cy="3703348"/>
          </a:xfrm>
          <a:prstGeom prst="rect">
            <a:avLst/>
          </a:prstGeom>
        </p:spPr>
        <p:txBody>
          <a:bodyPr vert="horz" lIns="91440" tIns="45720" rIns="91440" bIns="45720" rtlCol="0" anchor="t">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mj-lt"/>
              <a:buAutoNum type="arabicPeriod"/>
            </a:pPr>
            <a:r>
              <a:rPr lang="en-US" sz="1600" dirty="0">
                <a:solidFill>
                  <a:srgbClr val="4C4C51"/>
                </a:solidFill>
                <a:latin typeface="+mj-lt"/>
              </a:rPr>
              <a:t>AWS offers Provisioned Concurrency, which allows more precise control over start-up latency when Lambda functions are invoked.</a:t>
            </a:r>
          </a:p>
          <a:p>
            <a:pPr algn="just">
              <a:buFont typeface="+mj-lt"/>
              <a:buAutoNum type="arabicPeriod"/>
            </a:pPr>
            <a:r>
              <a:rPr lang="en-US" sz="1600" dirty="0">
                <a:solidFill>
                  <a:srgbClr val="4C4C51"/>
                </a:solidFill>
                <a:latin typeface="+mj-lt"/>
              </a:rPr>
              <a:t>Provisioned Concurrency is designed to keep your functions initialized and hyper-ready to respond in double-digit milliseconds at the scale you need. Here the functions are ready to respond to requests.</a:t>
            </a:r>
          </a:p>
          <a:p>
            <a:pPr algn="just">
              <a:buFont typeface="+mj-lt"/>
              <a:buAutoNum type="arabicPeriod"/>
            </a:pPr>
            <a:r>
              <a:rPr lang="en-US" sz="1600" dirty="0">
                <a:solidFill>
                  <a:srgbClr val="4C4C51"/>
                </a:solidFill>
                <a:latin typeface="+mj-lt"/>
              </a:rPr>
              <a:t>This feature is ideal for where you need predictable function start time or schedule.</a:t>
            </a:r>
          </a:p>
          <a:p>
            <a:pPr algn="just">
              <a:buFont typeface="+mj-lt"/>
              <a:buAutoNum type="arabicPeriod"/>
            </a:pPr>
            <a:r>
              <a:rPr lang="en-US" sz="1600" dirty="0">
                <a:solidFill>
                  <a:srgbClr val="4C4C51"/>
                </a:solidFill>
                <a:latin typeface="+mj-lt"/>
                <a:hlinkClick r:id="rId3"/>
              </a:rPr>
              <a:t>https://aws.amazon.com/blogs/compute/new-for-aws-lambda-predictable-start-up-times-with-provisioned-concurrency/</a:t>
            </a:r>
            <a:r>
              <a:rPr lang="en-US" sz="1600" dirty="0">
                <a:solidFill>
                  <a:srgbClr val="4C4C51"/>
                </a:solidFill>
                <a:latin typeface="+mj-lt"/>
              </a:rPr>
              <a:t> </a:t>
            </a:r>
          </a:p>
        </p:txBody>
      </p:sp>
      <p:pic>
        <p:nvPicPr>
          <p:cNvPr id="12" name="Picture 11">
            <a:extLst>
              <a:ext uri="{FF2B5EF4-FFF2-40B4-BE49-F238E27FC236}">
                <a16:creationId xmlns:a16="http://schemas.microsoft.com/office/drawing/2014/main" id="{FA0DBA8B-8D31-42F7-9FE1-710B78B5312A}"/>
              </a:ext>
            </a:extLst>
          </p:cNvPr>
          <p:cNvPicPr>
            <a:picLocks noChangeAspect="1"/>
          </p:cNvPicPr>
          <p:nvPr/>
        </p:nvPicPr>
        <p:blipFill>
          <a:blip r:embed="rId4"/>
          <a:stretch>
            <a:fillRect/>
          </a:stretch>
        </p:blipFill>
        <p:spPr>
          <a:xfrm>
            <a:off x="8068010" y="2081264"/>
            <a:ext cx="3538537" cy="2675664"/>
          </a:xfrm>
          <a:prstGeom prst="rect">
            <a:avLst/>
          </a:prstGeom>
        </p:spPr>
      </p:pic>
      <p:sp>
        <p:nvSpPr>
          <p:cNvPr id="18" name="TextBox 17">
            <a:extLst>
              <a:ext uri="{FF2B5EF4-FFF2-40B4-BE49-F238E27FC236}">
                <a16:creationId xmlns:a16="http://schemas.microsoft.com/office/drawing/2014/main" id="{1612A51A-3F64-4961-AC7F-2057AC8F5737}"/>
              </a:ext>
            </a:extLst>
          </p:cNvPr>
          <p:cNvSpPr txBox="1"/>
          <p:nvPr/>
        </p:nvSpPr>
        <p:spPr>
          <a:xfrm>
            <a:off x="7450667" y="5118537"/>
            <a:ext cx="4631266" cy="1384995"/>
          </a:xfrm>
          <a:prstGeom prst="rect">
            <a:avLst/>
          </a:prstGeom>
          <a:noFill/>
        </p:spPr>
        <p:txBody>
          <a:bodyPr wrap="square">
            <a:spAutoFit/>
          </a:bodyPr>
          <a:lstStyle/>
          <a:p>
            <a:r>
              <a:rPr lang="en-IN" sz="1400" dirty="0">
                <a:solidFill>
                  <a:srgbClr val="4C4C51"/>
                </a:solidFill>
                <a:latin typeface="+mj-lt"/>
              </a:rPr>
              <a:t>Additional to the tests described above, the research team “collected the </a:t>
            </a:r>
            <a:r>
              <a:rPr lang="en-IN" sz="1400" dirty="0" err="1">
                <a:solidFill>
                  <a:srgbClr val="4C4C51"/>
                </a:solidFill>
                <a:latin typeface="+mj-lt"/>
              </a:rPr>
              <a:t>coldstart</a:t>
            </a:r>
            <a:r>
              <a:rPr lang="en-IN" sz="1400" dirty="0">
                <a:solidFill>
                  <a:srgbClr val="4C4C51"/>
                </a:solidFill>
                <a:latin typeface="+mj-lt"/>
              </a:rPr>
              <a:t> latencies of 128 MB, Python 2.7 (AWS) or Nodejs 6.* (Google and Azure) based functions every 10 seconds for over 168 hours (7 days), and calculated the median of the </a:t>
            </a:r>
            <a:r>
              <a:rPr lang="en-IN" sz="1400" dirty="0" err="1">
                <a:solidFill>
                  <a:srgbClr val="4C4C51"/>
                </a:solidFill>
                <a:latin typeface="+mj-lt"/>
              </a:rPr>
              <a:t>coldstart</a:t>
            </a:r>
            <a:r>
              <a:rPr lang="en-IN" sz="1400" dirty="0">
                <a:solidFill>
                  <a:srgbClr val="4C4C51"/>
                </a:solidFill>
                <a:latin typeface="+mj-lt"/>
              </a:rPr>
              <a:t> latencies collected in a given hour.</a:t>
            </a:r>
          </a:p>
        </p:txBody>
      </p:sp>
    </p:spTree>
    <p:extLst>
      <p:ext uri="{BB962C8B-B14F-4D97-AF65-F5344CB8AC3E}">
        <p14:creationId xmlns:p14="http://schemas.microsoft.com/office/powerpoint/2010/main" val="383743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FC0F-7147-4634-AC29-8B490B88596E}"/>
              </a:ext>
            </a:extLst>
          </p:cNvPr>
          <p:cNvSpPr>
            <a:spLocks noGrp="1"/>
          </p:cNvSpPr>
          <p:nvPr>
            <p:ph type="title"/>
          </p:nvPr>
        </p:nvSpPr>
        <p:spPr/>
        <p:txBody>
          <a:bodyPr/>
          <a:lstStyle/>
          <a:p>
            <a:r>
              <a:rPr lang="en-IN" dirty="0"/>
              <a:t>Research plan</a:t>
            </a:r>
          </a:p>
        </p:txBody>
      </p:sp>
      <p:sp>
        <p:nvSpPr>
          <p:cNvPr id="3" name="Content Placeholder 2">
            <a:extLst>
              <a:ext uri="{FF2B5EF4-FFF2-40B4-BE49-F238E27FC236}">
                <a16:creationId xmlns:a16="http://schemas.microsoft.com/office/drawing/2014/main" id="{A72A6038-83A7-4048-866B-726776615CE0}"/>
              </a:ext>
            </a:extLst>
          </p:cNvPr>
          <p:cNvSpPr>
            <a:spLocks noGrp="1"/>
          </p:cNvSpPr>
          <p:nvPr>
            <p:ph idx="1"/>
          </p:nvPr>
        </p:nvSpPr>
        <p:spPr>
          <a:xfrm>
            <a:off x="581192" y="2180496"/>
            <a:ext cx="6649341" cy="3678303"/>
          </a:xfrm>
        </p:spPr>
        <p:txBody>
          <a:bodyPr>
            <a:normAutofit/>
          </a:bodyPr>
          <a:lstStyle/>
          <a:p>
            <a:r>
              <a:rPr lang="en-IN" dirty="0"/>
              <a:t>After comparing AWS,  Azure and GCP, I plan to go with AWS.</a:t>
            </a:r>
          </a:p>
          <a:p>
            <a:r>
              <a:rPr lang="en-IN" dirty="0"/>
              <a:t>I tried to invoke a asynchronous lambda function in the adjacent figure.</a:t>
            </a:r>
          </a:p>
          <a:p>
            <a:r>
              <a:rPr lang="en-IN" b="1" dirty="0"/>
              <a:t>Next steps: </a:t>
            </a:r>
          </a:p>
          <a:p>
            <a:r>
              <a:rPr lang="en-IN" dirty="0"/>
              <a:t>Developing AWS lambda function on python and setting up the approach using triggers.</a:t>
            </a:r>
          </a:p>
          <a:p>
            <a:r>
              <a:rPr lang="en-IN" dirty="0"/>
              <a:t>Adding different workloads and what processing will be performed on the data </a:t>
            </a:r>
            <a:r>
              <a:rPr lang="en-IN" dirty="0">
                <a:solidFill>
                  <a:srgbClr val="FF0000"/>
                </a:solidFill>
              </a:rPr>
              <a:t>(creating data-set on my own)</a:t>
            </a:r>
            <a:r>
              <a:rPr lang="en-IN" dirty="0"/>
              <a:t>.</a:t>
            </a:r>
          </a:p>
          <a:p>
            <a:r>
              <a:rPr lang="en-IN" dirty="0"/>
              <a:t>Evaluating and comparing the results </a:t>
            </a:r>
            <a:r>
              <a:rPr lang="en-IN" dirty="0">
                <a:solidFill>
                  <a:srgbClr val="FF0000"/>
                </a:solidFill>
              </a:rPr>
              <a:t>(CloudWatch, )</a:t>
            </a:r>
            <a:r>
              <a:rPr lang="en-IN" dirty="0"/>
              <a:t>.</a:t>
            </a:r>
          </a:p>
          <a:p>
            <a:endParaRPr lang="en-IN" dirty="0"/>
          </a:p>
        </p:txBody>
      </p:sp>
      <p:pic>
        <p:nvPicPr>
          <p:cNvPr id="4" name="Picture 3">
            <a:extLst>
              <a:ext uri="{FF2B5EF4-FFF2-40B4-BE49-F238E27FC236}">
                <a16:creationId xmlns:a16="http://schemas.microsoft.com/office/drawing/2014/main" id="{623CB4F8-D42B-4235-9CCC-AC2CF837EFE5}"/>
              </a:ext>
            </a:extLst>
          </p:cNvPr>
          <p:cNvPicPr>
            <a:picLocks noChangeAspect="1"/>
          </p:cNvPicPr>
          <p:nvPr/>
        </p:nvPicPr>
        <p:blipFill>
          <a:blip r:embed="rId2"/>
          <a:stretch>
            <a:fillRect/>
          </a:stretch>
        </p:blipFill>
        <p:spPr>
          <a:xfrm>
            <a:off x="7230533" y="2843982"/>
            <a:ext cx="4284134" cy="1838083"/>
          </a:xfrm>
          <a:prstGeom prst="rect">
            <a:avLst/>
          </a:prstGeom>
        </p:spPr>
      </p:pic>
    </p:spTree>
    <p:extLst>
      <p:ext uri="{BB962C8B-B14F-4D97-AF65-F5344CB8AC3E}">
        <p14:creationId xmlns:p14="http://schemas.microsoft.com/office/powerpoint/2010/main" val="8318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7374-ABA7-4BED-87B1-748D9027AC79}"/>
              </a:ext>
            </a:extLst>
          </p:cNvPr>
          <p:cNvSpPr>
            <a:spLocks noGrp="1"/>
          </p:cNvSpPr>
          <p:nvPr>
            <p:ph type="title"/>
          </p:nvPr>
        </p:nvSpPr>
        <p:spPr/>
        <p:txBody>
          <a:bodyPr/>
          <a:lstStyle/>
          <a:p>
            <a:r>
              <a:rPr lang="en-IN" dirty="0"/>
              <a:t>Points highlighted in 1</a:t>
            </a:r>
            <a:r>
              <a:rPr lang="en-IN" baseline="30000" dirty="0"/>
              <a:t>st</a:t>
            </a:r>
            <a:r>
              <a:rPr lang="en-IN" dirty="0"/>
              <a:t> meeting – 12/10/2020</a:t>
            </a:r>
          </a:p>
        </p:txBody>
      </p:sp>
      <p:sp>
        <p:nvSpPr>
          <p:cNvPr id="3" name="Content Placeholder 2">
            <a:extLst>
              <a:ext uri="{FF2B5EF4-FFF2-40B4-BE49-F238E27FC236}">
                <a16:creationId xmlns:a16="http://schemas.microsoft.com/office/drawing/2014/main" id="{819FF083-ED9F-4475-B0A0-F0E826148A5F}"/>
              </a:ext>
            </a:extLst>
          </p:cNvPr>
          <p:cNvSpPr>
            <a:spLocks noGrp="1"/>
          </p:cNvSpPr>
          <p:nvPr>
            <p:ph idx="1"/>
          </p:nvPr>
        </p:nvSpPr>
        <p:spPr/>
        <p:txBody>
          <a:bodyPr/>
          <a:lstStyle/>
          <a:p>
            <a:r>
              <a:rPr lang="en-IN" dirty="0"/>
              <a:t>Why AWS? Not </a:t>
            </a:r>
            <a:r>
              <a:rPr lang="en-IN" dirty="0" err="1"/>
              <a:t>openstack</a:t>
            </a:r>
            <a:r>
              <a:rPr lang="en-IN" dirty="0"/>
              <a:t> or </a:t>
            </a:r>
            <a:r>
              <a:rPr lang="en-IN" dirty="0" err="1"/>
              <a:t>openwhisk</a:t>
            </a:r>
            <a:endParaRPr lang="en-IN" dirty="0"/>
          </a:p>
          <a:p>
            <a:r>
              <a:rPr lang="en-IN"/>
              <a:t>Problem statement</a:t>
            </a:r>
            <a:endParaRPr lang="en-IN" dirty="0"/>
          </a:p>
          <a:p>
            <a:r>
              <a:rPr lang="en-IN" dirty="0"/>
              <a:t>Expense management?</a:t>
            </a:r>
          </a:p>
          <a:p>
            <a:r>
              <a:rPr lang="en-IN" dirty="0"/>
              <a:t>Benchmark? (CloudWatch records the session logs and duration of lambda runtime, AWS X-ray)</a:t>
            </a:r>
          </a:p>
          <a:p>
            <a:r>
              <a:rPr lang="en-IN" dirty="0"/>
              <a:t>Dataset generation – (generating manually)</a:t>
            </a:r>
          </a:p>
          <a:p>
            <a:r>
              <a:rPr lang="en-IN" dirty="0"/>
              <a:t>What’s unique?</a:t>
            </a:r>
          </a:p>
        </p:txBody>
      </p:sp>
    </p:spTree>
    <p:extLst>
      <p:ext uri="{BB962C8B-B14F-4D97-AF65-F5344CB8AC3E}">
        <p14:creationId xmlns:p14="http://schemas.microsoft.com/office/powerpoint/2010/main" val="279729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ABA6-312F-4841-9761-F7789BF69BA2}"/>
              </a:ext>
            </a:extLst>
          </p:cNvPr>
          <p:cNvSpPr>
            <a:spLocks noGrp="1"/>
          </p:cNvSpPr>
          <p:nvPr>
            <p:ph type="title"/>
          </p:nvPr>
        </p:nvSpPr>
        <p:spPr/>
        <p:txBody>
          <a:bodyPr/>
          <a:lstStyle/>
          <a:p>
            <a:r>
              <a:rPr lang="en-IN" dirty="0"/>
              <a:t>What my project includes</a:t>
            </a:r>
          </a:p>
        </p:txBody>
      </p:sp>
      <p:sp>
        <p:nvSpPr>
          <p:cNvPr id="3" name="Content Placeholder 2">
            <a:extLst>
              <a:ext uri="{FF2B5EF4-FFF2-40B4-BE49-F238E27FC236}">
                <a16:creationId xmlns:a16="http://schemas.microsoft.com/office/drawing/2014/main" id="{ABEC22EA-F654-43EF-B3EE-0A64BF37BB82}"/>
              </a:ext>
            </a:extLst>
          </p:cNvPr>
          <p:cNvSpPr>
            <a:spLocks noGrp="1"/>
          </p:cNvSpPr>
          <p:nvPr>
            <p:ph idx="1"/>
          </p:nvPr>
        </p:nvSpPr>
        <p:spPr>
          <a:xfrm>
            <a:off x="581192" y="2180496"/>
            <a:ext cx="11029615" cy="4203371"/>
          </a:xfrm>
        </p:spPr>
        <p:txBody>
          <a:bodyPr/>
          <a:lstStyle/>
          <a:p>
            <a:r>
              <a:rPr lang="en-IN" dirty="0"/>
              <a:t>System level challenge: </a:t>
            </a:r>
          </a:p>
          <a:p>
            <a:pPr algn="l"/>
            <a:r>
              <a:rPr lang="en-IN" sz="1600" dirty="0"/>
              <a:t>Cold Start:</a:t>
            </a:r>
            <a:r>
              <a:rPr lang="en-IN" dirty="0"/>
              <a:t> </a:t>
            </a:r>
            <a:r>
              <a:rPr lang="en-US" sz="1600" dirty="0"/>
              <a:t>Delay that only occurs during initial invocation as the infrastructure setup required for function provisioning has to established from scratch. This process involves downloading of code, starting the container and setting up the runtime environment which then allows code execution.</a:t>
            </a:r>
            <a:endParaRPr lang="en-IN" sz="1600" dirty="0"/>
          </a:p>
          <a:p>
            <a:pPr lvl="1">
              <a:buFont typeface="Wingdings" panose="05000000000000000000" pitchFamily="2" charset="2"/>
              <a:buChar char="Ø"/>
            </a:pPr>
            <a:r>
              <a:rPr lang="en-IN" dirty="0"/>
              <a:t>Unique deployment process setup with CloudWatch.</a:t>
            </a:r>
          </a:p>
          <a:p>
            <a:r>
              <a:rPr lang="en-IN" dirty="0"/>
              <a:t>Programming model challenge: </a:t>
            </a:r>
          </a:p>
          <a:p>
            <a:pPr lvl="1">
              <a:buFont typeface="Arial" panose="020B0604020202020204" pitchFamily="34" charset="0"/>
              <a:buChar char="•"/>
            </a:pPr>
            <a:r>
              <a:rPr lang="en-IN" dirty="0"/>
              <a:t>Deployment: </a:t>
            </a:r>
            <a:r>
              <a:rPr lang="en-US" dirty="0"/>
              <a:t>Developers should be able to use declarative approaches to control what is deployed and tools to support it.</a:t>
            </a:r>
            <a:endParaRPr lang="en-IN" dirty="0"/>
          </a:p>
          <a:p>
            <a:pPr lvl="1">
              <a:buFont typeface="Wingdings" panose="05000000000000000000" pitchFamily="2" charset="2"/>
              <a:buChar char="Ø"/>
            </a:pPr>
            <a:r>
              <a:rPr lang="en-IN" dirty="0"/>
              <a:t>Automating CloudTrail, CloudWatch and lambda as a single automated function via AWS Cloud Formation.</a:t>
            </a:r>
          </a:p>
          <a:p>
            <a:r>
              <a:rPr lang="en-IN" dirty="0"/>
              <a:t>Research paper link: </a:t>
            </a:r>
            <a:r>
              <a:rPr lang="en-IN" dirty="0">
                <a:hlinkClick r:id="rId2"/>
              </a:rPr>
              <a:t>https://arxiv.org/pdf/1706.03178.pdf%20http://arxiv.org/abs/1706.03178.pdf</a:t>
            </a:r>
            <a:r>
              <a:rPr lang="en-IN" dirty="0"/>
              <a:t> page 14</a:t>
            </a:r>
          </a:p>
        </p:txBody>
      </p:sp>
    </p:spTree>
    <p:extLst>
      <p:ext uri="{BB962C8B-B14F-4D97-AF65-F5344CB8AC3E}">
        <p14:creationId xmlns:p14="http://schemas.microsoft.com/office/powerpoint/2010/main" val="293881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39EC-8A27-4E48-A793-B487C1E85ABB}"/>
              </a:ext>
            </a:extLst>
          </p:cNvPr>
          <p:cNvSpPr>
            <a:spLocks noGrp="1"/>
          </p:cNvSpPr>
          <p:nvPr>
            <p:ph type="title"/>
          </p:nvPr>
        </p:nvSpPr>
        <p:spPr/>
        <p:txBody>
          <a:bodyPr/>
          <a:lstStyle/>
          <a:p>
            <a:r>
              <a:rPr lang="en-IN" dirty="0"/>
              <a:t>Why AWS?</a:t>
            </a:r>
          </a:p>
        </p:txBody>
      </p:sp>
      <p:sp>
        <p:nvSpPr>
          <p:cNvPr id="3" name="Text Placeholder 2">
            <a:extLst>
              <a:ext uri="{FF2B5EF4-FFF2-40B4-BE49-F238E27FC236}">
                <a16:creationId xmlns:a16="http://schemas.microsoft.com/office/drawing/2014/main" id="{11BFE7A3-6C30-4200-9469-574E953E786C}"/>
              </a:ext>
            </a:extLst>
          </p:cNvPr>
          <p:cNvSpPr>
            <a:spLocks noGrp="1"/>
          </p:cNvSpPr>
          <p:nvPr>
            <p:ph type="body" idx="1"/>
          </p:nvPr>
        </p:nvSpPr>
        <p:spPr>
          <a:xfrm>
            <a:off x="1196085" y="2361232"/>
            <a:ext cx="2846581" cy="536005"/>
          </a:xfrm>
        </p:spPr>
        <p:txBody>
          <a:bodyPr/>
          <a:lstStyle/>
          <a:p>
            <a:r>
              <a:rPr lang="en-IN" dirty="0"/>
              <a:t>AWS</a:t>
            </a:r>
          </a:p>
        </p:txBody>
      </p:sp>
      <p:sp>
        <p:nvSpPr>
          <p:cNvPr id="4" name="Content Placeholder 3">
            <a:extLst>
              <a:ext uri="{FF2B5EF4-FFF2-40B4-BE49-F238E27FC236}">
                <a16:creationId xmlns:a16="http://schemas.microsoft.com/office/drawing/2014/main" id="{C172EA61-6857-4EA1-88FE-E9C50CDFB286}"/>
              </a:ext>
            </a:extLst>
          </p:cNvPr>
          <p:cNvSpPr>
            <a:spLocks noGrp="1"/>
          </p:cNvSpPr>
          <p:nvPr>
            <p:ph sz="half" idx="2"/>
          </p:nvPr>
        </p:nvSpPr>
        <p:spPr>
          <a:xfrm>
            <a:off x="956734" y="3008714"/>
            <a:ext cx="3152606" cy="2934999"/>
          </a:xfrm>
        </p:spPr>
        <p:txBody>
          <a:bodyPr/>
          <a:lstStyle/>
          <a:p>
            <a:r>
              <a:rPr lang="en-IN" dirty="0"/>
              <a:t>Have 5 papers backing up the cold-start issue in AWS lambda and other service providers.</a:t>
            </a:r>
          </a:p>
          <a:p>
            <a:r>
              <a:rPr lang="en-IN" dirty="0"/>
              <a:t>The pricing can be managed as shown in the further slides. </a:t>
            </a:r>
          </a:p>
        </p:txBody>
      </p:sp>
      <p:sp>
        <p:nvSpPr>
          <p:cNvPr id="7" name="Text Placeholder 4">
            <a:extLst>
              <a:ext uri="{FF2B5EF4-FFF2-40B4-BE49-F238E27FC236}">
                <a16:creationId xmlns:a16="http://schemas.microsoft.com/office/drawing/2014/main" id="{8AFD1C49-4FE5-452C-85EC-CAE7521E592A}"/>
              </a:ext>
            </a:extLst>
          </p:cNvPr>
          <p:cNvSpPr txBox="1">
            <a:spLocks/>
          </p:cNvSpPr>
          <p:nvPr/>
        </p:nvSpPr>
        <p:spPr>
          <a:xfrm>
            <a:off x="6731001" y="2230598"/>
            <a:ext cx="3085931"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IN" dirty="0" err="1"/>
              <a:t>OpenWhisk</a:t>
            </a:r>
            <a:endParaRPr lang="en-IN" dirty="0"/>
          </a:p>
        </p:txBody>
      </p:sp>
      <p:sp>
        <p:nvSpPr>
          <p:cNvPr id="8" name="Content Placeholder 5">
            <a:extLst>
              <a:ext uri="{FF2B5EF4-FFF2-40B4-BE49-F238E27FC236}">
                <a16:creationId xmlns:a16="http://schemas.microsoft.com/office/drawing/2014/main" id="{AD19DAEE-6AEC-4665-950B-2A4CBB77055A}"/>
              </a:ext>
            </a:extLst>
          </p:cNvPr>
          <p:cNvSpPr txBox="1">
            <a:spLocks/>
          </p:cNvSpPr>
          <p:nvPr/>
        </p:nvSpPr>
        <p:spPr>
          <a:xfrm>
            <a:off x="6539696" y="2924274"/>
            <a:ext cx="3085931" cy="293499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dirty="0"/>
              <a:t>By IBM</a:t>
            </a:r>
          </a:p>
          <a:p>
            <a:r>
              <a:rPr lang="en-IN" dirty="0"/>
              <a:t>Cold-booting issue similar to Cold-start.</a:t>
            </a:r>
          </a:p>
          <a:p>
            <a:r>
              <a:rPr lang="en-IN" dirty="0"/>
              <a:t>Do not have multiple resources backing up the cold-start issue in </a:t>
            </a:r>
            <a:r>
              <a:rPr lang="en-IN" dirty="0" err="1"/>
              <a:t>OpenWhisk</a:t>
            </a:r>
            <a:r>
              <a:rPr lang="en-IN" dirty="0"/>
              <a:t>. (only 1)</a:t>
            </a:r>
          </a:p>
          <a:p>
            <a:r>
              <a:rPr lang="en-IN" dirty="0">
                <a:hlinkClick r:id="rId2"/>
              </a:rPr>
              <a:t>http://conferences.inf.ed.ac.uk/EuroDW2018/papers/eurodw18-Shillaker.pdf</a:t>
            </a:r>
            <a:r>
              <a:rPr lang="en-IN" dirty="0"/>
              <a:t> </a:t>
            </a:r>
          </a:p>
          <a:p>
            <a:endParaRPr lang="en-IN" dirty="0"/>
          </a:p>
        </p:txBody>
      </p:sp>
    </p:spTree>
    <p:extLst>
      <p:ext uri="{BB962C8B-B14F-4D97-AF65-F5344CB8AC3E}">
        <p14:creationId xmlns:p14="http://schemas.microsoft.com/office/powerpoint/2010/main" val="239695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4F3F-F707-4364-85D7-3F0148B46CF1}"/>
              </a:ext>
            </a:extLst>
          </p:cNvPr>
          <p:cNvSpPr>
            <a:spLocks noGrp="1"/>
          </p:cNvSpPr>
          <p:nvPr>
            <p:ph type="title"/>
          </p:nvPr>
        </p:nvSpPr>
        <p:spPr/>
        <p:txBody>
          <a:bodyPr/>
          <a:lstStyle/>
          <a:p>
            <a:r>
              <a:rPr lang="en-IN" dirty="0"/>
              <a:t>Factors on which the pricing depends- Lambda pricing model </a:t>
            </a:r>
          </a:p>
        </p:txBody>
      </p:sp>
      <p:sp>
        <p:nvSpPr>
          <p:cNvPr id="3" name="Content Placeholder 2">
            <a:extLst>
              <a:ext uri="{FF2B5EF4-FFF2-40B4-BE49-F238E27FC236}">
                <a16:creationId xmlns:a16="http://schemas.microsoft.com/office/drawing/2014/main" id="{38162B12-1E19-4140-AEE2-E04D444F1573}"/>
              </a:ext>
            </a:extLst>
          </p:cNvPr>
          <p:cNvSpPr>
            <a:spLocks noGrp="1"/>
          </p:cNvSpPr>
          <p:nvPr>
            <p:ph idx="1"/>
          </p:nvPr>
        </p:nvSpPr>
        <p:spPr>
          <a:xfrm>
            <a:off x="581193" y="2180496"/>
            <a:ext cx="6029158" cy="3678303"/>
          </a:xfrm>
        </p:spPr>
        <p:txBody>
          <a:bodyPr>
            <a:normAutofit lnSpcReduction="10000"/>
          </a:bodyPr>
          <a:lstStyle/>
          <a:p>
            <a:r>
              <a:rPr lang="en-IN" dirty="0"/>
              <a:t>Lambda is charged on the basis of requests.</a:t>
            </a:r>
          </a:p>
          <a:p>
            <a:r>
              <a:rPr lang="en-IN" dirty="0"/>
              <a:t>Lambda Pricing: One Million free requests per month. </a:t>
            </a:r>
          </a:p>
          <a:p>
            <a:r>
              <a:rPr lang="en-IN" dirty="0"/>
              <a:t>Duration calculated: </a:t>
            </a:r>
            <a:r>
              <a:rPr lang="en-US" dirty="0">
                <a:solidFill>
                  <a:srgbClr val="333333"/>
                </a:solidFill>
              </a:rPr>
              <a:t>F</a:t>
            </a:r>
            <a:r>
              <a:rPr lang="en-US" b="0" i="0" dirty="0">
                <a:solidFill>
                  <a:srgbClr val="333333"/>
                </a:solidFill>
                <a:effectLst/>
              </a:rPr>
              <a:t>rom the time your code begins executing until it returns or otherwise terminate (No charge). </a:t>
            </a:r>
          </a:p>
          <a:p>
            <a:r>
              <a:rPr lang="en-IN" dirty="0"/>
              <a:t>Memory allocation: charged</a:t>
            </a:r>
          </a:p>
          <a:p>
            <a:r>
              <a:rPr lang="en-IN" dirty="0"/>
              <a:t>Data transfer charge: </a:t>
            </a:r>
            <a:r>
              <a:rPr lang="en-US" b="0" i="0" dirty="0">
                <a:solidFill>
                  <a:srgbClr val="333333"/>
                </a:solidFill>
                <a:effectLst/>
              </a:rPr>
              <a:t>AWS Lambda functions in the same AWS Region is free.</a:t>
            </a:r>
          </a:p>
          <a:p>
            <a:r>
              <a:rPr lang="en-US" dirty="0">
                <a:solidFill>
                  <a:srgbClr val="333333"/>
                </a:solidFill>
              </a:rPr>
              <a:t>Additional Charge: Storage - B</a:t>
            </a:r>
            <a:r>
              <a:rPr lang="en-US" b="0" i="0" dirty="0">
                <a:solidFill>
                  <a:srgbClr val="333333"/>
                </a:solidFill>
                <a:effectLst/>
              </a:rPr>
              <a:t>illed for the read/write requests and the data stored in Amazon S3.</a:t>
            </a:r>
            <a:r>
              <a:rPr lang="en-US" dirty="0">
                <a:solidFill>
                  <a:srgbClr val="333333"/>
                </a:solidFill>
              </a:rPr>
              <a:t> </a:t>
            </a:r>
            <a:endParaRPr lang="en-IN" dirty="0"/>
          </a:p>
          <a:p>
            <a:r>
              <a:rPr lang="en-IN" dirty="0"/>
              <a:t>Calculator : </a:t>
            </a:r>
            <a:r>
              <a:rPr lang="en-IN" dirty="0">
                <a:hlinkClick r:id="rId2"/>
              </a:rPr>
              <a:t>https://aws.amazon.com/lambda/pricing/</a:t>
            </a:r>
            <a:r>
              <a:rPr lang="en-IN" dirty="0"/>
              <a:t> </a:t>
            </a:r>
          </a:p>
        </p:txBody>
      </p:sp>
      <p:pic>
        <p:nvPicPr>
          <p:cNvPr id="4" name="Picture 3">
            <a:extLst>
              <a:ext uri="{FF2B5EF4-FFF2-40B4-BE49-F238E27FC236}">
                <a16:creationId xmlns:a16="http://schemas.microsoft.com/office/drawing/2014/main" id="{B82F0261-ED72-421A-AF3C-7296596E9DEF}"/>
              </a:ext>
            </a:extLst>
          </p:cNvPr>
          <p:cNvPicPr>
            <a:picLocks noChangeAspect="1"/>
          </p:cNvPicPr>
          <p:nvPr/>
        </p:nvPicPr>
        <p:blipFill>
          <a:blip r:embed="rId3"/>
          <a:stretch>
            <a:fillRect/>
          </a:stretch>
        </p:blipFill>
        <p:spPr>
          <a:xfrm>
            <a:off x="6955366" y="1801693"/>
            <a:ext cx="4943009" cy="1795463"/>
          </a:xfrm>
          <a:prstGeom prst="rect">
            <a:avLst/>
          </a:prstGeom>
        </p:spPr>
      </p:pic>
      <p:pic>
        <p:nvPicPr>
          <p:cNvPr id="6" name="Picture 5">
            <a:extLst>
              <a:ext uri="{FF2B5EF4-FFF2-40B4-BE49-F238E27FC236}">
                <a16:creationId xmlns:a16="http://schemas.microsoft.com/office/drawing/2014/main" id="{1562977E-69B5-47ED-BEC4-DF4E98FA271C}"/>
              </a:ext>
            </a:extLst>
          </p:cNvPr>
          <p:cNvPicPr>
            <a:picLocks noChangeAspect="1"/>
          </p:cNvPicPr>
          <p:nvPr/>
        </p:nvPicPr>
        <p:blipFill>
          <a:blip r:embed="rId4"/>
          <a:stretch>
            <a:fillRect/>
          </a:stretch>
        </p:blipFill>
        <p:spPr>
          <a:xfrm>
            <a:off x="6723254" y="3682893"/>
            <a:ext cx="5175121" cy="2196705"/>
          </a:xfrm>
          <a:prstGeom prst="rect">
            <a:avLst/>
          </a:prstGeom>
        </p:spPr>
      </p:pic>
    </p:spTree>
    <p:extLst>
      <p:ext uri="{BB962C8B-B14F-4D97-AF65-F5344CB8AC3E}">
        <p14:creationId xmlns:p14="http://schemas.microsoft.com/office/powerpoint/2010/main" val="23239578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6147</TotalTime>
  <Words>1427</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Wingdings</vt:lpstr>
      <vt:lpstr>Wingdings 2</vt:lpstr>
      <vt:lpstr>Dividend</vt:lpstr>
      <vt:lpstr>Mitigating latency in serverless computing using aws lambda</vt:lpstr>
      <vt:lpstr>Research niche</vt:lpstr>
      <vt:lpstr>Proposed method and implementation</vt:lpstr>
      <vt:lpstr>Comparison with other provider</vt:lpstr>
      <vt:lpstr>Research plan</vt:lpstr>
      <vt:lpstr>Points highlighted in 1st meeting – 12/10/2020</vt:lpstr>
      <vt:lpstr>What my project includes</vt:lpstr>
      <vt:lpstr>Why AWS?</vt:lpstr>
      <vt:lpstr>Factors on which the pricing depends- Lambda pricing model </vt:lpstr>
      <vt:lpstr>Pricing for other services</vt:lpstr>
      <vt:lpstr>Data set generation/ function logic</vt:lpstr>
      <vt:lpstr>Benchmarking process</vt:lpstr>
      <vt:lpstr>Uniqueness:  The approach will be ‘coded’</vt:lpstr>
      <vt:lpstr>High-level Execution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latency in serverless computing using aws lambda</dc:title>
  <dc:creator>contact.mehakrajpal@gmail.com</dc:creator>
  <cp:lastModifiedBy>contact.mehakrajpal@gmail.com</cp:lastModifiedBy>
  <cp:revision>239</cp:revision>
  <dcterms:created xsi:type="dcterms:W3CDTF">2020-10-10T17:08:02Z</dcterms:created>
  <dcterms:modified xsi:type="dcterms:W3CDTF">2020-10-19T08:58:47Z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