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8"/>
  </p:notesMasterIdLst>
  <p:sldIdLst>
    <p:sldId id="492" r:id="rId2"/>
    <p:sldId id="527" r:id="rId3"/>
    <p:sldId id="533" r:id="rId4"/>
    <p:sldId id="593" r:id="rId5"/>
    <p:sldId id="358" r:id="rId6"/>
    <p:sldId id="484" r:id="rId7"/>
    <p:sldId id="426" r:id="rId8"/>
    <p:sldId id="543" r:id="rId9"/>
    <p:sldId id="504" r:id="rId10"/>
    <p:sldId id="487" r:id="rId11"/>
    <p:sldId id="432" r:id="rId12"/>
    <p:sldId id="508" r:id="rId13"/>
    <p:sldId id="578" r:id="rId14"/>
    <p:sldId id="505" r:id="rId15"/>
    <p:sldId id="453" r:id="rId16"/>
    <p:sldId id="383" r:id="rId17"/>
    <p:sldId id="425" r:id="rId18"/>
    <p:sldId id="456" r:id="rId19"/>
    <p:sldId id="573" r:id="rId20"/>
    <p:sldId id="555" r:id="rId21"/>
    <p:sldId id="537" r:id="rId22"/>
    <p:sldId id="580" r:id="rId23"/>
    <p:sldId id="581" r:id="rId24"/>
    <p:sldId id="548" r:id="rId25"/>
    <p:sldId id="554" r:id="rId26"/>
    <p:sldId id="562" r:id="rId27"/>
    <p:sldId id="576" r:id="rId28"/>
    <p:sldId id="577" r:id="rId29"/>
    <p:sldId id="544" r:id="rId30"/>
    <p:sldId id="558" r:id="rId31"/>
    <p:sldId id="571" r:id="rId32"/>
    <p:sldId id="572" r:id="rId33"/>
    <p:sldId id="569" r:id="rId34"/>
    <p:sldId id="565" r:id="rId35"/>
    <p:sldId id="532" r:id="rId36"/>
    <p:sldId id="445" r:id="rId37"/>
    <p:sldId id="461" r:id="rId38"/>
    <p:sldId id="462" r:id="rId39"/>
    <p:sldId id="463" r:id="rId40"/>
    <p:sldId id="464" r:id="rId41"/>
    <p:sldId id="446" r:id="rId42"/>
    <p:sldId id="489" r:id="rId43"/>
    <p:sldId id="592" r:id="rId44"/>
    <p:sldId id="490" r:id="rId45"/>
    <p:sldId id="491" r:id="rId46"/>
    <p:sldId id="42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4" autoAdjust="0"/>
    <p:restoredTop sz="94640" autoAdjust="0"/>
  </p:normalViewPr>
  <p:slideViewPr>
    <p:cSldViewPr>
      <p:cViewPr varScale="1">
        <p:scale>
          <a:sx n="106" d="100"/>
          <a:sy n="106" d="100"/>
        </p:scale>
        <p:origin x="19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since such a path would imply that A and B together form a single SCC.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8.png"/><Relationship Id="rId7" Type="http://schemas.openxmlformats.org/officeDocument/2006/relationships/image" Target="../media/image24.png"/><Relationship Id="rId17" Type="http://schemas.openxmlformats.org/officeDocument/2006/relationships/image" Target="../media/image90.png"/><Relationship Id="rId2" Type="http://schemas.openxmlformats.org/officeDocument/2006/relationships/image" Target="../media/image22.png"/><Relationship Id="rId16" Type="http://schemas.openxmlformats.org/officeDocument/2006/relationships/image" Target="../media/image8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Relationship Id="rId2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18" Type="http://schemas.openxmlformats.org/officeDocument/2006/relationships/image" Target="../media/image100.png"/><Relationship Id="rId12" Type="http://schemas.openxmlformats.org/officeDocument/2006/relationships/image" Target="../media/image410.png"/><Relationship Id="rId17" Type="http://schemas.openxmlformats.org/officeDocument/2006/relationships/image" Target="../media/image90.png"/><Relationship Id="rId7" Type="http://schemas.openxmlformats.org/officeDocument/2006/relationships/image" Target="../media/image35.png"/><Relationship Id="rId2" Type="http://schemas.openxmlformats.org/officeDocument/2006/relationships/image" Target="../media/image27.png"/><Relationship Id="rId16" Type="http://schemas.openxmlformats.org/officeDocument/2006/relationships/image" Target="../media/image80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6" Type="http://schemas.openxmlformats.org/officeDocument/2006/relationships/image" Target="../media/image34.png"/><Relationship Id="rId15" Type="http://schemas.openxmlformats.org/officeDocument/2006/relationships/image" Target="../media/image70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19" Type="http://schemas.openxmlformats.org/officeDocument/2006/relationships/image" Target="../media/image160.png"/><Relationship Id="rId9" Type="http://schemas.openxmlformats.org/officeDocument/2006/relationships/image" Target="../media/image37.png"/><Relationship Id="rId14" Type="http://schemas.openxmlformats.org/officeDocument/2006/relationships/image" Target="../media/image65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2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1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91.png"/><Relationship Id="rId4" Type="http://schemas.openxmlformats.org/officeDocument/2006/relationships/image" Target="../media/image81.png"/><Relationship Id="rId9" Type="http://schemas.openxmlformats.org/officeDocument/2006/relationships/image" Target="../media/image1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81.png"/><Relationship Id="rId7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0.png"/><Relationship Id="rId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0.png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1.png"/><Relationship Id="rId7" Type="http://schemas.openxmlformats.org/officeDocument/2006/relationships/image" Target="../media/image24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0.png"/><Relationship Id="rId5" Type="http://schemas.openxmlformats.org/officeDocument/2006/relationships/image" Target="../media/image900.png"/><Relationship Id="rId4" Type="http://schemas.openxmlformats.org/officeDocument/2006/relationships/image" Target="../media/image3.png"/><Relationship Id="rId9" Type="http://schemas.openxmlformats.org/officeDocument/2006/relationships/image" Target="../media/image32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213.png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10.png"/><Relationship Id="rId5" Type="http://schemas.openxmlformats.org/officeDocument/2006/relationships/image" Target="../media/image2400.png"/><Relationship Id="rId4" Type="http://schemas.openxmlformats.org/officeDocument/2006/relationships/image" Target="../media/image100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2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0.png"/><Relationship Id="rId5" Type="http://schemas.openxmlformats.org/officeDocument/2006/relationships/image" Target="../media/image270.png"/><Relationship Id="rId4" Type="http://schemas.openxmlformats.org/officeDocument/2006/relationships/image" Target="../media/image28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30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12 </a:t>
            </a:r>
          </a:p>
          <a:p>
            <a:pPr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rgbClr val="7030A0"/>
                </a:solidFill>
              </a:rPr>
              <a:t>Depth First Search in Directed Graph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1" y="3092319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CS602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b="1" dirty="0"/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51106" y="2514600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6786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33644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42026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05094" y="2221468"/>
            <a:ext cx="1209906" cy="3693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715000" y="1981200"/>
            <a:ext cx="457200" cy="369332"/>
            <a:chOff x="5715000" y="1981200"/>
            <a:chExt cx="457200" cy="369332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219575" y="1457325"/>
            <a:ext cx="257175" cy="1066800"/>
            <a:chOff x="4219575" y="1457325"/>
            <a:chExt cx="257175" cy="1066800"/>
          </a:xfrm>
        </p:grpSpPr>
        <p:sp>
          <p:nvSpPr>
            <p:cNvPr id="6" name="Freeform 5"/>
            <p:cNvSpPr/>
            <p:nvPr/>
          </p:nvSpPr>
          <p:spPr>
            <a:xfrm>
              <a:off x="4219575" y="1457325"/>
              <a:ext cx="257175" cy="1066800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21"/>
              <a:endCxn id="6" idx="25"/>
            </p:cNvCxnSpPr>
            <p:nvPr/>
          </p:nvCxnSpPr>
          <p:spPr>
            <a:xfrm flipH="1">
              <a:off x="4410075" y="2371725"/>
              <a:ext cx="381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752600" y="5541639"/>
            <a:ext cx="2175128" cy="478161"/>
            <a:chOff x="3850213" y="1905000"/>
            <a:chExt cx="2175128" cy="47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114800" y="1230868"/>
            <a:ext cx="445980" cy="369332"/>
            <a:chOff x="5715000" y="1981200"/>
            <a:chExt cx="445980" cy="36933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Cloud Callout 53"/>
          <p:cNvSpPr/>
          <p:nvPr/>
        </p:nvSpPr>
        <p:spPr>
          <a:xfrm>
            <a:off x="5091810" y="2667000"/>
            <a:ext cx="4052190" cy="16002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 other type of non-tree edge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Think over it …</a:t>
            </a:r>
          </a:p>
        </p:txBody>
      </p:sp>
      <p:sp>
        <p:nvSpPr>
          <p:cNvPr id="55" name="Down Ribbon 54"/>
          <p:cNvSpPr/>
          <p:nvPr/>
        </p:nvSpPr>
        <p:spPr>
          <a:xfrm>
            <a:off x="5091811" y="4484132"/>
            <a:ext cx="4052190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the following slide, we shall show that these are </a:t>
            </a:r>
            <a:r>
              <a:rPr lang="en-US" sz="1600" u="sng" dirty="0">
                <a:solidFill>
                  <a:schemeClr val="tx1"/>
                </a:solidFill>
              </a:rPr>
              <a:t>the only possibilities</a:t>
            </a:r>
            <a:r>
              <a:rPr lang="en-US" sz="1600" dirty="0">
                <a:solidFill>
                  <a:schemeClr val="tx1"/>
                </a:solidFill>
              </a:rPr>
              <a:t> of a non-tree edge.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906" y="5552790"/>
            <a:ext cx="2096431" cy="467010"/>
            <a:chOff x="4572906" y="5552790"/>
            <a:chExt cx="2096431" cy="46701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814958" y="555279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334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7911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an  edge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be ancestor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be  descendant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3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4: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791199"/>
              </a:xfrm>
              <a:blipFill>
                <a:blip r:embed="rId2"/>
                <a:stretch>
                  <a:fillRect l="-741" t="-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02096" y="1600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625896" y="2971800"/>
            <a:ext cx="4125883" cy="685800"/>
            <a:chOff x="4383613" y="3505200"/>
            <a:chExt cx="4125883" cy="685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511"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086084" y="4779639"/>
            <a:ext cx="4916737" cy="478161"/>
            <a:chOff x="3850213" y="1905000"/>
            <a:chExt cx="4916737" cy="4781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086084" y="5846439"/>
            <a:ext cx="4905516" cy="478161"/>
            <a:chOff x="3850213" y="1905000"/>
            <a:chExt cx="4905516" cy="47816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&quot;No&quot; Symbol 38"/>
          <p:cNvSpPr/>
          <p:nvPr/>
        </p:nvSpPr>
        <p:spPr>
          <a:xfrm>
            <a:off x="6096000" y="54864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1764268"/>
            <a:ext cx="302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rgbClr val="006C3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006C31"/>
                </a:solidFill>
              </a:rPr>
              <a:t>Tree</a:t>
            </a:r>
            <a:r>
              <a:rPr lang="en-US" dirty="0"/>
              <a:t> edge 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dirty="0"/>
              <a:t> edge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200400"/>
            <a:ext cx="193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8960" y="4659868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Cross</a:t>
            </a:r>
            <a:r>
              <a:rPr lang="en-US" b="1" dirty="0"/>
              <a:t> </a:t>
            </a:r>
            <a:r>
              <a:rPr lang="en-US" dirty="0"/>
              <a:t>edge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27680" y="1447800"/>
            <a:ext cx="271092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95399" y="1765012"/>
            <a:ext cx="2947961" cy="3764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94389" y="2895600"/>
            <a:ext cx="294796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95400" y="3200400"/>
            <a:ext cx="26670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47800" y="47368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94F41E-F76A-0C17-5083-0F8F0E3A4C41}"/>
              </a:ext>
            </a:extLst>
          </p:cNvPr>
          <p:cNvSpPr/>
          <p:nvPr/>
        </p:nvSpPr>
        <p:spPr>
          <a:xfrm>
            <a:off x="248136" y="5826585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Down Ribbon 54">
                <a:extLst>
                  <a:ext uri="{FF2B5EF4-FFF2-40B4-BE49-F238E27FC236}">
                    <a16:creationId xmlns:a16="http://schemas.microsoft.com/office/drawing/2014/main" id="{52FECCF7-3EF7-2E54-A9EE-E46387F30189}"/>
                  </a:ext>
                </a:extLst>
              </p:cNvPr>
              <p:cNvSpPr/>
              <p:nvPr/>
            </p:nvSpPr>
            <p:spPr>
              <a:xfrm>
                <a:off x="2555288" y="3520476"/>
                <a:ext cx="5957284" cy="144419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Since (</a:t>
                </a:r>
                <a:r>
                  <a:rPr lang="en-US" sz="16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sz="1600" dirty="0">
                    <a:solidFill>
                      <a:schemeClr val="tx1"/>
                    </a:solidFill>
                  </a:rPr>
                  <a:t>) and (</a:t>
                </a:r>
                <a:r>
                  <a:rPr lang="en-US" sz="16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sz="1600" dirty="0">
                    <a:solidFill>
                      <a:schemeClr val="tx1"/>
                    </a:solidFill>
                  </a:rPr>
                  <a:t>) are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either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disjoint</a:t>
                </a:r>
                <a:r>
                  <a:rPr lang="en-US" sz="1600" dirty="0">
                    <a:solidFill>
                      <a:schemeClr val="tx1"/>
                    </a:solidFill>
                  </a:rPr>
                  <a:t> or one of them encloses the other,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 there are only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possibilities.</a:t>
                </a:r>
              </a:p>
            </p:txBody>
          </p:sp>
        </mc:Choice>
        <mc:Fallback xmlns="">
          <p:sp>
            <p:nvSpPr>
              <p:cNvPr id="29" name="Down Ribbon 54">
                <a:extLst>
                  <a:ext uri="{FF2B5EF4-FFF2-40B4-BE49-F238E27FC236}">
                    <a16:creationId xmlns:a16="http://schemas.microsoft.com/office/drawing/2014/main" id="{52FECCF7-3EF7-2E54-A9EE-E46387F30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88" y="3520476"/>
                <a:ext cx="5957284" cy="144419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30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  <p:bldP spid="29" grpId="1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Homework: </a:t>
            </a:r>
          </a:p>
          <a:p>
            <a:pPr marL="0" indent="0">
              <a:buNone/>
            </a:pPr>
            <a:r>
              <a:rPr lang="en-US" sz="2000" dirty="0"/>
              <a:t>Classify each non-tree edge in this picture.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6562168" y="15646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6541853" y="4615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6985321" y="8813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6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5" grpId="0" animBg="1"/>
      <p:bldP spid="73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6562168" y="15646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6541853" y="4615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6985321" y="8813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urved Connector 77"/>
          <p:cNvCxnSpPr/>
          <p:nvPr/>
        </p:nvCxnSpPr>
        <p:spPr>
          <a:xfrm rot="5400000">
            <a:off x="5791200" y="2286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869858" y="4899102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5" grpId="0" animBg="1"/>
      <p:bldP spid="73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Backward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t,u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r,q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c,b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urved Connector 78"/>
          <p:cNvCxnSpPr/>
          <p:nvPr/>
        </p:nvCxnSpPr>
        <p:spPr>
          <a:xfrm rot="10800000" flipH="1">
            <a:off x="5945459" y="1828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6200000" flipV="1">
            <a:off x="6250940" y="2512061"/>
            <a:ext cx="1359932" cy="14581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543800" y="2514600"/>
            <a:ext cx="136518" cy="7489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flipH="1" flipV="1">
            <a:off x="6858000" y="4876800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68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Backward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t,u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r,q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c,b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Cross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x,u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y,u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y,q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79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 - 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81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Computing</a:t>
            </a:r>
            <a:r>
              <a:rPr lang="en-US" sz="2800" b="1" dirty="0">
                <a:solidFill>
                  <a:srgbClr val="7030A0"/>
                </a:solidFill>
              </a:rPr>
              <a:t> Strongly connected components </a:t>
            </a:r>
            <a:r>
              <a:rPr lang="en-US" sz="2800" b="1" dirty="0">
                <a:solidFill>
                  <a:schemeClr val="tx1"/>
                </a:solidFill>
              </a:rPr>
              <a:t>of a directed graph.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1800" y="38862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4343400"/>
            <a:ext cx="4953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 maximal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1219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28187" y="1169949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11090" y="2591729"/>
            <a:ext cx="183691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  <a:p>
                <a:pPr algn="ctr"/>
                <a:r>
                  <a:rPr lang="en-US" dirty="0"/>
                  <a:t>algorithm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blipFill rotWithShape="1">
                <a:blip r:embed="rId4"/>
                <a:stretch>
                  <a:fillRect l="-1887" t="-2752" r="-3774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0" grpId="0" animBg="1"/>
      <p:bldP spid="71" grpId="0" animBg="1"/>
      <p:bldP spid="80" grpId="0" animBg="1"/>
      <p:bldP spid="2" grpId="0" animBg="1"/>
      <p:bldP spid="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Computing</a:t>
            </a:r>
            <a:r>
              <a:rPr lang="en-US" sz="3600" b="1" dirty="0">
                <a:solidFill>
                  <a:srgbClr val="7030A0"/>
                </a:solidFill>
              </a:rPr>
              <a:t> SCC</a:t>
            </a:r>
            <a:r>
              <a:rPr lang="en-US" sz="3600" b="1" dirty="0"/>
              <a:t>s efficiently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An O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time algorithm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8632-B2CB-ECCD-9409-5B84AFF0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26" y="33339"/>
            <a:ext cx="3968748" cy="1628775"/>
          </a:xfrm>
        </p:spPr>
        <p:txBody>
          <a:bodyPr anchor="b">
            <a:normAutofit fontScale="90000"/>
          </a:bodyPr>
          <a:lstStyle/>
          <a:p>
            <a:r>
              <a:rPr lang="en-US" sz="3500" b="1" dirty="0">
                <a:solidFill>
                  <a:srgbClr val="7030A0"/>
                </a:solidFill>
              </a:rPr>
              <a:t>Kosaraju</a:t>
            </a:r>
            <a:r>
              <a:rPr lang="en-US" sz="3500" b="1" dirty="0"/>
              <a:t>’s Algorithm</a:t>
            </a:r>
            <a:br>
              <a:rPr lang="en-US" sz="3500" dirty="0"/>
            </a:br>
            <a:endParaRPr lang="en-IN" sz="3500" dirty="0"/>
          </a:p>
        </p:txBody>
      </p:sp>
      <p:pic>
        <p:nvPicPr>
          <p:cNvPr id="5" name="Content Placeholder 4" descr="A person in a suit&#10;&#10;Description automatically generated">
            <a:extLst>
              <a:ext uri="{FF2B5EF4-FFF2-40B4-BE49-F238E27FC236}">
                <a16:creationId xmlns:a16="http://schemas.microsoft.com/office/drawing/2014/main" id="{96A54F75-3461-993E-C0F1-79680050F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9" r="17159"/>
          <a:stretch/>
        </p:blipFill>
        <p:spPr>
          <a:xfrm>
            <a:off x="0" y="1600623"/>
            <a:ext cx="2438399" cy="365675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5776AD-181C-A73D-01F4-F37B587B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1609588"/>
            <a:ext cx="3968747" cy="37528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DFS Traversal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C9EB-8F30-3BAF-B626-07D2B948C655}"/>
              </a:ext>
            </a:extLst>
          </p:cNvPr>
          <p:cNvSpPr txBox="1"/>
          <p:nvPr/>
        </p:nvSpPr>
        <p:spPr>
          <a:xfrm>
            <a:off x="0" y="5257800"/>
            <a:ext cx="3380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Mtech</a:t>
            </a:r>
            <a:r>
              <a:rPr lang="en-US" dirty="0"/>
              <a:t> IIT KGP</a:t>
            </a:r>
          </a:p>
          <a:p>
            <a:r>
              <a:rPr lang="en-US" dirty="0"/>
              <a:t>PhD Uni. Pennsylvania</a:t>
            </a:r>
          </a:p>
          <a:p>
            <a:r>
              <a:rPr lang="en-US" dirty="0"/>
              <a:t>Faculty at John Hopkins University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F9785-C6AB-8ED5-CF7B-916B1FEC480A}"/>
              </a:ext>
            </a:extLst>
          </p:cNvPr>
          <p:cNvSpPr txBox="1">
            <a:spLocks/>
          </p:cNvSpPr>
          <p:nvPr/>
        </p:nvSpPr>
        <p:spPr>
          <a:xfrm>
            <a:off x="1969404" y="32114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 </a:t>
            </a:r>
            <a:r>
              <a:rPr lang="en-US" sz="2800" b="1" u="sng" dirty="0"/>
              <a:t>simple</a:t>
            </a:r>
            <a:r>
              <a:rPr lang="en-US" sz="2800" b="1" dirty="0"/>
              <a:t> but very </a:t>
            </a:r>
            <a:r>
              <a:rPr lang="en-US" sz="2800" b="1" u="sng" dirty="0"/>
              <a:t>powerful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idea</a:t>
            </a: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3F4E3EBC-905D-CF12-B085-8A5081BB9085}"/>
              </a:ext>
            </a:extLst>
          </p:cNvPr>
          <p:cNvSpPr/>
          <p:nvPr/>
        </p:nvSpPr>
        <p:spPr>
          <a:xfrm>
            <a:off x="5260973" y="2363042"/>
            <a:ext cx="914400" cy="914400"/>
          </a:xfrm>
          <a:prstGeom prst="mathPlus">
            <a:avLst>
              <a:gd name="adj1" fmla="val 117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2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BA22F-6FC8-5D42-8AC5-A912A180A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the last lecture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8C61D0-144A-944F-BA18-148FCC664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56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  : the given directed graph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: the graph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after reversing edge directions;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us see whether you can use it in today’s lecture </a:t>
                </a:r>
                <a:r>
                  <a:rPr lang="en-US" sz="2400" dirty="0">
                    <a:sym typeface="Wingdings" pitchFamily="2" charset="2"/>
                  </a:rPr>
                  <a:t>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562600"/>
              </a:xfrm>
              <a:blipFill>
                <a:blip r:embed="rId2"/>
                <a:stretch>
                  <a:fillRect l="-1111" t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66800" y="2057400"/>
            <a:ext cx="5791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082" t="-6452" r="-765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86" t="-6349" r="-65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 9"/>
          <p:cNvSpPr/>
          <p:nvPr/>
        </p:nvSpPr>
        <p:spPr>
          <a:xfrm>
            <a:off x="3810000" y="3604632"/>
            <a:ext cx="914400" cy="56819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Graphic 14" descr="A lightbulb">
            <a:extLst>
              <a:ext uri="{FF2B5EF4-FFF2-40B4-BE49-F238E27FC236}">
                <a16:creationId xmlns:a16="http://schemas.microsoft.com/office/drawing/2014/main" id="{AA2097A7-E6C2-5880-98CF-091F4AD4D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8500" y="4572000"/>
            <a:ext cx="2057400" cy="2057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1719B22-DB0B-F4EE-2EB2-6023ED1F679E}"/>
              </a:ext>
            </a:extLst>
          </p:cNvPr>
          <p:cNvSpPr txBox="1">
            <a:spLocks/>
          </p:cNvSpPr>
          <p:nvPr/>
        </p:nvSpPr>
        <p:spPr>
          <a:xfrm>
            <a:off x="304800" y="580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 </a:t>
            </a:r>
            <a:r>
              <a:rPr lang="en-US" sz="2800" b="1" u="sng" dirty="0"/>
              <a:t>simple</a:t>
            </a:r>
            <a:r>
              <a:rPr lang="en-US" sz="2800" b="1" dirty="0"/>
              <a:t> but very </a:t>
            </a:r>
            <a:r>
              <a:rPr lang="en-US" sz="2800" b="1" u="sng" dirty="0"/>
              <a:t>powerful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idea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CE05F8-D374-1ED7-4792-2A2E608C20FA}"/>
              </a:ext>
            </a:extLst>
          </p:cNvPr>
          <p:cNvSpPr/>
          <p:nvPr/>
        </p:nvSpPr>
        <p:spPr>
          <a:xfrm>
            <a:off x="1066800" y="1447800"/>
            <a:ext cx="5791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6CCEE-BD45-BC90-985D-6A6930B1A410}"/>
              </a:ext>
            </a:extLst>
          </p:cNvPr>
          <p:cNvSpPr txBox="1"/>
          <p:nvPr/>
        </p:nvSpPr>
        <p:spPr>
          <a:xfrm>
            <a:off x="4079488" y="3588053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5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  <p:bldP spid="10" grpId="0" animBg="1"/>
      <p:bldP spid="2" grpId="0" animBg="1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863E4-154C-4C16-33FB-C39FDAC6C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any path from x to z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y be any vertex on this path.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can you infer about y?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path from y to z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863E4-154C-4C16-33FB-C39FDAC6C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>
                <a:blip r:embed="rId2"/>
                <a:stretch>
                  <a:fillRect l="-741" t="-5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4C3824-0CB4-0BAC-77F6-FB801A3D89CC}"/>
              </a:ext>
            </a:extLst>
          </p:cNvPr>
          <p:cNvSpPr/>
          <p:nvPr/>
        </p:nvSpPr>
        <p:spPr>
          <a:xfrm>
            <a:off x="1278551" y="2286000"/>
            <a:ext cx="986672" cy="3538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9E34F8-73A8-1A9B-BCD0-AE39F58CD3E4}"/>
              </a:ext>
            </a:extLst>
          </p:cNvPr>
          <p:cNvCxnSpPr>
            <a:cxnSpLocks/>
          </p:cNvCxnSpPr>
          <p:nvPr/>
        </p:nvCxnSpPr>
        <p:spPr>
          <a:xfrm>
            <a:off x="1733578" y="275148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17AD01-589D-530D-E6DA-E4EF2776728F}"/>
              </a:ext>
            </a:extLst>
          </p:cNvPr>
          <p:cNvSpPr txBox="1"/>
          <p:nvPr/>
        </p:nvSpPr>
        <p:spPr>
          <a:xfrm>
            <a:off x="1794960" y="2504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6CE85-8A0E-B9C0-0BC3-85738A92B4FF}"/>
              </a:ext>
            </a:extLst>
          </p:cNvPr>
          <p:cNvSpPr txBox="1"/>
          <p:nvPr/>
        </p:nvSpPr>
        <p:spPr>
          <a:xfrm>
            <a:off x="1828800" y="382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92385-6B77-28A0-0E2E-AE7EE40248A3}"/>
              </a:ext>
            </a:extLst>
          </p:cNvPr>
          <p:cNvSpPr txBox="1"/>
          <p:nvPr/>
        </p:nvSpPr>
        <p:spPr>
          <a:xfrm>
            <a:off x="1836830" y="517430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DE1CB5B-0919-F968-C462-8FFCFDA97041}"/>
              </a:ext>
            </a:extLst>
          </p:cNvPr>
          <p:cNvCxnSpPr/>
          <p:nvPr/>
        </p:nvCxnSpPr>
        <p:spPr>
          <a:xfrm rot="5400000">
            <a:off x="1390469" y="4692831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31B6A2-A8E5-5495-8855-17F122401C71}"/>
              </a:ext>
            </a:extLst>
          </p:cNvPr>
          <p:cNvSpPr txBox="1"/>
          <p:nvPr/>
        </p:nvSpPr>
        <p:spPr>
          <a:xfrm>
            <a:off x="5953974" y="2971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31F4FF-EC3E-88F5-31BE-621E8E71ED47}"/>
              </a:ext>
            </a:extLst>
          </p:cNvPr>
          <p:cNvSpPr txBox="1"/>
          <p:nvPr/>
        </p:nvSpPr>
        <p:spPr>
          <a:xfrm>
            <a:off x="7556454" y="412522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A7BA75-4A26-4DAE-385A-9DCC2F89CF29}"/>
              </a:ext>
            </a:extLst>
          </p:cNvPr>
          <p:cNvSpPr txBox="1"/>
          <p:nvPr/>
        </p:nvSpPr>
        <p:spPr>
          <a:xfrm>
            <a:off x="1356816" y="379613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loud Callout 73">
                <a:extLst>
                  <a:ext uri="{FF2B5EF4-FFF2-40B4-BE49-F238E27FC236}">
                    <a16:creationId xmlns:a16="http://schemas.microsoft.com/office/drawing/2014/main" id="{7F8995D1-E6BB-FCDB-55EC-ACC3DC956D1C}"/>
                  </a:ext>
                </a:extLst>
              </p:cNvPr>
              <p:cNvSpPr/>
              <p:nvPr/>
            </p:nvSpPr>
            <p:spPr>
              <a:xfrm>
                <a:off x="4419288" y="1219382"/>
                <a:ext cx="3809999" cy="1110733"/>
              </a:xfrm>
              <a:prstGeom prst="cloudCallout">
                <a:avLst>
                  <a:gd name="adj1" fmla="val 42434"/>
                  <a:gd name="adj2" fmla="val 532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you show existence of a path from z to y in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6" name="Cloud Callout 73">
                <a:extLst>
                  <a:ext uri="{FF2B5EF4-FFF2-40B4-BE49-F238E27FC236}">
                    <a16:creationId xmlns:a16="http://schemas.microsoft.com/office/drawing/2014/main" id="{7F8995D1-E6BB-FCDB-55EC-ACC3DC95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88" y="1219382"/>
                <a:ext cx="3809999" cy="1110733"/>
              </a:xfrm>
              <a:prstGeom prst="cloudCallout">
                <a:avLst>
                  <a:gd name="adj1" fmla="val 42434"/>
                  <a:gd name="adj2" fmla="val 5329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2">
            <a:extLst>
              <a:ext uri="{FF2B5EF4-FFF2-40B4-BE49-F238E27FC236}">
                <a16:creationId xmlns:a16="http://schemas.microsoft.com/office/drawing/2014/main" id="{D85A9F63-9B49-FBFA-DBB8-8F9F3E9C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06795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99BFC133-40D5-350C-4260-7BF1C31DA6CF}"/>
              </a:ext>
            </a:extLst>
          </p:cNvPr>
          <p:cNvSpPr/>
          <p:nvPr/>
        </p:nvSpPr>
        <p:spPr>
          <a:xfrm flipV="1">
            <a:off x="1657378" y="262079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E3AF58-8F0C-1ADE-D706-FBF7AB13EDDF}"/>
              </a:ext>
            </a:extLst>
          </p:cNvPr>
          <p:cNvGrpSpPr/>
          <p:nvPr/>
        </p:nvGrpSpPr>
        <p:grpSpPr>
          <a:xfrm>
            <a:off x="5710133" y="2869378"/>
            <a:ext cx="2015032" cy="1714290"/>
            <a:chOff x="5710133" y="2869378"/>
            <a:chExt cx="2015032" cy="171429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B8272A-05D7-606D-C3C7-F928F50AADBA}"/>
                </a:ext>
              </a:extLst>
            </p:cNvPr>
            <p:cNvSpPr/>
            <p:nvPr/>
          </p:nvSpPr>
          <p:spPr>
            <a:xfrm flipV="1">
              <a:off x="6019800" y="2895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1C04CA-830D-B087-8EA7-020131B69290}"/>
                </a:ext>
              </a:extLst>
            </p:cNvPr>
            <p:cNvSpPr/>
            <p:nvPr/>
          </p:nvSpPr>
          <p:spPr>
            <a:xfrm flipV="1">
              <a:off x="5710133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C83D64-36E8-F5F0-8721-56A210B2D64E}"/>
                </a:ext>
              </a:extLst>
            </p:cNvPr>
            <p:cNvSpPr/>
            <p:nvPr/>
          </p:nvSpPr>
          <p:spPr>
            <a:xfrm flipV="1">
              <a:off x="6948256" y="286937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36AB1E-1EC8-FEDB-2CB0-7A6F3936B144}"/>
                </a:ext>
              </a:extLst>
            </p:cNvPr>
            <p:cNvSpPr/>
            <p:nvPr/>
          </p:nvSpPr>
          <p:spPr>
            <a:xfrm flipV="1">
              <a:off x="7568992" y="336473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DAC5BF4-549E-0E14-CF5E-95373B3C4BBD}"/>
                </a:ext>
              </a:extLst>
            </p:cNvPr>
            <p:cNvSpPr/>
            <p:nvPr/>
          </p:nvSpPr>
          <p:spPr>
            <a:xfrm flipV="1">
              <a:off x="6700914" y="367454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33002F-0D3E-7A8E-FAAC-5B325D019DE6}"/>
                </a:ext>
              </a:extLst>
            </p:cNvPr>
            <p:cNvSpPr/>
            <p:nvPr/>
          </p:nvSpPr>
          <p:spPr>
            <a:xfrm flipV="1">
              <a:off x="7572765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BD8C80D-8EED-3155-5A67-A5CD9218537F}"/>
                </a:ext>
              </a:extLst>
            </p:cNvPr>
            <p:cNvSpPr/>
            <p:nvPr/>
          </p:nvSpPr>
          <p:spPr>
            <a:xfrm flipV="1">
              <a:off x="6437152" y="443126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90A3ECF3-A25F-971C-D513-5AE964353E50}"/>
              </a:ext>
            </a:extLst>
          </p:cNvPr>
          <p:cNvSpPr/>
          <p:nvPr/>
        </p:nvSpPr>
        <p:spPr>
          <a:xfrm flipV="1">
            <a:off x="1657378" y="53037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11FF919-5F29-062E-4C55-5ED91A80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51510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3A1E3731-C4F3-0DD9-A85F-5F03ADC5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96226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ADD89218-B0CF-90EF-C812-B1A38B3C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40941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1326D1-F2B3-E4EC-88BB-EE68F482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85657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CBCDF1-96BF-0D2F-BB25-7C872CC5DC2D}"/>
              </a:ext>
            </a:extLst>
          </p:cNvPr>
          <p:cNvCxnSpPr>
            <a:cxnSpLocks/>
          </p:cNvCxnSpPr>
          <p:nvPr/>
        </p:nvCxnSpPr>
        <p:spPr>
          <a:xfrm>
            <a:off x="1733578" y="320650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AFE2BF-5B57-EACF-C1A8-66D9B344ED58}"/>
              </a:ext>
            </a:extLst>
          </p:cNvPr>
          <p:cNvCxnSpPr>
            <a:cxnSpLocks/>
          </p:cNvCxnSpPr>
          <p:nvPr/>
        </p:nvCxnSpPr>
        <p:spPr>
          <a:xfrm>
            <a:off x="1733578" y="3663434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AA387E-8828-0DE8-F512-B2DFA3EB8415}"/>
              </a:ext>
            </a:extLst>
          </p:cNvPr>
          <p:cNvCxnSpPr>
            <a:cxnSpLocks/>
          </p:cNvCxnSpPr>
          <p:nvPr/>
        </p:nvCxnSpPr>
        <p:spPr>
          <a:xfrm>
            <a:off x="1727133" y="409294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87F1C9-872E-0D57-1924-63AF33CD878E}"/>
              </a:ext>
            </a:extLst>
          </p:cNvPr>
          <p:cNvCxnSpPr>
            <a:cxnSpLocks/>
          </p:cNvCxnSpPr>
          <p:nvPr/>
        </p:nvCxnSpPr>
        <p:spPr>
          <a:xfrm>
            <a:off x="1724600" y="4561815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F12E17-A6BB-FB18-F0FD-62F43EF77292}"/>
              </a:ext>
            </a:extLst>
          </p:cNvPr>
          <p:cNvCxnSpPr>
            <a:cxnSpLocks/>
          </p:cNvCxnSpPr>
          <p:nvPr/>
        </p:nvCxnSpPr>
        <p:spPr>
          <a:xfrm>
            <a:off x="1724600" y="498725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22176EBE-94EB-D288-64FF-5546B2B02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95" y="373185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E995B791-0D8E-4D90-5FA4-11FCF8A2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90" y="4191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EF91F923-A631-5B8B-E26E-865D62E6D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23" y="4876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8C8B74EB-E44D-036D-9465-22FE023EE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60" y="307791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cxnSp>
        <p:nvCxnSpPr>
          <p:cNvPr id="69" name="Curved Connector 3">
            <a:extLst>
              <a:ext uri="{FF2B5EF4-FFF2-40B4-BE49-F238E27FC236}">
                <a16:creationId xmlns:a16="http://schemas.microsoft.com/office/drawing/2014/main" id="{D4E7AE7F-EB56-F03D-78B5-4879853BDA9F}"/>
              </a:ext>
            </a:extLst>
          </p:cNvPr>
          <p:cNvCxnSpPr>
            <a:cxnSpLocks/>
            <a:stCxn id="49" idx="2"/>
            <a:endCxn id="63" idx="2"/>
          </p:cNvCxnSpPr>
          <p:nvPr/>
        </p:nvCxnSpPr>
        <p:spPr>
          <a:xfrm rot="10800000">
            <a:off x="1200082" y="5029201"/>
            <a:ext cx="457296" cy="350725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25">
            <a:extLst>
              <a:ext uri="{FF2B5EF4-FFF2-40B4-BE49-F238E27FC236}">
                <a16:creationId xmlns:a16="http://schemas.microsoft.com/office/drawing/2014/main" id="{2E5DC32E-0E8C-913E-F584-5B55A9D9230C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rot="16200000" flipV="1">
            <a:off x="812016" y="4488733"/>
            <a:ext cx="533400" cy="242733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25">
            <a:extLst>
              <a:ext uri="{FF2B5EF4-FFF2-40B4-BE49-F238E27FC236}">
                <a16:creationId xmlns:a16="http://schemas.microsoft.com/office/drawing/2014/main" id="{4014CB30-04FF-00D8-8DCA-E647A8EE3650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rot="5400000" flipH="1" flipV="1">
            <a:off x="808429" y="4033176"/>
            <a:ext cx="306745" cy="8905"/>
          </a:xfrm>
          <a:prstGeom prst="curvedConnector3">
            <a:avLst>
              <a:gd name="adj1" fmla="val 369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25">
            <a:extLst>
              <a:ext uri="{FF2B5EF4-FFF2-40B4-BE49-F238E27FC236}">
                <a16:creationId xmlns:a16="http://schemas.microsoft.com/office/drawing/2014/main" id="{9E846D2E-D844-547A-B356-8B1E5B1A0FD3}"/>
              </a:ext>
            </a:extLst>
          </p:cNvPr>
          <p:cNvCxnSpPr>
            <a:cxnSpLocks/>
            <a:stCxn id="61" idx="0"/>
          </p:cNvCxnSpPr>
          <p:nvPr/>
        </p:nvCxnSpPr>
        <p:spPr>
          <a:xfrm rot="5400000" flipH="1" flipV="1">
            <a:off x="716784" y="3469821"/>
            <a:ext cx="511505" cy="12565"/>
          </a:xfrm>
          <a:prstGeom prst="curvedConnector3">
            <a:avLst>
              <a:gd name="adj1" fmla="val 812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25">
            <a:extLst>
              <a:ext uri="{FF2B5EF4-FFF2-40B4-BE49-F238E27FC236}">
                <a16:creationId xmlns:a16="http://schemas.microsoft.com/office/drawing/2014/main" id="{321959B6-8A77-9DEF-40B5-0D2EEC2C4BDE}"/>
              </a:ext>
            </a:extLst>
          </p:cNvPr>
          <p:cNvCxnSpPr>
            <a:cxnSpLocks/>
            <a:stCxn id="64" idx="0"/>
            <a:endCxn id="46" idx="2"/>
          </p:cNvCxnSpPr>
          <p:nvPr/>
        </p:nvCxnSpPr>
        <p:spPr>
          <a:xfrm rot="5400000" flipH="1" flipV="1">
            <a:off x="1127639" y="2548176"/>
            <a:ext cx="380919" cy="67855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18954B-E7C0-8D75-7FFD-2B8883908EF8}"/>
              </a:ext>
            </a:extLst>
          </p:cNvPr>
          <p:cNvSpPr txBox="1"/>
          <p:nvPr/>
        </p:nvSpPr>
        <p:spPr>
          <a:xfrm>
            <a:off x="219880" y="6019019"/>
            <a:ext cx="323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surely a path from z to x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B3C4F2-6CD2-3D19-F1F9-559C74030C39}"/>
              </a:ext>
            </a:extLst>
          </p:cNvPr>
          <p:cNvSpPr txBox="1"/>
          <p:nvPr/>
        </p:nvSpPr>
        <p:spPr>
          <a:xfrm>
            <a:off x="3851418" y="6019019"/>
            <a:ext cx="52720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Just trace this path slowly to build a path from z to y.</a:t>
            </a:r>
            <a:endParaRPr lang="en-IN" dirty="0"/>
          </a:p>
        </p:txBody>
      </p:sp>
      <p:cxnSp>
        <p:nvCxnSpPr>
          <p:cNvPr id="104" name="Curved Connector 25">
            <a:extLst>
              <a:ext uri="{FF2B5EF4-FFF2-40B4-BE49-F238E27FC236}">
                <a16:creationId xmlns:a16="http://schemas.microsoft.com/office/drawing/2014/main" id="{5D9F3B6C-DF43-7B44-D4D2-7E237C5626A6}"/>
              </a:ext>
            </a:extLst>
          </p:cNvPr>
          <p:cNvCxnSpPr/>
          <p:nvPr/>
        </p:nvCxnSpPr>
        <p:spPr>
          <a:xfrm rot="5400000">
            <a:off x="1374843" y="3354585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5B04DF-D283-9A70-AE0C-34E0C7B08E8A}"/>
              </a:ext>
            </a:extLst>
          </p:cNvPr>
          <p:cNvSpPr txBox="1"/>
          <p:nvPr/>
        </p:nvSpPr>
        <p:spPr>
          <a:xfrm>
            <a:off x="219880" y="6315257"/>
            <a:ext cx="338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they are strongly connected.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6B436-AC66-F4A2-3EB2-1C5889BE1890}"/>
              </a:ext>
            </a:extLst>
          </p:cNvPr>
          <p:cNvSpPr txBox="1"/>
          <p:nvPr/>
        </p:nvSpPr>
        <p:spPr>
          <a:xfrm>
            <a:off x="2609083" y="3176269"/>
            <a:ext cx="19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could be like this.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A0C8D-F3C0-900E-19A2-46BAE39F0074}"/>
              </a:ext>
            </a:extLst>
          </p:cNvPr>
          <p:cNvSpPr txBox="1"/>
          <p:nvPr/>
        </p:nvSpPr>
        <p:spPr>
          <a:xfrm>
            <a:off x="2609083" y="36313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065408-1387-61A1-392C-E86DDABC83E3}"/>
              </a:ext>
            </a:extLst>
          </p:cNvPr>
          <p:cNvSpPr/>
          <p:nvPr/>
        </p:nvSpPr>
        <p:spPr>
          <a:xfrm>
            <a:off x="1516521" y="2886670"/>
            <a:ext cx="404476" cy="8461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500"/>
                            </p:stCondLst>
                            <p:childTnLst>
                              <p:par>
                                <p:cTn id="19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13" grpId="0" animBg="1"/>
      <p:bldP spid="22" grpId="0"/>
      <p:bldP spid="23" grpId="0"/>
      <p:bldP spid="24" grpId="0"/>
      <p:bldP spid="40" grpId="0"/>
      <p:bldP spid="41" grpId="0"/>
      <p:bldP spid="42" grpId="0"/>
      <p:bldP spid="16" grpId="0" animBg="1"/>
      <p:bldP spid="16" grpId="1" animBg="1"/>
      <p:bldP spid="46" grpId="0" animBg="1"/>
      <p:bldP spid="49" grpId="0" animBg="1"/>
      <p:bldP spid="68" grpId="0"/>
      <p:bldP spid="102" grpId="0" animBg="1"/>
      <p:bldP spid="102" grpId="1"/>
      <p:bldP spid="103" grpId="0" animBg="1"/>
      <p:bldP spid="103" grpId="1" animBg="1"/>
      <p:bldP spid="5" grpId="0"/>
      <p:bldP spid="5" grpId="1"/>
      <p:bldP spid="6" grpId="0"/>
      <p:bldP spid="7" grpId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63E4-154C-4C16-33FB-C39FDAC6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4C3824-0CB4-0BAC-77F6-FB801A3D89CC}"/>
              </a:ext>
            </a:extLst>
          </p:cNvPr>
          <p:cNvSpPr/>
          <p:nvPr/>
        </p:nvSpPr>
        <p:spPr>
          <a:xfrm>
            <a:off x="1278551" y="2286000"/>
            <a:ext cx="986672" cy="3538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9E34F8-73A8-1A9B-BCD0-AE39F58CD3E4}"/>
              </a:ext>
            </a:extLst>
          </p:cNvPr>
          <p:cNvCxnSpPr>
            <a:cxnSpLocks/>
          </p:cNvCxnSpPr>
          <p:nvPr/>
        </p:nvCxnSpPr>
        <p:spPr>
          <a:xfrm>
            <a:off x="1733578" y="275148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17AD01-589D-530D-E6DA-E4EF2776728F}"/>
              </a:ext>
            </a:extLst>
          </p:cNvPr>
          <p:cNvSpPr txBox="1"/>
          <p:nvPr/>
        </p:nvSpPr>
        <p:spPr>
          <a:xfrm>
            <a:off x="1794960" y="2504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6CE85-8A0E-B9C0-0BC3-85738A92B4FF}"/>
              </a:ext>
            </a:extLst>
          </p:cNvPr>
          <p:cNvSpPr txBox="1"/>
          <p:nvPr/>
        </p:nvSpPr>
        <p:spPr>
          <a:xfrm>
            <a:off x="1828800" y="382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92385-6B77-28A0-0E2E-AE7EE40248A3}"/>
              </a:ext>
            </a:extLst>
          </p:cNvPr>
          <p:cNvSpPr txBox="1"/>
          <p:nvPr/>
        </p:nvSpPr>
        <p:spPr>
          <a:xfrm>
            <a:off x="1836830" y="517430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DE1CB5B-0919-F968-C462-8FFCFDA97041}"/>
              </a:ext>
            </a:extLst>
          </p:cNvPr>
          <p:cNvCxnSpPr/>
          <p:nvPr/>
        </p:nvCxnSpPr>
        <p:spPr>
          <a:xfrm rot="5400000">
            <a:off x="1390469" y="4692831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31B6A2-A8E5-5495-8855-17F122401C71}"/>
              </a:ext>
            </a:extLst>
          </p:cNvPr>
          <p:cNvSpPr txBox="1"/>
          <p:nvPr/>
        </p:nvSpPr>
        <p:spPr>
          <a:xfrm>
            <a:off x="5953974" y="2971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31F4FF-EC3E-88F5-31BE-621E8E71ED47}"/>
              </a:ext>
            </a:extLst>
          </p:cNvPr>
          <p:cNvSpPr txBox="1"/>
          <p:nvPr/>
        </p:nvSpPr>
        <p:spPr>
          <a:xfrm>
            <a:off x="7556454" y="412522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A7BA75-4A26-4DAE-385A-9DCC2F89CF29}"/>
              </a:ext>
            </a:extLst>
          </p:cNvPr>
          <p:cNvSpPr txBox="1"/>
          <p:nvPr/>
        </p:nvSpPr>
        <p:spPr>
          <a:xfrm>
            <a:off x="1356816" y="379613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85A9F63-9B49-FBFA-DBB8-8F9F3E9C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06795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99BFC133-40D5-350C-4260-7BF1C31DA6CF}"/>
              </a:ext>
            </a:extLst>
          </p:cNvPr>
          <p:cNvSpPr/>
          <p:nvPr/>
        </p:nvSpPr>
        <p:spPr>
          <a:xfrm flipV="1">
            <a:off x="1657378" y="262079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E3AF58-8F0C-1ADE-D706-FBF7AB13EDDF}"/>
              </a:ext>
            </a:extLst>
          </p:cNvPr>
          <p:cNvGrpSpPr/>
          <p:nvPr/>
        </p:nvGrpSpPr>
        <p:grpSpPr>
          <a:xfrm>
            <a:off x="5710133" y="2869378"/>
            <a:ext cx="2015032" cy="1714290"/>
            <a:chOff x="5710133" y="2869378"/>
            <a:chExt cx="2015032" cy="171429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B8272A-05D7-606D-C3C7-F928F50AADBA}"/>
                </a:ext>
              </a:extLst>
            </p:cNvPr>
            <p:cNvSpPr/>
            <p:nvPr/>
          </p:nvSpPr>
          <p:spPr>
            <a:xfrm flipV="1">
              <a:off x="6019800" y="2895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1C04CA-830D-B087-8EA7-020131B69290}"/>
                </a:ext>
              </a:extLst>
            </p:cNvPr>
            <p:cNvSpPr/>
            <p:nvPr/>
          </p:nvSpPr>
          <p:spPr>
            <a:xfrm flipV="1">
              <a:off x="5710133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C83D64-36E8-F5F0-8721-56A210B2D64E}"/>
                </a:ext>
              </a:extLst>
            </p:cNvPr>
            <p:cNvSpPr/>
            <p:nvPr/>
          </p:nvSpPr>
          <p:spPr>
            <a:xfrm flipV="1">
              <a:off x="6948256" y="286937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36AB1E-1EC8-FEDB-2CB0-7A6F3936B144}"/>
                </a:ext>
              </a:extLst>
            </p:cNvPr>
            <p:cNvSpPr/>
            <p:nvPr/>
          </p:nvSpPr>
          <p:spPr>
            <a:xfrm flipV="1">
              <a:off x="7568992" y="336473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DAC5BF4-549E-0E14-CF5E-95373B3C4BBD}"/>
                </a:ext>
              </a:extLst>
            </p:cNvPr>
            <p:cNvSpPr/>
            <p:nvPr/>
          </p:nvSpPr>
          <p:spPr>
            <a:xfrm flipV="1">
              <a:off x="6700914" y="367454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33002F-0D3E-7A8E-FAAC-5B325D019DE6}"/>
                </a:ext>
              </a:extLst>
            </p:cNvPr>
            <p:cNvSpPr/>
            <p:nvPr/>
          </p:nvSpPr>
          <p:spPr>
            <a:xfrm flipV="1">
              <a:off x="7572765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BD8C80D-8EED-3155-5A67-A5CD9218537F}"/>
                </a:ext>
              </a:extLst>
            </p:cNvPr>
            <p:cNvSpPr/>
            <p:nvPr/>
          </p:nvSpPr>
          <p:spPr>
            <a:xfrm flipV="1">
              <a:off x="6437152" y="443126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90A3ECF3-A25F-971C-D513-5AE964353E50}"/>
              </a:ext>
            </a:extLst>
          </p:cNvPr>
          <p:cNvSpPr/>
          <p:nvPr/>
        </p:nvSpPr>
        <p:spPr>
          <a:xfrm flipV="1">
            <a:off x="1657378" y="53037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11FF919-5F29-062E-4C55-5ED91A80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51510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3A1E3731-C4F3-0DD9-A85F-5F03ADC5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96226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ADD89218-B0CF-90EF-C812-B1A38B3C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40941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1326D1-F2B3-E4EC-88BB-EE68F482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85657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CBCDF1-96BF-0D2F-BB25-7C872CC5DC2D}"/>
              </a:ext>
            </a:extLst>
          </p:cNvPr>
          <p:cNvCxnSpPr>
            <a:cxnSpLocks/>
          </p:cNvCxnSpPr>
          <p:nvPr/>
        </p:nvCxnSpPr>
        <p:spPr>
          <a:xfrm>
            <a:off x="1733578" y="320650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AFE2BF-5B57-EACF-C1A8-66D9B344ED58}"/>
              </a:ext>
            </a:extLst>
          </p:cNvPr>
          <p:cNvCxnSpPr>
            <a:cxnSpLocks/>
          </p:cNvCxnSpPr>
          <p:nvPr/>
        </p:nvCxnSpPr>
        <p:spPr>
          <a:xfrm>
            <a:off x="1733578" y="3663434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AA387E-8828-0DE8-F512-B2DFA3EB8415}"/>
              </a:ext>
            </a:extLst>
          </p:cNvPr>
          <p:cNvCxnSpPr>
            <a:cxnSpLocks/>
          </p:cNvCxnSpPr>
          <p:nvPr/>
        </p:nvCxnSpPr>
        <p:spPr>
          <a:xfrm>
            <a:off x="1727133" y="409294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87F1C9-872E-0D57-1924-63AF33CD878E}"/>
              </a:ext>
            </a:extLst>
          </p:cNvPr>
          <p:cNvCxnSpPr>
            <a:cxnSpLocks/>
          </p:cNvCxnSpPr>
          <p:nvPr/>
        </p:nvCxnSpPr>
        <p:spPr>
          <a:xfrm>
            <a:off x="1724600" y="4561815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F12E17-A6BB-FB18-F0FD-62F43EF77292}"/>
              </a:ext>
            </a:extLst>
          </p:cNvPr>
          <p:cNvCxnSpPr>
            <a:cxnSpLocks/>
          </p:cNvCxnSpPr>
          <p:nvPr/>
        </p:nvCxnSpPr>
        <p:spPr>
          <a:xfrm>
            <a:off x="1724600" y="498725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22176EBE-94EB-D288-64FF-5546B2B02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95" y="373185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E995B791-0D8E-4D90-5FA4-11FCF8A2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90" y="4191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EF91F923-A631-5B8B-E26E-865D62E6D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23" y="4876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cxnSp>
        <p:nvCxnSpPr>
          <p:cNvPr id="69" name="Curved Connector 3">
            <a:extLst>
              <a:ext uri="{FF2B5EF4-FFF2-40B4-BE49-F238E27FC236}">
                <a16:creationId xmlns:a16="http://schemas.microsoft.com/office/drawing/2014/main" id="{D4E7AE7F-EB56-F03D-78B5-4879853BDA9F}"/>
              </a:ext>
            </a:extLst>
          </p:cNvPr>
          <p:cNvCxnSpPr>
            <a:cxnSpLocks/>
            <a:stCxn id="49" idx="2"/>
            <a:endCxn id="63" idx="2"/>
          </p:cNvCxnSpPr>
          <p:nvPr/>
        </p:nvCxnSpPr>
        <p:spPr>
          <a:xfrm rot="10800000">
            <a:off x="1200082" y="5029201"/>
            <a:ext cx="457296" cy="350725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25">
            <a:extLst>
              <a:ext uri="{FF2B5EF4-FFF2-40B4-BE49-F238E27FC236}">
                <a16:creationId xmlns:a16="http://schemas.microsoft.com/office/drawing/2014/main" id="{2E5DC32E-0E8C-913E-F584-5B55A9D9230C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rot="16200000" flipV="1">
            <a:off x="812016" y="4488733"/>
            <a:ext cx="533400" cy="242733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25">
            <a:extLst>
              <a:ext uri="{FF2B5EF4-FFF2-40B4-BE49-F238E27FC236}">
                <a16:creationId xmlns:a16="http://schemas.microsoft.com/office/drawing/2014/main" id="{4014CB30-04FF-00D8-8DCA-E647A8EE3650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rot="5400000" flipH="1" flipV="1">
            <a:off x="808429" y="4033176"/>
            <a:ext cx="306745" cy="8905"/>
          </a:xfrm>
          <a:prstGeom prst="curvedConnector3">
            <a:avLst>
              <a:gd name="adj1" fmla="val 369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25">
            <a:extLst>
              <a:ext uri="{FF2B5EF4-FFF2-40B4-BE49-F238E27FC236}">
                <a16:creationId xmlns:a16="http://schemas.microsoft.com/office/drawing/2014/main" id="{321959B6-8A77-9DEF-40B5-0D2EEC2C4BDE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959797" y="3144150"/>
            <a:ext cx="695723" cy="597821"/>
          </a:xfrm>
          <a:prstGeom prst="curvedConnector3">
            <a:avLst>
              <a:gd name="adj1" fmla="val 2703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25">
            <a:extLst>
              <a:ext uri="{FF2B5EF4-FFF2-40B4-BE49-F238E27FC236}">
                <a16:creationId xmlns:a16="http://schemas.microsoft.com/office/drawing/2014/main" id="{5D9F3B6C-DF43-7B44-D4D2-7E237C5626A6}"/>
              </a:ext>
            </a:extLst>
          </p:cNvPr>
          <p:cNvCxnSpPr>
            <a:cxnSpLocks/>
          </p:cNvCxnSpPr>
          <p:nvPr/>
        </p:nvCxnSpPr>
        <p:spPr>
          <a:xfrm rot="5400000">
            <a:off x="1562926" y="3546416"/>
            <a:ext cx="788847" cy="895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80219E-9A8C-EAD4-A272-EC57F5ABF8F0}"/>
              </a:ext>
            </a:extLst>
          </p:cNvPr>
          <p:cNvSpPr/>
          <p:nvPr/>
        </p:nvSpPr>
        <p:spPr>
          <a:xfrm>
            <a:off x="1516521" y="2886670"/>
            <a:ext cx="404476" cy="8461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ADD843-3656-B76F-C25F-6A7D526DD5E7}"/>
              </a:ext>
            </a:extLst>
          </p:cNvPr>
          <p:cNvSpPr/>
          <p:nvPr/>
        </p:nvSpPr>
        <p:spPr>
          <a:xfrm flipV="1">
            <a:off x="1651268" y="3960557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63E4-154C-4C16-33FB-C39FDAC6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4C3824-0CB4-0BAC-77F6-FB801A3D89CC}"/>
              </a:ext>
            </a:extLst>
          </p:cNvPr>
          <p:cNvSpPr/>
          <p:nvPr/>
        </p:nvSpPr>
        <p:spPr>
          <a:xfrm>
            <a:off x="1278551" y="2286000"/>
            <a:ext cx="986672" cy="3538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9E34F8-73A8-1A9B-BCD0-AE39F58CD3E4}"/>
              </a:ext>
            </a:extLst>
          </p:cNvPr>
          <p:cNvCxnSpPr>
            <a:cxnSpLocks/>
          </p:cNvCxnSpPr>
          <p:nvPr/>
        </p:nvCxnSpPr>
        <p:spPr>
          <a:xfrm>
            <a:off x="1733578" y="275148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17AD01-589D-530D-E6DA-E4EF2776728F}"/>
              </a:ext>
            </a:extLst>
          </p:cNvPr>
          <p:cNvSpPr txBox="1"/>
          <p:nvPr/>
        </p:nvSpPr>
        <p:spPr>
          <a:xfrm>
            <a:off x="1794960" y="2504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6CE85-8A0E-B9C0-0BC3-85738A92B4FF}"/>
              </a:ext>
            </a:extLst>
          </p:cNvPr>
          <p:cNvSpPr txBox="1"/>
          <p:nvPr/>
        </p:nvSpPr>
        <p:spPr>
          <a:xfrm>
            <a:off x="1828800" y="382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92385-6B77-28A0-0E2E-AE7EE40248A3}"/>
              </a:ext>
            </a:extLst>
          </p:cNvPr>
          <p:cNvSpPr txBox="1"/>
          <p:nvPr/>
        </p:nvSpPr>
        <p:spPr>
          <a:xfrm>
            <a:off x="1836830" y="517430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31B6A2-A8E5-5495-8855-17F122401C71}"/>
              </a:ext>
            </a:extLst>
          </p:cNvPr>
          <p:cNvSpPr txBox="1"/>
          <p:nvPr/>
        </p:nvSpPr>
        <p:spPr>
          <a:xfrm>
            <a:off x="5953974" y="2971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31F4FF-EC3E-88F5-31BE-621E8E71ED47}"/>
              </a:ext>
            </a:extLst>
          </p:cNvPr>
          <p:cNvSpPr txBox="1"/>
          <p:nvPr/>
        </p:nvSpPr>
        <p:spPr>
          <a:xfrm>
            <a:off x="7556454" y="412522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85A9F63-9B49-FBFA-DBB8-8F9F3E9C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06795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99BFC133-40D5-350C-4260-7BF1C31DA6CF}"/>
              </a:ext>
            </a:extLst>
          </p:cNvPr>
          <p:cNvSpPr/>
          <p:nvPr/>
        </p:nvSpPr>
        <p:spPr>
          <a:xfrm flipV="1">
            <a:off x="1657378" y="262079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E3AF58-8F0C-1ADE-D706-FBF7AB13EDDF}"/>
              </a:ext>
            </a:extLst>
          </p:cNvPr>
          <p:cNvGrpSpPr/>
          <p:nvPr/>
        </p:nvGrpSpPr>
        <p:grpSpPr>
          <a:xfrm>
            <a:off x="5710133" y="2869378"/>
            <a:ext cx="2015032" cy="1714290"/>
            <a:chOff x="5710133" y="2869378"/>
            <a:chExt cx="2015032" cy="171429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B8272A-05D7-606D-C3C7-F928F50AADBA}"/>
                </a:ext>
              </a:extLst>
            </p:cNvPr>
            <p:cNvSpPr/>
            <p:nvPr/>
          </p:nvSpPr>
          <p:spPr>
            <a:xfrm flipV="1">
              <a:off x="6019800" y="2895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1C04CA-830D-B087-8EA7-020131B69290}"/>
                </a:ext>
              </a:extLst>
            </p:cNvPr>
            <p:cNvSpPr/>
            <p:nvPr/>
          </p:nvSpPr>
          <p:spPr>
            <a:xfrm flipV="1">
              <a:off x="5710133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C83D64-36E8-F5F0-8721-56A210B2D64E}"/>
                </a:ext>
              </a:extLst>
            </p:cNvPr>
            <p:cNvSpPr/>
            <p:nvPr/>
          </p:nvSpPr>
          <p:spPr>
            <a:xfrm flipV="1">
              <a:off x="6948256" y="286937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36AB1E-1EC8-FEDB-2CB0-7A6F3936B144}"/>
                </a:ext>
              </a:extLst>
            </p:cNvPr>
            <p:cNvSpPr/>
            <p:nvPr/>
          </p:nvSpPr>
          <p:spPr>
            <a:xfrm flipV="1">
              <a:off x="7568992" y="336473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DAC5BF4-549E-0E14-CF5E-95373B3C4BBD}"/>
                </a:ext>
              </a:extLst>
            </p:cNvPr>
            <p:cNvSpPr/>
            <p:nvPr/>
          </p:nvSpPr>
          <p:spPr>
            <a:xfrm flipV="1">
              <a:off x="6700914" y="367454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33002F-0D3E-7A8E-FAAC-5B325D019DE6}"/>
                </a:ext>
              </a:extLst>
            </p:cNvPr>
            <p:cNvSpPr/>
            <p:nvPr/>
          </p:nvSpPr>
          <p:spPr>
            <a:xfrm flipV="1">
              <a:off x="7572765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BD8C80D-8EED-3155-5A67-A5CD9218537F}"/>
                </a:ext>
              </a:extLst>
            </p:cNvPr>
            <p:cNvSpPr/>
            <p:nvPr/>
          </p:nvSpPr>
          <p:spPr>
            <a:xfrm flipV="1">
              <a:off x="6437152" y="443126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90A3ECF3-A25F-971C-D513-5AE964353E50}"/>
              </a:ext>
            </a:extLst>
          </p:cNvPr>
          <p:cNvSpPr/>
          <p:nvPr/>
        </p:nvSpPr>
        <p:spPr>
          <a:xfrm flipV="1">
            <a:off x="1657378" y="530372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11FF919-5F29-062E-4C55-5ED91A80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51510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3A1E3731-C4F3-0DD9-A85F-5F03ADC5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396226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ADD89218-B0CF-90EF-C812-B1A38B3C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409415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1326D1-F2B3-E4EC-88BB-EE68F482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20" y="485657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CBCDF1-96BF-0D2F-BB25-7C872CC5DC2D}"/>
              </a:ext>
            </a:extLst>
          </p:cNvPr>
          <p:cNvCxnSpPr>
            <a:cxnSpLocks/>
          </p:cNvCxnSpPr>
          <p:nvPr/>
        </p:nvCxnSpPr>
        <p:spPr>
          <a:xfrm>
            <a:off x="1733578" y="3206502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AFE2BF-5B57-EACF-C1A8-66D9B344ED58}"/>
              </a:ext>
            </a:extLst>
          </p:cNvPr>
          <p:cNvCxnSpPr>
            <a:cxnSpLocks/>
          </p:cNvCxnSpPr>
          <p:nvPr/>
        </p:nvCxnSpPr>
        <p:spPr>
          <a:xfrm>
            <a:off x="1733578" y="3663434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AA387E-8828-0DE8-F512-B2DFA3EB8415}"/>
              </a:ext>
            </a:extLst>
          </p:cNvPr>
          <p:cNvCxnSpPr>
            <a:cxnSpLocks/>
          </p:cNvCxnSpPr>
          <p:nvPr/>
        </p:nvCxnSpPr>
        <p:spPr>
          <a:xfrm>
            <a:off x="1727133" y="409294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87F1C9-872E-0D57-1924-63AF33CD878E}"/>
              </a:ext>
            </a:extLst>
          </p:cNvPr>
          <p:cNvCxnSpPr>
            <a:cxnSpLocks/>
          </p:cNvCxnSpPr>
          <p:nvPr/>
        </p:nvCxnSpPr>
        <p:spPr>
          <a:xfrm>
            <a:off x="1724600" y="4561815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F12E17-A6BB-FB18-F0FD-62F43EF77292}"/>
              </a:ext>
            </a:extLst>
          </p:cNvPr>
          <p:cNvCxnSpPr>
            <a:cxnSpLocks/>
          </p:cNvCxnSpPr>
          <p:nvPr/>
        </p:nvCxnSpPr>
        <p:spPr>
          <a:xfrm>
            <a:off x="1724600" y="4987257"/>
            <a:ext cx="0" cy="316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7D4D0B-9904-20A4-C9EF-AD6F3B368A38}"/>
              </a:ext>
            </a:extLst>
          </p:cNvPr>
          <p:cNvSpPr/>
          <p:nvPr/>
        </p:nvSpPr>
        <p:spPr>
          <a:xfrm flipV="1">
            <a:off x="1651268" y="3960557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8C7CC8-7BDD-528F-F88A-8C599E007066}"/>
              </a:ext>
            </a:extLst>
          </p:cNvPr>
          <p:cNvSpPr/>
          <p:nvPr/>
        </p:nvSpPr>
        <p:spPr>
          <a:xfrm flipV="1">
            <a:off x="1653696" y="351510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C4B580-4D8E-4258-FE88-EC87B023C2F9}"/>
              </a:ext>
            </a:extLst>
          </p:cNvPr>
          <p:cNvSpPr/>
          <p:nvPr/>
        </p:nvSpPr>
        <p:spPr>
          <a:xfrm flipV="1">
            <a:off x="1655154" y="307581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2B8B1F-229B-A5E0-739F-B6CD904FCEF5}"/>
              </a:ext>
            </a:extLst>
          </p:cNvPr>
          <p:cNvSpPr/>
          <p:nvPr/>
        </p:nvSpPr>
        <p:spPr>
          <a:xfrm flipV="1">
            <a:off x="1655154" y="4401038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1136A8-99DA-027A-B4C4-F60DEF48810E}"/>
              </a:ext>
            </a:extLst>
          </p:cNvPr>
          <p:cNvSpPr/>
          <p:nvPr/>
        </p:nvSpPr>
        <p:spPr>
          <a:xfrm flipV="1">
            <a:off x="1645458" y="485657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63E4-154C-4C16-33FB-C39FDAC6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a path that starts at a vertex and terminates at another vertex of the same SCC, </a:t>
            </a:r>
          </a:p>
          <a:p>
            <a:pPr marL="0" indent="0">
              <a:buNone/>
            </a:pPr>
            <a:r>
              <a:rPr lang="en-US" sz="2000" u="sng" dirty="0"/>
              <a:t>all vertices of the path</a:t>
            </a:r>
            <a:r>
              <a:rPr lang="en-US" sz="2000" dirty="0"/>
              <a:t> belong to the </a:t>
            </a:r>
            <a:r>
              <a:rPr lang="en-US" sz="2000" u="sng" dirty="0"/>
              <a:t>same SCC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31B6A2-A8E5-5495-8855-17F122401C71}"/>
              </a:ext>
            </a:extLst>
          </p:cNvPr>
          <p:cNvSpPr txBox="1"/>
          <p:nvPr/>
        </p:nvSpPr>
        <p:spPr>
          <a:xfrm>
            <a:off x="5953974" y="2971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31F4FF-EC3E-88F5-31BE-621E8E71ED47}"/>
              </a:ext>
            </a:extLst>
          </p:cNvPr>
          <p:cNvSpPr txBox="1"/>
          <p:nvPr/>
        </p:nvSpPr>
        <p:spPr>
          <a:xfrm>
            <a:off x="7556454" y="412522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E3AF58-8F0C-1ADE-D706-FBF7AB13EDDF}"/>
              </a:ext>
            </a:extLst>
          </p:cNvPr>
          <p:cNvGrpSpPr/>
          <p:nvPr/>
        </p:nvGrpSpPr>
        <p:grpSpPr>
          <a:xfrm>
            <a:off x="5710133" y="2869378"/>
            <a:ext cx="2015032" cy="1714290"/>
            <a:chOff x="5710133" y="2869378"/>
            <a:chExt cx="2015032" cy="171429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B8272A-05D7-606D-C3C7-F928F50AADBA}"/>
                </a:ext>
              </a:extLst>
            </p:cNvPr>
            <p:cNvSpPr/>
            <p:nvPr/>
          </p:nvSpPr>
          <p:spPr>
            <a:xfrm flipV="1">
              <a:off x="6019800" y="2895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1C04CA-830D-B087-8EA7-020131B69290}"/>
                </a:ext>
              </a:extLst>
            </p:cNvPr>
            <p:cNvSpPr/>
            <p:nvPr/>
          </p:nvSpPr>
          <p:spPr>
            <a:xfrm flipV="1">
              <a:off x="5710133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C83D64-36E8-F5F0-8721-56A210B2D64E}"/>
                </a:ext>
              </a:extLst>
            </p:cNvPr>
            <p:cNvSpPr/>
            <p:nvPr/>
          </p:nvSpPr>
          <p:spPr>
            <a:xfrm flipV="1">
              <a:off x="6948256" y="286937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36AB1E-1EC8-FEDB-2CB0-7A6F3936B144}"/>
                </a:ext>
              </a:extLst>
            </p:cNvPr>
            <p:cNvSpPr/>
            <p:nvPr/>
          </p:nvSpPr>
          <p:spPr>
            <a:xfrm flipV="1">
              <a:off x="7568992" y="336473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DAC5BF4-549E-0E14-CF5E-95373B3C4BBD}"/>
                </a:ext>
              </a:extLst>
            </p:cNvPr>
            <p:cNvSpPr/>
            <p:nvPr/>
          </p:nvSpPr>
          <p:spPr>
            <a:xfrm flipV="1">
              <a:off x="6700914" y="367454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33002F-0D3E-7A8E-FAAC-5B325D019DE6}"/>
                </a:ext>
              </a:extLst>
            </p:cNvPr>
            <p:cNvSpPr/>
            <p:nvPr/>
          </p:nvSpPr>
          <p:spPr>
            <a:xfrm flipV="1">
              <a:off x="7572765" y="4064896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BD8C80D-8EED-3155-5A67-A5CD9218537F}"/>
                </a:ext>
              </a:extLst>
            </p:cNvPr>
            <p:cNvSpPr/>
            <p:nvPr/>
          </p:nvSpPr>
          <p:spPr>
            <a:xfrm flipV="1">
              <a:off x="6437152" y="4431268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716C6F-38B3-50A5-410D-9602FABE4D78}"/>
              </a:ext>
            </a:extLst>
          </p:cNvPr>
          <p:cNvSpPr/>
          <p:nvPr/>
        </p:nvSpPr>
        <p:spPr>
          <a:xfrm>
            <a:off x="3386032" y="803357"/>
            <a:ext cx="530076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73">
            <a:extLst>
              <a:ext uri="{FF2B5EF4-FFF2-40B4-BE49-F238E27FC236}">
                <a16:creationId xmlns:a16="http://schemas.microsoft.com/office/drawing/2014/main" id="{7560C496-F504-31BF-03D5-727AD99DF628}"/>
              </a:ext>
            </a:extLst>
          </p:cNvPr>
          <p:cNvSpPr/>
          <p:nvPr/>
        </p:nvSpPr>
        <p:spPr>
          <a:xfrm>
            <a:off x="937812" y="2600063"/>
            <a:ext cx="3809999" cy="1110733"/>
          </a:xfrm>
          <a:prstGeom prst="cloudCallout">
            <a:avLst>
              <a:gd name="adj1" fmla="val -31430"/>
              <a:gd name="adj2" fmla="val 876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use this inference to claim anything about the DFS trees and the SCCs ?</a:t>
            </a:r>
          </a:p>
        </p:txBody>
      </p:sp>
    </p:spTree>
    <p:extLst>
      <p:ext uri="{BB962C8B-B14F-4D97-AF65-F5344CB8AC3E}">
        <p14:creationId xmlns:p14="http://schemas.microsoft.com/office/powerpoint/2010/main" val="155837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Inference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7030A0"/>
                </a:solidFill>
              </a:rPr>
              <a:t>Observation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63E4-154C-4C16-33FB-C39FDAC6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Notation </a:t>
            </a:r>
            <a:r>
              <a:rPr lang="en-US" sz="2000" dirty="0"/>
              <a:t>(</a:t>
            </a:r>
            <a:r>
              <a:rPr lang="en-US" sz="2000" b="1" dirty="0"/>
              <a:t>root</a:t>
            </a:r>
            <a:r>
              <a:rPr lang="en-US" sz="2000" dirty="0"/>
              <a:t> of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>
                <a:sym typeface="Wingdings" pitchFamily="2" charset="2"/>
              </a:rPr>
              <a:t>):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the vertex of the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which is visited first during the </a:t>
            </a:r>
            <a:r>
              <a:rPr lang="en-US" sz="2000" b="1" dirty="0"/>
              <a:t>DFS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B8272A-05D7-606D-C3C7-F928F50AADBA}"/>
              </a:ext>
            </a:extLst>
          </p:cNvPr>
          <p:cNvSpPr/>
          <p:nvPr/>
        </p:nvSpPr>
        <p:spPr>
          <a:xfrm flipV="1">
            <a:off x="6019800" y="289560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1C04CA-830D-B087-8EA7-020131B69290}"/>
              </a:ext>
            </a:extLst>
          </p:cNvPr>
          <p:cNvSpPr/>
          <p:nvPr/>
        </p:nvSpPr>
        <p:spPr>
          <a:xfrm flipV="1">
            <a:off x="5710133" y="406489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C83D64-36E8-F5F0-8721-56A210B2D64E}"/>
              </a:ext>
            </a:extLst>
          </p:cNvPr>
          <p:cNvSpPr/>
          <p:nvPr/>
        </p:nvSpPr>
        <p:spPr>
          <a:xfrm flipV="1">
            <a:off x="6948256" y="2869378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6AB1E-1EC8-FEDB-2CB0-7A6F3936B144}"/>
              </a:ext>
            </a:extLst>
          </p:cNvPr>
          <p:cNvSpPr/>
          <p:nvPr/>
        </p:nvSpPr>
        <p:spPr>
          <a:xfrm flipV="1">
            <a:off x="7568992" y="336473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AC5BF4-549E-0E14-CF5E-95373B3C4BBD}"/>
              </a:ext>
            </a:extLst>
          </p:cNvPr>
          <p:cNvSpPr/>
          <p:nvPr/>
        </p:nvSpPr>
        <p:spPr>
          <a:xfrm flipV="1">
            <a:off x="6700914" y="367454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133002F-0D3E-7A8E-FAAC-5B325D019DE6}"/>
              </a:ext>
            </a:extLst>
          </p:cNvPr>
          <p:cNvSpPr/>
          <p:nvPr/>
        </p:nvSpPr>
        <p:spPr>
          <a:xfrm flipV="1">
            <a:off x="7572765" y="406489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D8C80D-8EED-3155-5A67-A5CD9218537F}"/>
              </a:ext>
            </a:extLst>
          </p:cNvPr>
          <p:cNvSpPr/>
          <p:nvPr/>
        </p:nvSpPr>
        <p:spPr>
          <a:xfrm flipV="1">
            <a:off x="6437152" y="4431268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FAAB3-62F1-576C-5534-EE918F974DBA}"/>
              </a:ext>
            </a:extLst>
          </p:cNvPr>
          <p:cNvSpPr/>
          <p:nvPr/>
        </p:nvSpPr>
        <p:spPr>
          <a:xfrm>
            <a:off x="6937882" y="2859314"/>
            <a:ext cx="15183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890E5-C337-B6C5-DF3D-E8B25A1EBB01}"/>
              </a:ext>
            </a:extLst>
          </p:cNvPr>
          <p:cNvSpPr txBox="1"/>
          <p:nvPr/>
        </p:nvSpPr>
        <p:spPr>
          <a:xfrm>
            <a:off x="7093291" y="27340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" name="Flowchart: Extract 4">
            <a:extLst>
              <a:ext uri="{FF2B5EF4-FFF2-40B4-BE49-F238E27FC236}">
                <a16:creationId xmlns:a16="http://schemas.microsoft.com/office/drawing/2014/main" id="{130E70CA-BFDA-B66E-5D3D-B0F18056058D}"/>
              </a:ext>
            </a:extLst>
          </p:cNvPr>
          <p:cNvSpPr/>
          <p:nvPr/>
        </p:nvSpPr>
        <p:spPr>
          <a:xfrm>
            <a:off x="2365282" y="3939988"/>
            <a:ext cx="1252440" cy="1573905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7F119E-093D-84B2-0E49-DCB659E6B29E}"/>
              </a:ext>
            </a:extLst>
          </p:cNvPr>
          <p:cNvGrpSpPr/>
          <p:nvPr/>
        </p:nvGrpSpPr>
        <p:grpSpPr>
          <a:xfrm>
            <a:off x="2903301" y="2357264"/>
            <a:ext cx="314097" cy="1415145"/>
            <a:chOff x="4255834" y="1457324"/>
            <a:chExt cx="258468" cy="168904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346D2FD-A764-C466-4988-DB68A8E1DC65}"/>
                </a:ext>
              </a:extLst>
            </p:cNvPr>
            <p:cNvSpPr/>
            <p:nvPr/>
          </p:nvSpPr>
          <p:spPr>
            <a:xfrm>
              <a:off x="4270917" y="1457324"/>
              <a:ext cx="205833" cy="1447801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8EE581-5D23-4C1B-60D6-0BAAD52B094E}"/>
                </a:ext>
              </a:extLst>
            </p:cNvPr>
            <p:cNvCxnSpPr>
              <a:cxnSpLocks/>
              <a:stCxn id="11" idx="23"/>
            </p:cNvCxnSpPr>
            <p:nvPr/>
          </p:nvCxnSpPr>
          <p:spPr>
            <a:xfrm rot="19908639" flipH="1">
              <a:off x="4255834" y="2858621"/>
              <a:ext cx="258468" cy="28775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9CCD0956-E5AF-4170-9E24-F005DB68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97" y="228106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DC11DD0-869F-1D4E-D733-03A42307CEE1}"/>
              </a:ext>
            </a:extLst>
          </p:cNvPr>
          <p:cNvSpPr/>
          <p:nvPr/>
        </p:nvSpPr>
        <p:spPr>
          <a:xfrm>
            <a:off x="2915587" y="3836330"/>
            <a:ext cx="15183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371530-A24A-3878-8EB9-F2AF02928DAB}"/>
              </a:ext>
            </a:extLst>
          </p:cNvPr>
          <p:cNvSpPr/>
          <p:nvPr/>
        </p:nvSpPr>
        <p:spPr>
          <a:xfrm flipV="1">
            <a:off x="6030174" y="289560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29349B-0EAA-6ED9-4444-3D8F3CA844CE}"/>
              </a:ext>
            </a:extLst>
          </p:cNvPr>
          <p:cNvSpPr/>
          <p:nvPr/>
        </p:nvSpPr>
        <p:spPr>
          <a:xfrm flipV="1">
            <a:off x="6700914" y="368393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DAEDD7-1F44-5DDB-3536-6BCE001B8AF1}"/>
              </a:ext>
            </a:extLst>
          </p:cNvPr>
          <p:cNvSpPr/>
          <p:nvPr/>
        </p:nvSpPr>
        <p:spPr>
          <a:xfrm flipV="1">
            <a:off x="7568992" y="336473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2DEA95-C917-EF85-EE49-D11EF69F280E}"/>
              </a:ext>
            </a:extLst>
          </p:cNvPr>
          <p:cNvSpPr/>
          <p:nvPr/>
        </p:nvSpPr>
        <p:spPr>
          <a:xfrm flipV="1">
            <a:off x="7579119" y="4064484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837DA6-3E8E-E83E-283F-95A3F6133289}"/>
              </a:ext>
            </a:extLst>
          </p:cNvPr>
          <p:cNvSpPr/>
          <p:nvPr/>
        </p:nvSpPr>
        <p:spPr>
          <a:xfrm flipV="1">
            <a:off x="6437152" y="4430704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5E2D75-818C-7E65-1005-82164E9DE395}"/>
              </a:ext>
            </a:extLst>
          </p:cNvPr>
          <p:cNvSpPr/>
          <p:nvPr/>
        </p:nvSpPr>
        <p:spPr>
          <a:xfrm flipV="1">
            <a:off x="5710133" y="4064484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E77E71-D7FE-1DB4-40BA-E005DC087032}"/>
              </a:ext>
            </a:extLst>
          </p:cNvPr>
          <p:cNvSpPr/>
          <p:nvPr/>
        </p:nvSpPr>
        <p:spPr>
          <a:xfrm>
            <a:off x="6937882" y="2859314"/>
            <a:ext cx="15183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688109-5304-C0D8-1973-103F5654A8A6}"/>
              </a:ext>
            </a:extLst>
          </p:cNvPr>
          <p:cNvSpPr txBox="1"/>
          <p:nvPr/>
        </p:nvSpPr>
        <p:spPr>
          <a:xfrm>
            <a:off x="3085047" y="370147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D19E2D-AC0B-2469-EEFD-26E4A2EFD26C}"/>
              </a:ext>
            </a:extLst>
          </p:cNvPr>
          <p:cNvSpPr/>
          <p:nvPr/>
        </p:nvSpPr>
        <p:spPr>
          <a:xfrm flipV="1">
            <a:off x="6155680" y="375830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ECC9B7-6211-4163-7AE5-77DD28BE30BD}"/>
              </a:ext>
            </a:extLst>
          </p:cNvPr>
          <p:cNvSpPr/>
          <p:nvPr/>
        </p:nvSpPr>
        <p:spPr>
          <a:xfrm flipV="1">
            <a:off x="6155680" y="376002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  <p:bldP spid="5" grpId="0" animBg="1"/>
      <p:bldP spid="14" grpId="0" animBg="1"/>
      <p:bldP spid="22" grpId="0" animBg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641-C2F9-7EF5-10E7-B87C270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51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Inference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7030A0"/>
                </a:solidFill>
              </a:rPr>
              <a:t>Observation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63E4-154C-4C16-33FB-C39FDAC6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Notation </a:t>
            </a:r>
            <a:r>
              <a:rPr lang="en-US" sz="2000" dirty="0"/>
              <a:t>(</a:t>
            </a:r>
            <a:r>
              <a:rPr lang="en-US" sz="2000" b="1" dirty="0"/>
              <a:t>root</a:t>
            </a:r>
            <a:r>
              <a:rPr lang="en-US" sz="2000" dirty="0"/>
              <a:t> of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>
                <a:sym typeface="Wingdings" pitchFamily="2" charset="2"/>
              </a:rPr>
              <a:t>):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the vertex of the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which is visited first during the </a:t>
            </a:r>
            <a:r>
              <a:rPr lang="en-US" sz="2000" b="1" dirty="0"/>
              <a:t>DFS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All vertices of the </a:t>
            </a:r>
            <a:r>
              <a:rPr lang="en-US" sz="2000" b="1" dirty="0"/>
              <a:t>SCC</a:t>
            </a:r>
            <a:r>
              <a:rPr lang="en-US" sz="2000" dirty="0"/>
              <a:t> will be </a:t>
            </a:r>
            <a:r>
              <a:rPr lang="en-US" sz="2000" b="1" dirty="0"/>
              <a:t>descendants of r </a:t>
            </a:r>
            <a:r>
              <a:rPr lang="en-US" sz="2000" dirty="0"/>
              <a:t>in the DFS tree.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There may be vertices from </a:t>
            </a:r>
            <a:r>
              <a:rPr lang="en-US" sz="2000" u="sng" dirty="0"/>
              <a:t>other SCCs</a:t>
            </a:r>
            <a:r>
              <a:rPr lang="en-US" sz="2000" dirty="0"/>
              <a:t> that will be descendant of 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But, the entire SCC appears </a:t>
            </a:r>
            <a:r>
              <a:rPr lang="en-US" sz="2000" b="1" u="sng" dirty="0"/>
              <a:t>contiguously</a:t>
            </a:r>
            <a:r>
              <a:rPr lang="en-US" sz="2000" dirty="0"/>
              <a:t> in the subtree rooted at 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C30800E-FB4B-A1C5-BA45-BA4B4FE3C119}"/>
              </a:ext>
            </a:extLst>
          </p:cNvPr>
          <p:cNvSpPr/>
          <p:nvPr/>
        </p:nvSpPr>
        <p:spPr>
          <a:xfrm>
            <a:off x="5102288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B8272A-05D7-606D-C3C7-F928F50AADBA}"/>
              </a:ext>
            </a:extLst>
          </p:cNvPr>
          <p:cNvSpPr/>
          <p:nvPr/>
        </p:nvSpPr>
        <p:spPr>
          <a:xfrm flipV="1">
            <a:off x="6019800" y="289560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1C04CA-830D-B087-8EA7-020131B69290}"/>
              </a:ext>
            </a:extLst>
          </p:cNvPr>
          <p:cNvSpPr/>
          <p:nvPr/>
        </p:nvSpPr>
        <p:spPr>
          <a:xfrm flipV="1">
            <a:off x="5710133" y="406489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C83D64-36E8-F5F0-8721-56A210B2D64E}"/>
              </a:ext>
            </a:extLst>
          </p:cNvPr>
          <p:cNvSpPr/>
          <p:nvPr/>
        </p:nvSpPr>
        <p:spPr>
          <a:xfrm flipV="1">
            <a:off x="6948256" y="2869378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6AB1E-1EC8-FEDB-2CB0-7A6F3936B144}"/>
              </a:ext>
            </a:extLst>
          </p:cNvPr>
          <p:cNvSpPr/>
          <p:nvPr/>
        </p:nvSpPr>
        <p:spPr>
          <a:xfrm flipV="1">
            <a:off x="7568992" y="336473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AC5BF4-549E-0E14-CF5E-95373B3C4BBD}"/>
              </a:ext>
            </a:extLst>
          </p:cNvPr>
          <p:cNvSpPr/>
          <p:nvPr/>
        </p:nvSpPr>
        <p:spPr>
          <a:xfrm flipV="1">
            <a:off x="6700914" y="367454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133002F-0D3E-7A8E-FAAC-5B325D019DE6}"/>
              </a:ext>
            </a:extLst>
          </p:cNvPr>
          <p:cNvSpPr/>
          <p:nvPr/>
        </p:nvSpPr>
        <p:spPr>
          <a:xfrm flipV="1">
            <a:off x="7572765" y="406489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D8C80D-8EED-3155-5A67-A5CD9218537F}"/>
              </a:ext>
            </a:extLst>
          </p:cNvPr>
          <p:cNvSpPr/>
          <p:nvPr/>
        </p:nvSpPr>
        <p:spPr>
          <a:xfrm flipV="1">
            <a:off x="6437152" y="4431268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DA977C-5407-E8DE-4458-054888F36B38}"/>
              </a:ext>
            </a:extLst>
          </p:cNvPr>
          <p:cNvSpPr txBox="1"/>
          <p:nvPr/>
        </p:nvSpPr>
        <p:spPr>
          <a:xfrm>
            <a:off x="6752949" y="49896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SCC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890E5-C337-B6C5-DF3D-E8B25A1EBB01}"/>
              </a:ext>
            </a:extLst>
          </p:cNvPr>
          <p:cNvSpPr txBox="1"/>
          <p:nvPr/>
        </p:nvSpPr>
        <p:spPr>
          <a:xfrm>
            <a:off x="7093291" y="27340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" name="Flowchart: Extract 4">
            <a:extLst>
              <a:ext uri="{FF2B5EF4-FFF2-40B4-BE49-F238E27FC236}">
                <a16:creationId xmlns:a16="http://schemas.microsoft.com/office/drawing/2014/main" id="{130E70CA-BFDA-B66E-5D3D-B0F18056058D}"/>
              </a:ext>
            </a:extLst>
          </p:cNvPr>
          <p:cNvSpPr/>
          <p:nvPr/>
        </p:nvSpPr>
        <p:spPr>
          <a:xfrm>
            <a:off x="2365282" y="3939988"/>
            <a:ext cx="1252440" cy="1573905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7F119E-093D-84B2-0E49-DCB659E6B29E}"/>
              </a:ext>
            </a:extLst>
          </p:cNvPr>
          <p:cNvGrpSpPr/>
          <p:nvPr/>
        </p:nvGrpSpPr>
        <p:grpSpPr>
          <a:xfrm>
            <a:off x="2903301" y="2357264"/>
            <a:ext cx="314097" cy="1415145"/>
            <a:chOff x="4255834" y="1457324"/>
            <a:chExt cx="258468" cy="168904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346D2FD-A764-C466-4988-DB68A8E1DC65}"/>
                </a:ext>
              </a:extLst>
            </p:cNvPr>
            <p:cNvSpPr/>
            <p:nvPr/>
          </p:nvSpPr>
          <p:spPr>
            <a:xfrm>
              <a:off x="4270917" y="1457324"/>
              <a:ext cx="205833" cy="1447801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8EE581-5D23-4C1B-60D6-0BAAD52B094E}"/>
                </a:ext>
              </a:extLst>
            </p:cNvPr>
            <p:cNvCxnSpPr>
              <a:cxnSpLocks/>
              <a:stCxn id="11" idx="23"/>
            </p:cNvCxnSpPr>
            <p:nvPr/>
          </p:nvCxnSpPr>
          <p:spPr>
            <a:xfrm rot="19908639" flipH="1">
              <a:off x="4255834" y="2858621"/>
              <a:ext cx="258468" cy="28775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9CCD0956-E5AF-4170-9E24-F005DB68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97" y="228106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DC11DD0-869F-1D4E-D733-03A42307CEE1}"/>
              </a:ext>
            </a:extLst>
          </p:cNvPr>
          <p:cNvSpPr/>
          <p:nvPr/>
        </p:nvSpPr>
        <p:spPr>
          <a:xfrm>
            <a:off x="2915587" y="3836330"/>
            <a:ext cx="15183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371530-A24A-3878-8EB9-F2AF02928DAB}"/>
              </a:ext>
            </a:extLst>
          </p:cNvPr>
          <p:cNvSpPr/>
          <p:nvPr/>
        </p:nvSpPr>
        <p:spPr>
          <a:xfrm flipV="1">
            <a:off x="2889953" y="4275753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29349B-0EAA-6ED9-4444-3D8F3CA844CE}"/>
              </a:ext>
            </a:extLst>
          </p:cNvPr>
          <p:cNvSpPr/>
          <p:nvPr/>
        </p:nvSpPr>
        <p:spPr>
          <a:xfrm flipV="1">
            <a:off x="3123769" y="472818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DAEDD7-1F44-5DDB-3536-6BCE001B8AF1}"/>
              </a:ext>
            </a:extLst>
          </p:cNvPr>
          <p:cNvSpPr/>
          <p:nvPr/>
        </p:nvSpPr>
        <p:spPr>
          <a:xfrm flipV="1">
            <a:off x="2963877" y="4935532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2DEA95-C917-EF85-EE49-D11EF69F280E}"/>
              </a:ext>
            </a:extLst>
          </p:cNvPr>
          <p:cNvSpPr/>
          <p:nvPr/>
        </p:nvSpPr>
        <p:spPr>
          <a:xfrm flipV="1">
            <a:off x="2813753" y="4563297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837DA6-3E8E-E83E-283F-95A3F6133289}"/>
              </a:ext>
            </a:extLst>
          </p:cNvPr>
          <p:cNvSpPr/>
          <p:nvPr/>
        </p:nvSpPr>
        <p:spPr>
          <a:xfrm flipV="1">
            <a:off x="3031462" y="4517609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5E2D75-818C-7E65-1005-82164E9DE395}"/>
              </a:ext>
            </a:extLst>
          </p:cNvPr>
          <p:cNvSpPr/>
          <p:nvPr/>
        </p:nvSpPr>
        <p:spPr>
          <a:xfrm flipV="1">
            <a:off x="2712585" y="480438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5EEF08-C057-93E7-7289-A097B8509AA5}"/>
              </a:ext>
            </a:extLst>
          </p:cNvPr>
          <p:cNvSpPr/>
          <p:nvPr/>
        </p:nvSpPr>
        <p:spPr>
          <a:xfrm flipV="1">
            <a:off x="3018417" y="5257800"/>
            <a:ext cx="152400" cy="152400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BBD471-4FD9-5D73-FE13-7E6E6D04EBC2}"/>
              </a:ext>
            </a:extLst>
          </p:cNvPr>
          <p:cNvSpPr/>
          <p:nvPr/>
        </p:nvSpPr>
        <p:spPr>
          <a:xfrm flipV="1">
            <a:off x="2743200" y="5181600"/>
            <a:ext cx="152400" cy="152400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19AD41-6416-1E8C-8176-74D2FF9CFD95}"/>
              </a:ext>
            </a:extLst>
          </p:cNvPr>
          <p:cNvSpPr/>
          <p:nvPr/>
        </p:nvSpPr>
        <p:spPr>
          <a:xfrm flipV="1">
            <a:off x="3357933" y="5282775"/>
            <a:ext cx="152400" cy="152400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1B45BC-1765-0D4C-E9AB-94FC1B52F470}"/>
              </a:ext>
            </a:extLst>
          </p:cNvPr>
          <p:cNvSpPr/>
          <p:nvPr/>
        </p:nvSpPr>
        <p:spPr>
          <a:xfrm flipV="1">
            <a:off x="2539450" y="5282775"/>
            <a:ext cx="152400" cy="152400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FD5D4DE-51F8-4534-1998-F201EA9B0D98}"/>
              </a:ext>
            </a:extLst>
          </p:cNvPr>
          <p:cNvGrpSpPr/>
          <p:nvPr/>
        </p:nvGrpSpPr>
        <p:grpSpPr>
          <a:xfrm>
            <a:off x="2539450" y="5066679"/>
            <a:ext cx="899826" cy="107630"/>
            <a:chOff x="2539451" y="5029200"/>
            <a:chExt cx="811122" cy="14510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45FA4E-AFE7-DB40-7CE6-F7A168457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451" y="5037016"/>
              <a:ext cx="325534" cy="397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A06C137-9172-C274-15CD-E932AE699090}"/>
                </a:ext>
              </a:extLst>
            </p:cNvPr>
            <p:cNvCxnSpPr>
              <a:cxnSpLocks/>
            </p:cNvCxnSpPr>
            <p:nvPr/>
          </p:nvCxnSpPr>
          <p:spPr>
            <a:xfrm>
              <a:off x="2835737" y="5029200"/>
              <a:ext cx="210252" cy="145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E813587-9527-B0E9-D930-9130F2C066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9153" y="5076808"/>
              <a:ext cx="114116" cy="904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0CEF7-4481-2C0A-9231-1B855A18D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0321" y="5057854"/>
              <a:ext cx="210252" cy="262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25FCE44E-7342-75BD-4FAD-07F10276F5B5}"/>
              </a:ext>
            </a:extLst>
          </p:cNvPr>
          <p:cNvSpPr/>
          <p:nvPr/>
        </p:nvSpPr>
        <p:spPr>
          <a:xfrm flipV="1">
            <a:off x="6155680" y="3758300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CA5878-146F-638C-D984-A5D161C11829}"/>
              </a:ext>
            </a:extLst>
          </p:cNvPr>
          <p:cNvSpPr/>
          <p:nvPr/>
        </p:nvSpPr>
        <p:spPr>
          <a:xfrm flipV="1">
            <a:off x="2910255" y="4728186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0BDC13-B7F6-300A-AEF4-F346B19FF0B0}"/>
              </a:ext>
            </a:extLst>
          </p:cNvPr>
          <p:cNvSpPr txBox="1"/>
          <p:nvPr/>
        </p:nvSpPr>
        <p:spPr>
          <a:xfrm>
            <a:off x="3085047" y="370147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Ribbon: Curved and Tilted Down 23">
            <a:extLst>
              <a:ext uri="{FF2B5EF4-FFF2-40B4-BE49-F238E27FC236}">
                <a16:creationId xmlns:a16="http://schemas.microsoft.com/office/drawing/2014/main" id="{E98DC4B8-2F2F-1216-B821-FA31579C06A2}"/>
              </a:ext>
            </a:extLst>
          </p:cNvPr>
          <p:cNvSpPr/>
          <p:nvPr/>
        </p:nvSpPr>
        <p:spPr>
          <a:xfrm>
            <a:off x="4793297" y="1205208"/>
            <a:ext cx="4120033" cy="1109044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See the example on the next slide to internalize these inferences.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16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7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5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F2C2E2C-489F-301F-6212-D2186001D921}"/>
              </a:ext>
            </a:extLst>
          </p:cNvPr>
          <p:cNvSpPr/>
          <p:nvPr/>
        </p:nvSpPr>
        <p:spPr>
          <a:xfrm>
            <a:off x="7467600" y="13716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263740-49B8-2090-6DFE-5D1DBB8D09AC}"/>
              </a:ext>
            </a:extLst>
          </p:cNvPr>
          <p:cNvSpPr/>
          <p:nvPr/>
        </p:nvSpPr>
        <p:spPr>
          <a:xfrm>
            <a:off x="7010400" y="3048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630B44-4F9F-E7BE-E9FF-C4C6E81DF4E0}"/>
              </a:ext>
            </a:extLst>
          </p:cNvPr>
          <p:cNvSpPr/>
          <p:nvPr/>
        </p:nvSpPr>
        <p:spPr>
          <a:xfrm>
            <a:off x="8382000" y="2057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D56DB4-3D09-7FD7-06B2-B259A5D1383C}"/>
              </a:ext>
            </a:extLst>
          </p:cNvPr>
          <p:cNvSpPr/>
          <p:nvPr/>
        </p:nvSpPr>
        <p:spPr>
          <a:xfrm>
            <a:off x="6705600" y="45720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68AF7B-8D40-6B88-68B9-14697A3BC8BF}"/>
              </a:ext>
            </a:extLst>
          </p:cNvPr>
          <p:cNvSpPr/>
          <p:nvPr/>
        </p:nvSpPr>
        <p:spPr>
          <a:xfrm>
            <a:off x="6629400" y="3665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585A27-5031-5846-5936-4D7191BEEC8B}"/>
              </a:ext>
            </a:extLst>
          </p:cNvPr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9643CC-0EFC-EE0C-0524-D29BE19EE829}"/>
              </a:ext>
            </a:extLst>
          </p:cNvPr>
          <p:cNvSpPr/>
          <p:nvPr/>
        </p:nvSpPr>
        <p:spPr>
          <a:xfrm>
            <a:off x="6705600" y="5570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loud Callout 73">
            <a:extLst>
              <a:ext uri="{FF2B5EF4-FFF2-40B4-BE49-F238E27FC236}">
                <a16:creationId xmlns:a16="http://schemas.microsoft.com/office/drawing/2014/main" id="{91DAC1E7-2C44-306E-21A6-CB1077C16491}"/>
              </a:ext>
            </a:extLst>
          </p:cNvPr>
          <p:cNvSpPr/>
          <p:nvPr/>
        </p:nvSpPr>
        <p:spPr>
          <a:xfrm>
            <a:off x="152400" y="5819286"/>
            <a:ext cx="9296400" cy="959919"/>
          </a:xfrm>
          <a:prstGeom prst="cloudCallout">
            <a:avLst>
              <a:gd name="adj1" fmla="val -23908"/>
              <a:gd name="adj2" fmla="val 559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Having seen nice structure of </a:t>
            </a:r>
            <a:r>
              <a:rPr lang="en-US" sz="1600" b="1" dirty="0">
                <a:solidFill>
                  <a:schemeClr val="tx1"/>
                </a:solidFill>
              </a:rPr>
              <a:t>SCC</a:t>
            </a:r>
            <a:r>
              <a:rPr lang="en-US" sz="1600" dirty="0">
                <a:solidFill>
                  <a:schemeClr val="tx1"/>
                </a:solidFill>
              </a:rPr>
              <a:t>s in the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 forest, we feel motivated to design an efficient algorithm based on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But how should we start with ?</a:t>
            </a:r>
          </a:p>
        </p:txBody>
      </p:sp>
      <p:sp>
        <p:nvSpPr>
          <p:cNvPr id="20" name="Down Ribbon 74">
            <a:extLst>
              <a:ext uri="{FF2B5EF4-FFF2-40B4-BE49-F238E27FC236}">
                <a16:creationId xmlns:a16="http://schemas.microsoft.com/office/drawing/2014/main" id="{B3D0EF87-7E33-5EE1-8903-93615CA27A83}"/>
              </a:ext>
            </a:extLst>
          </p:cNvPr>
          <p:cNvSpPr/>
          <p:nvPr/>
        </p:nvSpPr>
        <p:spPr>
          <a:xfrm>
            <a:off x="3167738" y="43753"/>
            <a:ext cx="3124200" cy="729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spot the roots of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forest.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4D62B-9020-00B7-D252-F657E5812963}"/>
              </a:ext>
            </a:extLst>
          </p:cNvPr>
          <p:cNvSpPr txBox="1"/>
          <p:nvPr/>
        </p:nvSpPr>
        <p:spPr>
          <a:xfrm>
            <a:off x="1790479" y="6059543"/>
            <a:ext cx="637610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we can find out the roots of SCCs, we can find respective SCCs. </a:t>
            </a:r>
          </a:p>
          <a:p>
            <a:r>
              <a:rPr lang="en-US" dirty="0"/>
              <a:t>But this appears to be as difficult as computing SCCs.</a:t>
            </a:r>
            <a:endParaRPr lang="en-IN" dirty="0"/>
          </a:p>
        </p:txBody>
      </p:sp>
      <p:sp>
        <p:nvSpPr>
          <p:cNvPr id="22" name="Cloud Callout 49">
            <a:extLst>
              <a:ext uri="{FF2B5EF4-FFF2-40B4-BE49-F238E27FC236}">
                <a16:creationId xmlns:a16="http://schemas.microsoft.com/office/drawing/2014/main" id="{6F9DAB16-41EE-290E-953E-DBAC95BFB938}"/>
              </a:ext>
            </a:extLst>
          </p:cNvPr>
          <p:cNvSpPr/>
          <p:nvPr/>
        </p:nvSpPr>
        <p:spPr>
          <a:xfrm>
            <a:off x="2601174" y="5651581"/>
            <a:ext cx="3998640" cy="1116980"/>
          </a:xfrm>
          <a:prstGeom prst="cloudCallout">
            <a:avLst>
              <a:gd name="adj1" fmla="val 20441"/>
              <a:gd name="adj2" fmla="val 694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should we do ?</a:t>
            </a:r>
          </a:p>
        </p:txBody>
      </p:sp>
      <p:sp>
        <p:nvSpPr>
          <p:cNvPr id="23" name="Ribbon: Curved and Tilted Down 22">
            <a:extLst>
              <a:ext uri="{FF2B5EF4-FFF2-40B4-BE49-F238E27FC236}">
                <a16:creationId xmlns:a16="http://schemas.microsoft.com/office/drawing/2014/main" id="{1941E8EA-547A-4001-29CA-FAB80CDDEF3B}"/>
              </a:ext>
            </a:extLst>
          </p:cNvPr>
          <p:cNvSpPr/>
          <p:nvPr/>
        </p:nvSpPr>
        <p:spPr>
          <a:xfrm>
            <a:off x="2650780" y="3525217"/>
            <a:ext cx="4120033" cy="1109044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Let us </a:t>
            </a:r>
            <a:r>
              <a:rPr lang="en-US" sz="1600" dirty="0" err="1">
                <a:solidFill>
                  <a:schemeClr val="tx1"/>
                </a:solidFill>
              </a:rPr>
              <a:t>analyse</a:t>
            </a:r>
            <a:r>
              <a:rPr lang="en-US" sz="1600" dirty="0">
                <a:solidFill>
                  <a:schemeClr val="tx1"/>
                </a:solidFill>
              </a:rPr>
              <a:t> the finish time.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Since it worked for topological ordering of a DAG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1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205" grpId="0" animBg="1"/>
      <p:bldP spid="205" grpId="1" animBg="1"/>
      <p:bldP spid="206" grpId="0" animBg="1"/>
      <p:bldP spid="206" grpId="1" animBg="1"/>
      <p:bldP spid="108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47" grpId="0" animBg="1"/>
      <p:bldP spid="148" grpId="0" animBg="1"/>
      <p:bldP spid="150" grpId="0" animBg="1"/>
      <p:bldP spid="151" grpId="0" animBg="1"/>
      <p:bldP spid="159" grpId="0" animBg="1"/>
      <p:bldP spid="3" grpId="0" animBg="1"/>
      <p:bldP spid="4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" grpId="0" uiExpand="1" build="allAtOnce"/>
      <p:bldP spid="2" grpId="1" uiExpand="1" build="allAtOnce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Study</a:t>
            </a:r>
            <a:r>
              <a:rPr lang="en-US" sz="4000" b="1" dirty="0">
                <a:solidFill>
                  <a:srgbClr val="7030A0"/>
                </a:solidFill>
              </a:rPr>
              <a:t> Finish time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does not appear to be any order </a:t>
            </a:r>
            <a:r>
              <a:rPr lang="en-US" sz="2000" dirty="0">
                <a:sym typeface="Wingdings" panose="05000000000000000000" pitchFamily="2" charset="2"/>
              </a:rPr>
              <a:t>.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75" y="1471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34" y="2157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53" y="217077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4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0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81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4" y="3757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6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987993" y="1624361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2683193" y="2310161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987993" y="2310161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1"/>
          </p:cNvCxnSpPr>
          <p:nvPr/>
        </p:nvCxnSpPr>
        <p:spPr>
          <a:xfrm flipV="1">
            <a:off x="3977835" y="2246971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4192412" y="2323171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3290934" y="1624361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2454593" y="3148361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6" idx="1"/>
          </p:cNvCxnSpPr>
          <p:nvPr/>
        </p:nvCxnSpPr>
        <p:spPr>
          <a:xfrm flipV="1">
            <a:off x="2640980" y="1548161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3" idx="3"/>
          </p:cNvCxnSpPr>
          <p:nvPr/>
        </p:nvCxnSpPr>
        <p:spPr>
          <a:xfrm flipH="1">
            <a:off x="2532651" y="3072161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28" idx="0"/>
          </p:cNvCxnSpPr>
          <p:nvPr/>
        </p:nvCxnSpPr>
        <p:spPr>
          <a:xfrm>
            <a:off x="3453979" y="3148361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7" y="3681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>
            <a:stCxn id="12" idx="1"/>
            <a:endCxn id="15" idx="3"/>
          </p:cNvCxnSpPr>
          <p:nvPr/>
        </p:nvCxnSpPr>
        <p:spPr>
          <a:xfrm flipH="1">
            <a:off x="4055893" y="3072161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004" y="1559829"/>
            <a:ext cx="2592494" cy="2579132"/>
            <a:chOff x="988906" y="1459468"/>
            <a:chExt cx="2592494" cy="2579132"/>
          </a:xfrm>
        </p:grpSpPr>
        <p:sp>
          <p:nvSpPr>
            <p:cNvPr id="34" name="TextBox 33"/>
            <p:cNvSpPr txBox="1"/>
            <p:nvPr/>
          </p:nvSpPr>
          <p:spPr>
            <a:xfrm>
              <a:off x="1979506" y="1459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7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5106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8906" y="36692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1906" y="36576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6306" y="198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4906" y="2907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5000" y="27548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0800" y="29718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cxnSp>
        <p:nvCxnSpPr>
          <p:cNvPr id="43" name="Straight Arrow Connector 42"/>
          <p:cNvCxnSpPr>
            <a:stCxn id="11" idx="1"/>
            <a:endCxn id="10" idx="3"/>
          </p:cNvCxnSpPr>
          <p:nvPr/>
        </p:nvCxnSpPr>
        <p:spPr>
          <a:xfrm flipH="1">
            <a:off x="2761251" y="3072161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543550" y="3796061"/>
            <a:ext cx="906966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09800" y="3681761"/>
            <a:ext cx="967482" cy="966439"/>
            <a:chOff x="2209800" y="3681761"/>
            <a:chExt cx="967482" cy="966439"/>
          </a:xfrm>
        </p:grpSpPr>
        <p:sp>
          <p:nvSpPr>
            <p:cNvPr id="52" name="Oval 51"/>
            <p:cNvSpPr/>
            <p:nvPr/>
          </p:nvSpPr>
          <p:spPr>
            <a:xfrm>
              <a:off x="2209800" y="3681761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73630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65337" y="3630910"/>
            <a:ext cx="842565" cy="1017290"/>
            <a:chOff x="3265337" y="3630910"/>
            <a:chExt cx="842565" cy="1017290"/>
          </a:xfrm>
        </p:grpSpPr>
        <p:sp>
          <p:nvSpPr>
            <p:cNvPr id="53" name="Oval 52"/>
            <p:cNvSpPr/>
            <p:nvPr/>
          </p:nvSpPr>
          <p:spPr>
            <a:xfrm>
              <a:off x="3265337" y="3630910"/>
              <a:ext cx="440980" cy="3233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6692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264" y="1852961"/>
            <a:ext cx="1829336" cy="2947639"/>
            <a:chOff x="3733264" y="1852961"/>
            <a:chExt cx="1829336" cy="2947639"/>
          </a:xfrm>
        </p:grpSpPr>
        <p:sp>
          <p:nvSpPr>
            <p:cNvPr id="47" name="Freeform 46"/>
            <p:cNvSpPr/>
            <p:nvPr/>
          </p:nvSpPr>
          <p:spPr>
            <a:xfrm>
              <a:off x="3733264" y="1852961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41302" y="4191000"/>
              <a:ext cx="921298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96027" y="4343400"/>
            <a:ext cx="45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     w      k      j    v    r    p    q    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03706" y="1295400"/>
            <a:ext cx="2592494" cy="2667000"/>
            <a:chOff x="5103706" y="1295400"/>
            <a:chExt cx="2592494" cy="2667000"/>
          </a:xfrm>
        </p:grpSpPr>
        <p:grpSp>
          <p:nvGrpSpPr>
            <p:cNvPr id="58" name="Group 57"/>
            <p:cNvGrpSpPr/>
            <p:nvPr/>
          </p:nvGrpSpPr>
          <p:grpSpPr>
            <a:xfrm>
              <a:off x="5341436" y="1371600"/>
              <a:ext cx="2278564" cy="2438400"/>
              <a:chOff x="1683836" y="4191000"/>
              <a:chExt cx="2278564" cy="2438400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177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236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655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43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322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6283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7078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7" name="Straight Arrow Connector 66"/>
              <p:cNvCxnSpPr>
                <a:stCxn id="59" idx="2"/>
                <a:endCxn id="60" idx="0"/>
              </p:cNvCxnSpPr>
              <p:nvPr/>
            </p:nvCxnSpPr>
            <p:spPr>
              <a:xfrm flipH="1">
                <a:off x="2295295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0" idx="2"/>
                <a:endCxn id="62" idx="0"/>
              </p:cNvCxnSpPr>
              <p:nvPr/>
            </p:nvCxnSpPr>
            <p:spPr>
              <a:xfrm flipH="1">
                <a:off x="1990495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0" idx="2"/>
                <a:endCxn id="63" idx="0"/>
              </p:cNvCxnSpPr>
              <p:nvPr/>
            </p:nvCxnSpPr>
            <p:spPr>
              <a:xfrm>
                <a:off x="2295295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1" idx="2"/>
                <a:endCxn id="64" idx="0"/>
              </p:cNvCxnSpPr>
              <p:nvPr/>
            </p:nvCxnSpPr>
            <p:spPr>
              <a:xfrm>
                <a:off x="3499714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2"/>
                <a:endCxn id="61" idx="1"/>
              </p:cNvCxnSpPr>
              <p:nvPr/>
            </p:nvCxnSpPr>
            <p:spPr>
              <a:xfrm>
                <a:off x="2598236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2" idx="2"/>
                <a:endCxn id="65" idx="0"/>
              </p:cNvCxnSpPr>
              <p:nvPr/>
            </p:nvCxnSpPr>
            <p:spPr>
              <a:xfrm flipH="1">
                <a:off x="1761895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3" idx="2"/>
                <a:endCxn id="74" idx="0"/>
              </p:cNvCxnSpPr>
              <p:nvPr/>
            </p:nvCxnSpPr>
            <p:spPr>
              <a:xfrm>
                <a:off x="2761281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919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5" name="Straight Arrow Connector 74"/>
              <p:cNvCxnSpPr>
                <a:stCxn id="64" idx="1"/>
                <a:endCxn id="66" idx="3"/>
              </p:cNvCxnSpPr>
              <p:nvPr/>
            </p:nvCxnSpPr>
            <p:spPr>
              <a:xfrm flipH="1">
                <a:off x="3363195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5941906" y="129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8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03706" y="3581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2906" y="35930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85598" y="28341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73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89706" y="2983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81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69098" y="1395761"/>
            <a:ext cx="3735266" cy="3521927"/>
            <a:chOff x="2369098" y="1395761"/>
            <a:chExt cx="3735266" cy="3521927"/>
          </a:xfrm>
        </p:grpSpPr>
        <p:sp>
          <p:nvSpPr>
            <p:cNvPr id="48" name="Freeform 47"/>
            <p:cNvSpPr/>
            <p:nvPr/>
          </p:nvSpPr>
          <p:spPr>
            <a:xfrm>
              <a:off x="2369098" y="1395761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33853" y="4192859"/>
              <a:ext cx="2870511" cy="724829"/>
            </a:xfrm>
            <a:custGeom>
              <a:avLst/>
              <a:gdLst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419814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29245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048" h="724829">
                  <a:moveTo>
                    <a:pt x="0" y="167268"/>
                  </a:moveTo>
                  <a:lnTo>
                    <a:pt x="0" y="535258"/>
                  </a:lnTo>
                  <a:lnTo>
                    <a:pt x="11151" y="669073"/>
                  </a:lnTo>
                  <a:lnTo>
                    <a:pt x="2732048" y="724829"/>
                  </a:lnTo>
                  <a:lnTo>
                    <a:pt x="2720897" y="0"/>
                  </a:lnTo>
                  <a:lnTo>
                    <a:pt x="2292454" y="0"/>
                  </a:lnTo>
                  <a:lnTo>
                    <a:pt x="2281841" y="635619"/>
                  </a:lnTo>
                  <a:lnTo>
                    <a:pt x="1326995" y="613317"/>
                  </a:lnTo>
                  <a:lnTo>
                    <a:pt x="1326995" y="22302"/>
                  </a:lnTo>
                  <a:lnTo>
                    <a:pt x="880946" y="11151"/>
                  </a:lnTo>
                  <a:lnTo>
                    <a:pt x="869795" y="579863"/>
                  </a:lnTo>
                  <a:lnTo>
                    <a:pt x="323385" y="591014"/>
                  </a:lnTo>
                  <a:lnTo>
                    <a:pt x="323385" y="156117"/>
                  </a:lnTo>
                  <a:lnTo>
                    <a:pt x="0" y="167268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ight Arrow 81"/>
          <p:cNvSpPr/>
          <p:nvPr/>
        </p:nvSpPr>
        <p:spPr>
          <a:xfrm>
            <a:off x="2790513" y="4798318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sz="2400" b="1" dirty="0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chemeClr val="tx1"/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098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  <p:bldP spid="78" grpId="0"/>
      <p:bldP spid="92" grpId="0"/>
      <p:bldP spid="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Finish 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962386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sz="2400" b="1" dirty="0">
                <a:solidFill>
                  <a:srgbClr val="0070C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731387" y="5575034"/>
            <a:ext cx="3998640" cy="1116980"/>
          </a:xfrm>
          <a:prstGeom prst="cloudCallout">
            <a:avLst>
              <a:gd name="adj1" fmla="val 20441"/>
              <a:gd name="adj2" fmla="val 694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Where might be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roots of each SCC ?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/>
                    <a:t> </a:t>
                  </a:r>
                  <a:r>
                    <a:rPr lang="en-US" sz="2400" b="1" dirty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621634" y="3041359"/>
            <a:ext cx="3226966" cy="497718"/>
            <a:chOff x="4621634" y="3041359"/>
            <a:chExt cx="3226966" cy="497718"/>
          </a:xfrm>
        </p:grpSpPr>
        <p:grpSp>
          <p:nvGrpSpPr>
            <p:cNvPr id="89" name="Group 88"/>
            <p:cNvGrpSpPr/>
            <p:nvPr/>
          </p:nvGrpSpPr>
          <p:grpSpPr>
            <a:xfrm>
              <a:off x="4621634" y="3041359"/>
              <a:ext cx="1122280" cy="497718"/>
              <a:chOff x="4621634" y="3041359"/>
              <a:chExt cx="1122280" cy="497718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84006" y="3178987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392338" y="3187501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914400" y="2133600"/>
            <a:ext cx="609519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152400" y="1371600"/>
            <a:ext cx="1943988" cy="612648"/>
          </a:xfrm>
          <a:prstGeom prst="wedgeEllipseCallout">
            <a:avLst>
              <a:gd name="adj1" fmla="val 10310"/>
              <a:gd name="adj2" fmla="val 752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looks too complex  !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397836" y="4754171"/>
            <a:ext cx="2985976" cy="776667"/>
          </a:xfrm>
          <a:prstGeom prst="wedgeEllipseCallout">
            <a:avLst>
              <a:gd name="adj1" fmla="val -70223"/>
              <a:gd name="adj2" fmla="val 697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Have some perseverance, buddy !</a:t>
            </a:r>
          </a:p>
        </p:txBody>
      </p:sp>
      <p:sp>
        <p:nvSpPr>
          <p:cNvPr id="19" name="Ribbon: Curved and Tilted Down 18">
            <a:extLst>
              <a:ext uri="{FF2B5EF4-FFF2-40B4-BE49-F238E27FC236}">
                <a16:creationId xmlns:a16="http://schemas.microsoft.com/office/drawing/2014/main" id="{7B5BD81D-D557-3DDD-52C9-A5D771C48CE9}"/>
              </a:ext>
            </a:extLst>
          </p:cNvPr>
          <p:cNvSpPr/>
          <p:nvPr/>
        </p:nvSpPr>
        <p:spPr>
          <a:xfrm>
            <a:off x="4831100" y="5564206"/>
            <a:ext cx="4120033" cy="1109044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Let us </a:t>
            </a:r>
            <a:r>
              <a:rPr lang="en-US" sz="1600" dirty="0" err="1">
                <a:solidFill>
                  <a:schemeClr val="tx1"/>
                </a:solidFill>
              </a:rPr>
              <a:t>analyse</a:t>
            </a:r>
            <a:r>
              <a:rPr lang="en-US" sz="1600" dirty="0">
                <a:solidFill>
                  <a:schemeClr val="tx1"/>
                </a:solidFill>
              </a:rPr>
              <a:t> the finish time.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Of the </a:t>
            </a:r>
            <a:r>
              <a:rPr lang="en-US" sz="1600" b="1" dirty="0">
                <a:solidFill>
                  <a:schemeClr val="tx1"/>
                </a:solidFill>
              </a:rPr>
              <a:t>roots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b="1" dirty="0">
                <a:solidFill>
                  <a:schemeClr val="tx1"/>
                </a:solidFill>
              </a:rPr>
              <a:t>SCC</a:t>
            </a:r>
            <a:r>
              <a:rPr lang="en-US" sz="1600" dirty="0">
                <a:solidFill>
                  <a:schemeClr val="tx1"/>
                </a:solidFill>
              </a:rPr>
              <a:t>s. May be there exists some order there !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8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50" grpId="0" animBg="1"/>
      <p:bldP spid="109" grpId="0" animBg="1"/>
      <p:bldP spid="111" grpId="0" animBg="1"/>
      <p:bldP spid="112" grpId="0" animBg="1"/>
      <p:bldP spid="113" grpId="0" animBg="1"/>
      <p:bldP spid="3" grpId="0" animBg="1"/>
      <p:bldP spid="3" grpId="1" animBg="1"/>
      <p:bldP spid="4" grpId="0" animBg="1"/>
      <p:bldP spid="4" grpId="1" animBg="1"/>
      <p:bldP spid="17" grpId="0" animBg="1"/>
      <p:bldP spid="17" grpId="1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2767-5F63-CD4B-D3B8-E912AD48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</a:t>
            </a:r>
            <a:r>
              <a:rPr lang="en-US" sz="3600" b="1" dirty="0"/>
              <a:t>traversal in </a:t>
            </a:r>
            <a:r>
              <a:rPr lang="en-US" sz="3600" b="1" u="sng" dirty="0"/>
              <a:t>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5CEDF-3689-D5C5-5CC4-230C95E86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recursive</a:t>
                </a:r>
                <a:r>
                  <a:rPr lang="en-US" sz="2400" dirty="0"/>
                  <a:t> algorithm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ym typeface="Wingdings" pitchFamily="2" charset="2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IN" sz="2400" dirty="0"/>
                  <a:t>,</a:t>
                </a:r>
              </a:p>
              <a:p>
                <a:endParaRPr lang="en-IN" sz="2400" dirty="0"/>
              </a:p>
              <a:p>
                <a:pPr lvl="1"/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: start time of </a:t>
                </a:r>
                <a:r>
                  <a:rPr lang="en-US" sz="2000" b="1" dirty="0">
                    <a:sym typeface="Wingdings" pitchFamily="2" charset="2"/>
                  </a:rPr>
                  <a:t>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lvl="1"/>
                <a:endParaRPr lang="en-US" sz="2000" dirty="0">
                  <a:sym typeface="Wingdings" pitchFamily="2" charset="2"/>
                </a:endParaRPr>
              </a:p>
              <a:p>
                <a:pPr lvl="1"/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: Finish time of </a:t>
                </a:r>
                <a:r>
                  <a:rPr lang="en-US" sz="2000" b="1" dirty="0">
                    <a:sym typeface="Wingdings" pitchFamily="2" charset="2"/>
                  </a:rPr>
                  <a:t>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lvl="1"/>
                <a:endParaRPr lang="en-IN" sz="2000" dirty="0"/>
              </a:p>
              <a:p>
                <a:r>
                  <a:rPr lang="en-IN" sz="2400" dirty="0"/>
                  <a:t>Interestingly and surprisingly, these two parameters play  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crucial role in various algorithms.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5CEDF-3689-D5C5-5CC4-230C95E86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FF82537-1A16-F9F7-B339-88601ADC28E2}"/>
              </a:ext>
            </a:extLst>
          </p:cNvPr>
          <p:cNvSpPr/>
          <p:nvPr/>
        </p:nvSpPr>
        <p:spPr>
          <a:xfrm>
            <a:off x="1905000" y="3276600"/>
            <a:ext cx="23622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7F136-2881-4A4D-3819-ACD6A56ED7A1}"/>
              </a:ext>
            </a:extLst>
          </p:cNvPr>
          <p:cNvSpPr/>
          <p:nvPr/>
        </p:nvSpPr>
        <p:spPr>
          <a:xfrm>
            <a:off x="1828800" y="4038600"/>
            <a:ext cx="23622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26C8D-68DF-8D41-DB0F-D982A3174199}"/>
              </a:ext>
            </a:extLst>
          </p:cNvPr>
          <p:cNvSpPr/>
          <p:nvPr/>
        </p:nvSpPr>
        <p:spPr>
          <a:xfrm>
            <a:off x="2438400" y="4701381"/>
            <a:ext cx="2057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75B51-7FFB-0185-CA14-2A288EFC417A}"/>
              </a:ext>
            </a:extLst>
          </p:cNvPr>
          <p:cNvSpPr/>
          <p:nvPr/>
        </p:nvSpPr>
        <p:spPr>
          <a:xfrm>
            <a:off x="4516514" y="4724400"/>
            <a:ext cx="3865485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C00000"/>
                        </a:solidFill>
                      </a:rPr>
                      <m:t>A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       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7030A0"/>
                        </a:solidFill>
                      </a:rPr>
                      <m:t>B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9AAE89D-B0FD-8BFE-10B0-69C986C68CB8}"/>
              </a:ext>
            </a:extLst>
          </p:cNvPr>
          <p:cNvSpPr/>
          <p:nvPr/>
        </p:nvSpPr>
        <p:spPr>
          <a:xfrm flipV="1">
            <a:off x="5562600" y="4401427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3A096C-4C48-FD14-5B70-F78BB16815E6}"/>
              </a:ext>
            </a:extLst>
          </p:cNvPr>
          <p:cNvSpPr/>
          <p:nvPr/>
        </p:nvSpPr>
        <p:spPr>
          <a:xfrm flipV="1">
            <a:off x="3505200" y="4038308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C952F-4CCC-8645-E055-9D5B5EBD6FC4}"/>
              </a:ext>
            </a:extLst>
          </p:cNvPr>
          <p:cNvSpPr/>
          <p:nvPr/>
        </p:nvSpPr>
        <p:spPr>
          <a:xfrm flipV="1">
            <a:off x="3643354" y="5284937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F53888-7832-7E7B-47D1-003D3CA4140F}"/>
              </a:ext>
            </a:extLst>
          </p:cNvPr>
          <p:cNvSpPr/>
          <p:nvPr/>
        </p:nvSpPr>
        <p:spPr>
          <a:xfrm flipV="1">
            <a:off x="2823117" y="5364915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E407D-6EA0-15BE-D509-ECCBB09F2137}"/>
              </a:ext>
            </a:extLst>
          </p:cNvPr>
          <p:cNvSpPr/>
          <p:nvPr/>
        </p:nvSpPr>
        <p:spPr>
          <a:xfrm flipV="1">
            <a:off x="3352800" y="4928322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</a:t>
            </a:r>
            <a:br>
              <a:rPr lang="en-US" sz="3600" b="1" dirty="0"/>
            </a:br>
            <a:r>
              <a:rPr lang="en-US" sz="2800" b="1" dirty="0"/>
              <a:t>Analyzing the </a:t>
            </a:r>
            <a:r>
              <a:rPr lang="en-US" sz="2800" b="1" dirty="0">
                <a:solidFill>
                  <a:srgbClr val="0070C0"/>
                </a:solidFill>
              </a:rPr>
              <a:t>finish time </a:t>
            </a:r>
            <a:r>
              <a:rPr lang="en-US" sz="2800" b="1" dirty="0"/>
              <a:t>of </a:t>
            </a:r>
            <a:r>
              <a:rPr lang="en-US" sz="2800" b="1" dirty="0">
                <a:solidFill>
                  <a:srgbClr val="7030A0"/>
                </a:solidFill>
              </a:rPr>
              <a:t>roots</a:t>
            </a:r>
            <a:r>
              <a:rPr lang="en-US" sz="2800" b="1" dirty="0"/>
              <a:t> of SCCs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05400" y="43434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343400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82176" y="5040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176" y="5040868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/>
          <p:cNvSpPr/>
          <p:nvPr/>
        </p:nvSpPr>
        <p:spPr>
          <a:xfrm>
            <a:off x="4793166" y="3505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667000" y="3691193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7030A0"/>
                          </a:solidFill>
                        </a:rPr>
                        <m:t>B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3674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3125" y="6096000"/>
            <a:ext cx="3000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&gt;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562600" y="4419600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08998" y="4038600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o&quot; Symbol 24">
            <a:extLst>
              <a:ext uri="{FF2B5EF4-FFF2-40B4-BE49-F238E27FC236}">
                <a16:creationId xmlns:a16="http://schemas.microsoft.com/office/drawing/2014/main" id="{938F9860-5BB0-0C77-9A22-7D8C68B61657}"/>
              </a:ext>
            </a:extLst>
          </p:cNvPr>
          <p:cNvSpPr/>
          <p:nvPr/>
        </p:nvSpPr>
        <p:spPr>
          <a:xfrm>
            <a:off x="4214385" y="4153411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8DD83D-6A38-3965-6A94-A32A3279B3AB}"/>
              </a:ext>
            </a:extLst>
          </p:cNvPr>
          <p:cNvGrpSpPr/>
          <p:nvPr/>
        </p:nvGrpSpPr>
        <p:grpSpPr>
          <a:xfrm rot="1691361">
            <a:off x="3966603" y="2455815"/>
            <a:ext cx="254670" cy="1688152"/>
            <a:chOff x="4259407" y="1457324"/>
            <a:chExt cx="254670" cy="1688152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53367F3-56C8-7C2F-1D1E-90CA486F2C9A}"/>
                </a:ext>
              </a:extLst>
            </p:cNvPr>
            <p:cNvSpPr/>
            <p:nvPr/>
          </p:nvSpPr>
          <p:spPr>
            <a:xfrm>
              <a:off x="4270917" y="1457324"/>
              <a:ext cx="205833" cy="1447801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2F816A2-E343-8722-B456-CDC718911492}"/>
                </a:ext>
              </a:extLst>
            </p:cNvPr>
            <p:cNvCxnSpPr>
              <a:cxnSpLocks/>
              <a:stCxn id="7" idx="23"/>
              <a:endCxn id="44" idx="7"/>
            </p:cNvCxnSpPr>
            <p:nvPr/>
          </p:nvCxnSpPr>
          <p:spPr>
            <a:xfrm rot="19908639" flipH="1">
              <a:off x="4259407" y="2857723"/>
              <a:ext cx="254670" cy="28775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B95CD831-7362-2A47-1C96-7CFFA3890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20" y="2364343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6226D2F-7910-FCF0-544D-994BB0A9DF2C}"/>
              </a:ext>
            </a:extLst>
          </p:cNvPr>
          <p:cNvSpPr/>
          <p:nvPr/>
        </p:nvSpPr>
        <p:spPr>
          <a:xfrm flipV="1">
            <a:off x="3406770" y="4531853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170008-4FB2-9E7E-8608-40A0BEF23666}"/>
              </a:ext>
            </a:extLst>
          </p:cNvPr>
          <p:cNvSpPr/>
          <p:nvPr/>
        </p:nvSpPr>
        <p:spPr>
          <a:xfrm flipV="1">
            <a:off x="5025602" y="4401427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CD399C-AE0F-15DA-B668-B8FBE88439C9}"/>
              </a:ext>
            </a:extLst>
          </p:cNvPr>
          <p:cNvSpPr/>
          <p:nvPr/>
        </p:nvSpPr>
        <p:spPr>
          <a:xfrm flipV="1">
            <a:off x="5179849" y="3968741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1019E4-1210-4282-5220-0E440D2931C3}"/>
              </a:ext>
            </a:extLst>
          </p:cNvPr>
          <p:cNvSpPr/>
          <p:nvPr/>
        </p:nvSpPr>
        <p:spPr>
          <a:xfrm flipV="1">
            <a:off x="5339644" y="4819094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C54D92-061E-E37B-2677-DC097D84158F}"/>
              </a:ext>
            </a:extLst>
          </p:cNvPr>
          <p:cNvSpPr/>
          <p:nvPr/>
        </p:nvSpPr>
        <p:spPr>
          <a:xfrm>
            <a:off x="968442" y="859816"/>
            <a:ext cx="2590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4D3C7-BB98-4309-7472-6897F259EB93}"/>
              </a:ext>
            </a:extLst>
          </p:cNvPr>
          <p:cNvSpPr/>
          <p:nvPr/>
        </p:nvSpPr>
        <p:spPr>
          <a:xfrm>
            <a:off x="3581400" y="838200"/>
            <a:ext cx="160993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C66C3D-8401-BA6E-925F-5CBB5FFC1EE2}"/>
              </a:ext>
            </a:extLst>
          </p:cNvPr>
          <p:cNvSpPr/>
          <p:nvPr/>
        </p:nvSpPr>
        <p:spPr>
          <a:xfrm>
            <a:off x="5298722" y="838200"/>
            <a:ext cx="254987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202952-F33E-2C9A-59C7-35E8EA71BF23}"/>
              </a:ext>
            </a:extLst>
          </p:cNvPr>
          <p:cNvGrpSpPr/>
          <p:nvPr/>
        </p:nvGrpSpPr>
        <p:grpSpPr>
          <a:xfrm>
            <a:off x="3558988" y="4044941"/>
            <a:ext cx="1622612" cy="571883"/>
            <a:chOff x="3558988" y="4044941"/>
            <a:chExt cx="1622612" cy="57188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A4F3A4-26EC-4AEE-5CCE-64E0061E5A0C}"/>
                </a:ext>
              </a:extLst>
            </p:cNvPr>
            <p:cNvSpPr/>
            <p:nvPr/>
          </p:nvSpPr>
          <p:spPr>
            <a:xfrm>
              <a:off x="3558988" y="4052047"/>
              <a:ext cx="1622612" cy="564777"/>
            </a:xfrm>
            <a:custGeom>
              <a:avLst/>
              <a:gdLst>
                <a:gd name="connsiteX0" fmla="*/ 0 w 1622612"/>
                <a:gd name="connsiteY0" fmla="*/ 564777 h 564777"/>
                <a:gd name="connsiteX1" fmla="*/ 152400 w 1622612"/>
                <a:gd name="connsiteY1" fmla="*/ 439271 h 564777"/>
                <a:gd name="connsiteX2" fmla="*/ 349624 w 1622612"/>
                <a:gd name="connsiteY2" fmla="*/ 466165 h 564777"/>
                <a:gd name="connsiteX3" fmla="*/ 510988 w 1622612"/>
                <a:gd name="connsiteY3" fmla="*/ 510988 h 564777"/>
                <a:gd name="connsiteX4" fmla="*/ 726141 w 1622612"/>
                <a:gd name="connsiteY4" fmla="*/ 331694 h 564777"/>
                <a:gd name="connsiteX5" fmla="*/ 959224 w 1622612"/>
                <a:gd name="connsiteY5" fmla="*/ 295835 h 564777"/>
                <a:gd name="connsiteX6" fmla="*/ 1246094 w 1622612"/>
                <a:gd name="connsiteY6" fmla="*/ 304800 h 564777"/>
                <a:gd name="connsiteX7" fmla="*/ 1407459 w 1622612"/>
                <a:gd name="connsiteY7" fmla="*/ 215153 h 564777"/>
                <a:gd name="connsiteX8" fmla="*/ 1497106 w 1622612"/>
                <a:gd name="connsiteY8" fmla="*/ 62753 h 564777"/>
                <a:gd name="connsiteX9" fmla="*/ 1622612 w 1622612"/>
                <a:gd name="connsiteY9" fmla="*/ 0 h 56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2612" h="564777">
                  <a:moveTo>
                    <a:pt x="0" y="564777"/>
                  </a:moveTo>
                  <a:cubicBezTo>
                    <a:pt x="47064" y="510241"/>
                    <a:pt x="94129" y="455706"/>
                    <a:pt x="152400" y="439271"/>
                  </a:cubicBezTo>
                  <a:cubicBezTo>
                    <a:pt x="210671" y="422836"/>
                    <a:pt x="289859" y="454212"/>
                    <a:pt x="349624" y="466165"/>
                  </a:cubicBezTo>
                  <a:cubicBezTo>
                    <a:pt x="409389" y="478118"/>
                    <a:pt x="448235" y="533400"/>
                    <a:pt x="510988" y="510988"/>
                  </a:cubicBezTo>
                  <a:cubicBezTo>
                    <a:pt x="573741" y="488576"/>
                    <a:pt x="651435" y="367553"/>
                    <a:pt x="726141" y="331694"/>
                  </a:cubicBezTo>
                  <a:cubicBezTo>
                    <a:pt x="800847" y="295835"/>
                    <a:pt x="872565" y="300317"/>
                    <a:pt x="959224" y="295835"/>
                  </a:cubicBezTo>
                  <a:cubicBezTo>
                    <a:pt x="1045883" y="291353"/>
                    <a:pt x="1171388" y="318247"/>
                    <a:pt x="1246094" y="304800"/>
                  </a:cubicBezTo>
                  <a:cubicBezTo>
                    <a:pt x="1320800" y="291353"/>
                    <a:pt x="1365624" y="255494"/>
                    <a:pt x="1407459" y="215153"/>
                  </a:cubicBezTo>
                  <a:cubicBezTo>
                    <a:pt x="1449294" y="174812"/>
                    <a:pt x="1461247" y="98612"/>
                    <a:pt x="1497106" y="62753"/>
                  </a:cubicBezTo>
                  <a:cubicBezTo>
                    <a:pt x="1532965" y="26894"/>
                    <a:pt x="1577788" y="13447"/>
                    <a:pt x="162261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3A5A367-D332-18AB-36FD-04848259EB19}"/>
                </a:ext>
              </a:extLst>
            </p:cNvPr>
            <p:cNvCxnSpPr>
              <a:cxnSpLocks/>
              <a:stCxn id="23" idx="8"/>
              <a:endCxn id="17" idx="2"/>
            </p:cNvCxnSpPr>
            <p:nvPr/>
          </p:nvCxnSpPr>
          <p:spPr>
            <a:xfrm flipV="1">
              <a:off x="5056094" y="4044941"/>
              <a:ext cx="123755" cy="698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loud Callout 49">
                <a:extLst>
                  <a:ext uri="{FF2B5EF4-FFF2-40B4-BE49-F238E27FC236}">
                    <a16:creationId xmlns:a16="http://schemas.microsoft.com/office/drawing/2014/main" id="{3F976DC5-7FA5-07BA-69F8-39D3761BD182}"/>
                  </a:ext>
                </a:extLst>
              </p:cNvPr>
              <p:cNvSpPr/>
              <p:nvPr/>
            </p:nvSpPr>
            <p:spPr>
              <a:xfrm>
                <a:off x="5103543" y="2038349"/>
                <a:ext cx="3998640" cy="1116980"/>
              </a:xfrm>
              <a:prstGeom prst="cloudCallout">
                <a:avLst>
                  <a:gd name="adj1" fmla="val 20441"/>
                  <a:gd name="adj2" fmla="val 694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there be a path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a vertex in </a:t>
                </a:r>
                <a:r>
                  <a:rPr lang="en-US" b="1" dirty="0">
                    <a:solidFill>
                      <a:srgbClr val="7030A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 to a vertex in 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36" name="Cloud Callout 49">
                <a:extLst>
                  <a:ext uri="{FF2B5EF4-FFF2-40B4-BE49-F238E27FC236}">
                    <a16:creationId xmlns:a16="http://schemas.microsoft.com/office/drawing/2014/main" id="{3F976DC5-7FA5-07BA-69F8-39D3761B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543" y="2038349"/>
                <a:ext cx="3998640" cy="1116980"/>
              </a:xfrm>
              <a:prstGeom prst="cloudCallout">
                <a:avLst>
                  <a:gd name="adj1" fmla="val 20441"/>
                  <a:gd name="adj2" fmla="val 69488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C8977FC-80F9-7274-AB5C-DF03E5C70906}"/>
              </a:ext>
            </a:extLst>
          </p:cNvPr>
          <p:cNvSpPr txBox="1"/>
          <p:nvPr/>
        </p:nvSpPr>
        <p:spPr>
          <a:xfrm>
            <a:off x="5813436" y="3212812"/>
            <a:ext cx="3399329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No. since such a path would imply that</a:t>
            </a:r>
          </a:p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A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7030A0"/>
                </a:solidFill>
              </a:rPr>
              <a:t>B</a:t>
            </a:r>
            <a:r>
              <a:rPr lang="en-US" sz="1600" dirty="0"/>
              <a:t> together form a single SCC.</a:t>
            </a:r>
            <a:endParaRPr lang="en-IN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E76FA6-118E-89F0-F1E0-7607E431E246}"/>
              </a:ext>
            </a:extLst>
          </p:cNvPr>
          <p:cNvSpPr txBox="1"/>
          <p:nvPr/>
        </p:nvSpPr>
        <p:spPr>
          <a:xfrm>
            <a:off x="4820799" y="2836902"/>
            <a:ext cx="43456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 b="1" dirty="0"/>
              <a:t>DFS</a:t>
            </a:r>
            <a:r>
              <a:rPr lang="en-US" dirty="0"/>
              <a:t> of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dirty="0"/>
              <a:t> will finish before DFS of </a:t>
            </a:r>
            <a:r>
              <a:rPr lang="en-US" b="1" dirty="0">
                <a:solidFill>
                  <a:srgbClr val="C00000"/>
                </a:solidFill>
              </a:rPr>
              <a:t>A </a:t>
            </a:r>
            <a:r>
              <a:rPr lang="en-US" dirty="0"/>
              <a:t>begins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41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5" grpId="0" animBg="1"/>
      <p:bldP spid="14" grpId="0" animBg="1"/>
      <p:bldP spid="13" grpId="0" animBg="1"/>
      <p:bldP spid="11" grpId="0" animBg="1"/>
      <p:bldP spid="28" grpId="0"/>
      <p:bldP spid="29" grpId="0"/>
      <p:bldP spid="31" grpId="0" animBg="1"/>
      <p:bldP spid="37" grpId="0" animBg="1"/>
      <p:bldP spid="20" grpId="0"/>
      <p:bldP spid="62" grpId="0"/>
      <p:bldP spid="4" grpId="0" animBg="1"/>
      <p:bldP spid="43" grpId="0" animBg="1"/>
      <p:bldP spid="44" grpId="0" animBg="1"/>
      <p:bldP spid="12" grpId="0" animBg="1"/>
      <p:bldP spid="12" grpId="1" animBg="1"/>
      <p:bldP spid="9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6" grpId="0" animBg="1"/>
      <p:bldP spid="36" grpId="0" animBg="1"/>
      <p:bldP spid="36" grpId="1" animBg="1"/>
      <p:bldP spid="38" grpId="0" animBg="1"/>
      <p:bldP spid="38" grpId="1" animBg="1"/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C00000"/>
                        </a:solidFill>
                      </a:rPr>
                      <m:t>A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       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7030A0"/>
                        </a:solidFill>
                      </a:rPr>
                      <m:t>B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9AAE89D-B0FD-8BFE-10B0-69C986C68CB8}"/>
              </a:ext>
            </a:extLst>
          </p:cNvPr>
          <p:cNvSpPr/>
          <p:nvPr/>
        </p:nvSpPr>
        <p:spPr>
          <a:xfrm flipV="1">
            <a:off x="5562600" y="4401427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3A096C-4C48-FD14-5B70-F78BB16815E6}"/>
              </a:ext>
            </a:extLst>
          </p:cNvPr>
          <p:cNvSpPr/>
          <p:nvPr/>
        </p:nvSpPr>
        <p:spPr>
          <a:xfrm flipV="1">
            <a:off x="3505200" y="4038308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C952F-4CCC-8645-E055-9D5B5EBD6FC4}"/>
              </a:ext>
            </a:extLst>
          </p:cNvPr>
          <p:cNvSpPr/>
          <p:nvPr/>
        </p:nvSpPr>
        <p:spPr>
          <a:xfrm flipV="1">
            <a:off x="3643354" y="5284937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F53888-7832-7E7B-47D1-003D3CA4140F}"/>
              </a:ext>
            </a:extLst>
          </p:cNvPr>
          <p:cNvSpPr/>
          <p:nvPr/>
        </p:nvSpPr>
        <p:spPr>
          <a:xfrm flipV="1">
            <a:off x="2823117" y="5364915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E407D-6EA0-15BE-D509-ECCBB09F2137}"/>
              </a:ext>
            </a:extLst>
          </p:cNvPr>
          <p:cNvSpPr/>
          <p:nvPr/>
        </p:nvSpPr>
        <p:spPr>
          <a:xfrm flipV="1">
            <a:off x="3352800" y="4928322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</a:t>
            </a:r>
            <a:br>
              <a:rPr lang="en-US" sz="3600" b="1" dirty="0"/>
            </a:br>
            <a:r>
              <a:rPr lang="en-US" sz="2800" b="1" dirty="0"/>
              <a:t>Analyzing the </a:t>
            </a:r>
            <a:r>
              <a:rPr lang="en-US" sz="2800" b="1" dirty="0">
                <a:solidFill>
                  <a:srgbClr val="0070C0"/>
                </a:solidFill>
              </a:rPr>
              <a:t>finish time </a:t>
            </a:r>
            <a:r>
              <a:rPr lang="en-US" sz="2800" b="1" dirty="0"/>
              <a:t>of </a:t>
            </a:r>
            <a:r>
              <a:rPr lang="en-US" sz="2800" b="1" dirty="0">
                <a:solidFill>
                  <a:srgbClr val="7030A0"/>
                </a:solidFill>
              </a:rPr>
              <a:t>roots</a:t>
            </a:r>
            <a:r>
              <a:rPr lang="en-US" sz="2800" b="1" dirty="0"/>
              <a:t> of SCCs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05400" y="43434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343400"/>
                <a:ext cx="386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82176" y="5040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176" y="5040868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/>
          <p:cNvSpPr/>
          <p:nvPr/>
        </p:nvSpPr>
        <p:spPr>
          <a:xfrm>
            <a:off x="4793166" y="3505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667000" y="3691193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7030A0"/>
                          </a:solidFill>
                        </a:rPr>
                        <m:t>B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3125" y="6096000"/>
            <a:ext cx="3000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&gt;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562600" y="4419600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95CD831-7362-2A47-1C96-7CFFA3890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20" y="2364343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6226D2F-7910-FCF0-544D-994BB0A9DF2C}"/>
              </a:ext>
            </a:extLst>
          </p:cNvPr>
          <p:cNvSpPr/>
          <p:nvPr/>
        </p:nvSpPr>
        <p:spPr>
          <a:xfrm flipV="1">
            <a:off x="3429000" y="4518858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170008-4FB2-9E7E-8608-40A0BEF23666}"/>
              </a:ext>
            </a:extLst>
          </p:cNvPr>
          <p:cNvSpPr/>
          <p:nvPr/>
        </p:nvSpPr>
        <p:spPr>
          <a:xfrm flipV="1">
            <a:off x="5025602" y="4401427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CD399C-AE0F-15DA-B668-B8FBE88439C9}"/>
              </a:ext>
            </a:extLst>
          </p:cNvPr>
          <p:cNvSpPr/>
          <p:nvPr/>
        </p:nvSpPr>
        <p:spPr>
          <a:xfrm flipV="1">
            <a:off x="5179849" y="3968741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1019E4-1210-4282-5220-0E440D2931C3}"/>
              </a:ext>
            </a:extLst>
          </p:cNvPr>
          <p:cNvSpPr/>
          <p:nvPr/>
        </p:nvSpPr>
        <p:spPr>
          <a:xfrm flipV="1">
            <a:off x="5339644" y="4819094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72144A-A65C-B6E1-1408-0127FBD07F03}"/>
              </a:ext>
            </a:extLst>
          </p:cNvPr>
          <p:cNvGrpSpPr/>
          <p:nvPr/>
        </p:nvGrpSpPr>
        <p:grpSpPr>
          <a:xfrm rot="19904993">
            <a:off x="4926408" y="2264981"/>
            <a:ext cx="266101" cy="2274723"/>
            <a:chOff x="4270917" y="1457324"/>
            <a:chExt cx="205833" cy="166673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C75E941-19BD-F4C0-B5FC-72CEE416A4DB}"/>
                </a:ext>
              </a:extLst>
            </p:cNvPr>
            <p:cNvSpPr/>
            <p:nvPr/>
          </p:nvSpPr>
          <p:spPr>
            <a:xfrm>
              <a:off x="4270917" y="1457324"/>
              <a:ext cx="205833" cy="1447801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1B103EE-E3A2-8F33-85B6-360414FD8B49}"/>
                </a:ext>
              </a:extLst>
            </p:cNvPr>
            <p:cNvCxnSpPr>
              <a:cxnSpLocks/>
              <a:stCxn id="22" idx="23"/>
            </p:cNvCxnSpPr>
            <p:nvPr/>
          </p:nvCxnSpPr>
          <p:spPr>
            <a:xfrm rot="1695007">
              <a:off x="4358932" y="2824101"/>
              <a:ext cx="106892" cy="29995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1E03B330-FFD6-423F-E37A-FD03155B2419}"/>
              </a:ext>
            </a:extLst>
          </p:cNvPr>
          <p:cNvSpPr/>
          <p:nvPr/>
        </p:nvSpPr>
        <p:spPr>
          <a:xfrm>
            <a:off x="3365829" y="4928322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108EEC-E37A-4C7F-8FC5-D3D382B8BDEE}"/>
              </a:ext>
            </a:extLst>
          </p:cNvPr>
          <p:cNvSpPr/>
          <p:nvPr/>
        </p:nvSpPr>
        <p:spPr>
          <a:xfrm>
            <a:off x="3508998" y="4038600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07A27A-18A8-57BF-48C9-BF5CCBB4D568}"/>
                  </a:ext>
                </a:extLst>
              </p:cNvPr>
              <p:cNvSpPr txBox="1"/>
              <p:nvPr/>
            </p:nvSpPr>
            <p:spPr>
              <a:xfrm>
                <a:off x="4756819" y="2746963"/>
                <a:ext cx="446680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SCC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7030A0"/>
                        </a:solidFill>
                      </a:rPr>
                      <m:t>B</m:t>
                    </m:r>
                  </m:oMath>
                </a14:m>
                <a:r>
                  <a:rPr lang="en-US" dirty="0"/>
                  <a:t> is bound to be traversed during DFS(   )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07A27A-18A8-57BF-48C9-BF5CCBB4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819" y="2746963"/>
                <a:ext cx="4466800" cy="369332"/>
              </a:xfrm>
              <a:prstGeom prst="rect">
                <a:avLst/>
              </a:prstGeom>
              <a:blipFill>
                <a:blip r:embed="rId8"/>
                <a:stretch>
                  <a:fillRect l="-952" t="-8065" r="-13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6326420B-327F-709C-8999-B39159B396D0}"/>
              </a:ext>
            </a:extLst>
          </p:cNvPr>
          <p:cNvSpPr/>
          <p:nvPr/>
        </p:nvSpPr>
        <p:spPr>
          <a:xfrm>
            <a:off x="8816104" y="2855429"/>
            <a:ext cx="148602" cy="152400"/>
          </a:xfrm>
          <a:prstGeom prst="ellipse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4" grpId="1" animBg="1"/>
      <p:bldP spid="26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9372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3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A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&amp;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sz="2000" dirty="0"/>
                  <a:t> be any two </a:t>
                </a:r>
                <a:r>
                  <a:rPr lang="en-US" sz="2000" b="1" dirty="0"/>
                  <a:t>SCC</a:t>
                </a:r>
                <a:r>
                  <a:rPr lang="en-US" sz="2000" dirty="0"/>
                  <a:t>s. If there is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&amp;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A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</a:t>
                </a:r>
                <a:r>
                  <a:rPr lang="en-US" sz="2000" dirty="0"/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7030A0"/>
                        </a:solidFill>
                      </a:rPr>
                      <m:t>B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9372600" cy="5257800"/>
              </a:xfrm>
              <a:blipFill>
                <a:blip r:embed="rId2"/>
                <a:stretch>
                  <a:fillRect l="-650" t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9AAE89D-B0FD-8BFE-10B0-69C986C68CB8}"/>
              </a:ext>
            </a:extLst>
          </p:cNvPr>
          <p:cNvSpPr/>
          <p:nvPr/>
        </p:nvSpPr>
        <p:spPr>
          <a:xfrm flipV="1">
            <a:off x="5562600" y="4401427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3A096C-4C48-FD14-5B70-F78BB16815E6}"/>
              </a:ext>
            </a:extLst>
          </p:cNvPr>
          <p:cNvSpPr/>
          <p:nvPr/>
        </p:nvSpPr>
        <p:spPr>
          <a:xfrm flipV="1">
            <a:off x="3505200" y="4038308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AC952F-4CCC-8645-E055-9D5B5EBD6FC4}"/>
              </a:ext>
            </a:extLst>
          </p:cNvPr>
          <p:cNvSpPr/>
          <p:nvPr/>
        </p:nvSpPr>
        <p:spPr>
          <a:xfrm flipV="1">
            <a:off x="3643354" y="5284937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F53888-7832-7E7B-47D1-003D3CA4140F}"/>
              </a:ext>
            </a:extLst>
          </p:cNvPr>
          <p:cNvSpPr/>
          <p:nvPr/>
        </p:nvSpPr>
        <p:spPr>
          <a:xfrm flipV="1">
            <a:off x="2823117" y="5364915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E407D-6EA0-15BE-D509-ECCBB09F2137}"/>
              </a:ext>
            </a:extLst>
          </p:cNvPr>
          <p:cNvSpPr/>
          <p:nvPr/>
        </p:nvSpPr>
        <p:spPr>
          <a:xfrm flipV="1">
            <a:off x="3352800" y="4928322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</a:t>
            </a:r>
            <a:br>
              <a:rPr lang="en-US" sz="3600" b="1" dirty="0"/>
            </a:br>
            <a:r>
              <a:rPr lang="en-US" sz="2800" b="1" dirty="0"/>
              <a:t>Analyzing the </a:t>
            </a:r>
            <a:r>
              <a:rPr lang="en-US" sz="2800" b="1" dirty="0">
                <a:solidFill>
                  <a:srgbClr val="0070C0"/>
                </a:solidFill>
              </a:rPr>
              <a:t>finish time </a:t>
            </a:r>
            <a:r>
              <a:rPr lang="en-US" sz="2800" b="1" dirty="0"/>
              <a:t>of </a:t>
            </a:r>
            <a:r>
              <a:rPr lang="en-US" sz="2800" b="1" dirty="0">
                <a:solidFill>
                  <a:srgbClr val="7030A0"/>
                </a:solidFill>
              </a:rPr>
              <a:t>roots</a:t>
            </a:r>
            <a:r>
              <a:rPr lang="en-US" sz="2800" b="1" dirty="0"/>
              <a:t> of SCCs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05400" y="43434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343400"/>
                <a:ext cx="386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82176" y="5040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176" y="5040868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/>
          <p:cNvSpPr/>
          <p:nvPr/>
        </p:nvSpPr>
        <p:spPr>
          <a:xfrm>
            <a:off x="4793166" y="3505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667000" y="3691193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7030A0"/>
                          </a:solidFill>
                        </a:rPr>
                        <m:t>B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5562600" y="4419600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226D2F-7910-FCF0-544D-994BB0A9DF2C}"/>
              </a:ext>
            </a:extLst>
          </p:cNvPr>
          <p:cNvSpPr/>
          <p:nvPr/>
        </p:nvSpPr>
        <p:spPr>
          <a:xfrm flipV="1">
            <a:off x="3406770" y="4531853"/>
            <a:ext cx="152400" cy="1524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170008-4FB2-9E7E-8608-40A0BEF23666}"/>
              </a:ext>
            </a:extLst>
          </p:cNvPr>
          <p:cNvSpPr/>
          <p:nvPr/>
        </p:nvSpPr>
        <p:spPr>
          <a:xfrm flipV="1">
            <a:off x="5025602" y="4401427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CD399C-AE0F-15DA-B668-B8FBE88439C9}"/>
              </a:ext>
            </a:extLst>
          </p:cNvPr>
          <p:cNvSpPr/>
          <p:nvPr/>
        </p:nvSpPr>
        <p:spPr>
          <a:xfrm flipV="1">
            <a:off x="5179849" y="3968741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1019E4-1210-4282-5220-0E440D2931C3}"/>
              </a:ext>
            </a:extLst>
          </p:cNvPr>
          <p:cNvSpPr/>
          <p:nvPr/>
        </p:nvSpPr>
        <p:spPr>
          <a:xfrm flipV="1">
            <a:off x="5339644" y="4819094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D7FBC-0023-B061-4D46-1BC3FDD835BA}"/>
              </a:ext>
            </a:extLst>
          </p:cNvPr>
          <p:cNvSpPr/>
          <p:nvPr/>
        </p:nvSpPr>
        <p:spPr>
          <a:xfrm>
            <a:off x="4419600" y="1600200"/>
            <a:ext cx="2514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5871B-9782-8C18-083A-E778836CB8AF}"/>
              </a:ext>
            </a:extLst>
          </p:cNvPr>
          <p:cNvSpPr/>
          <p:nvPr/>
        </p:nvSpPr>
        <p:spPr>
          <a:xfrm>
            <a:off x="1644842" y="1524000"/>
            <a:ext cx="277475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941A0-FA92-5635-BCE0-9ABBD76DF8B9}"/>
              </a:ext>
            </a:extLst>
          </p:cNvPr>
          <p:cNvSpPr/>
          <p:nvPr/>
        </p:nvSpPr>
        <p:spPr>
          <a:xfrm>
            <a:off x="6934200" y="1524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DD52C7-0879-8843-2E88-E6D6EBDF264E}"/>
              </a:ext>
            </a:extLst>
          </p:cNvPr>
          <p:cNvSpPr/>
          <p:nvPr/>
        </p:nvSpPr>
        <p:spPr>
          <a:xfrm>
            <a:off x="3508998" y="4038600"/>
            <a:ext cx="148602" cy="152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3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9372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3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A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&amp;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sz="2000" dirty="0"/>
                  <a:t> be any two SCCs. If there is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&amp;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A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</a:t>
                </a:r>
                <a:r>
                  <a:rPr lang="en-US" sz="2000" dirty="0"/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anose="05000000000000000000" pitchFamily="2" charset="2"/>
                  </a:rPr>
                  <a:t> If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A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</a:t>
                </a:r>
                <a:r>
                  <a:rPr lang="en-US" sz="2000" dirty="0"/>
                  <a:t> </a:t>
                </a:r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)], there </a:t>
                </a:r>
                <a:r>
                  <a:rPr lang="en-US" sz="2000" b="1" u="sng" dirty="0">
                    <a:sym typeface="Wingdings" pitchFamily="2" charset="2"/>
                  </a:rPr>
                  <a:t>cannot</a:t>
                </a:r>
                <a:r>
                  <a:rPr lang="en-US" sz="2000" dirty="0">
                    <a:sym typeface="Wingdings" pitchFamily="2" charset="2"/>
                  </a:rPr>
                  <a:t> be any edge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C00000"/>
                        </a:solidFill>
                      </a:rPr>
                      <m:t>A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9372600" cy="5257800"/>
              </a:xfrm>
              <a:blipFill>
                <a:blip r:embed="rId2"/>
                <a:stretch>
                  <a:fillRect l="-650" t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</a:t>
            </a:r>
            <a:br>
              <a:rPr lang="en-US" sz="3600" b="1" dirty="0"/>
            </a:br>
            <a:r>
              <a:rPr lang="en-US" sz="2800" b="1" dirty="0"/>
              <a:t>Analyzing the </a:t>
            </a:r>
            <a:r>
              <a:rPr lang="en-US" sz="2800" b="1" dirty="0">
                <a:solidFill>
                  <a:srgbClr val="0070C0"/>
                </a:solidFill>
              </a:rPr>
              <a:t>finish time </a:t>
            </a:r>
            <a:r>
              <a:rPr lang="en-US" sz="2800" b="1" dirty="0"/>
              <a:t>of </a:t>
            </a:r>
            <a:r>
              <a:rPr lang="en-US" sz="2800" b="1" dirty="0">
                <a:solidFill>
                  <a:srgbClr val="7030A0"/>
                </a:solidFill>
              </a:rPr>
              <a:t>roots</a:t>
            </a:r>
            <a:r>
              <a:rPr lang="en-US" sz="2800" b="1" dirty="0"/>
              <a:t> of SCCs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42FC4-801E-EE10-8F82-98BBC36DA625}"/>
              </a:ext>
            </a:extLst>
          </p:cNvPr>
          <p:cNvSpPr/>
          <p:nvPr/>
        </p:nvSpPr>
        <p:spPr>
          <a:xfrm>
            <a:off x="3352800" y="2895600"/>
            <a:ext cx="407894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731A39-71F1-10D6-9542-FCACE1127D86}"/>
              </a:ext>
            </a:extLst>
          </p:cNvPr>
          <p:cNvSpPr/>
          <p:nvPr/>
        </p:nvSpPr>
        <p:spPr>
          <a:xfrm>
            <a:off x="838201" y="2895600"/>
            <a:ext cx="2590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3434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84" name="Explosion 1 83"/>
          <p:cNvSpPr/>
          <p:nvPr/>
        </p:nvSpPr>
        <p:spPr>
          <a:xfrm>
            <a:off x="600287" y="2234528"/>
            <a:ext cx="1825083" cy="914400"/>
          </a:xfrm>
          <a:prstGeom prst="irregularSeal1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/>
          <p:cNvCxnSpPr>
            <a:stCxn id="39" idx="0"/>
            <a:endCxn id="44" idx="1"/>
          </p:cNvCxnSpPr>
          <p:nvPr/>
        </p:nvCxnSpPr>
        <p:spPr>
          <a:xfrm rot="16200000" flipH="1">
            <a:off x="2703872" y="3237829"/>
            <a:ext cx="22318" cy="709461"/>
          </a:xfrm>
          <a:prstGeom prst="curvedConnector3">
            <a:avLst>
              <a:gd name="adj1" fmla="val -206865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/>
          <p:cNvSpPr/>
          <p:nvPr/>
        </p:nvSpPr>
        <p:spPr>
          <a:xfrm>
            <a:off x="2590800" y="2945056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loud Callout 52">
            <a:extLst>
              <a:ext uri="{FF2B5EF4-FFF2-40B4-BE49-F238E27FC236}">
                <a16:creationId xmlns:a16="http://schemas.microsoft.com/office/drawing/2014/main" id="{13F965F6-3006-2778-CB22-504CFDA97956}"/>
              </a:ext>
            </a:extLst>
          </p:cNvPr>
          <p:cNvSpPr/>
          <p:nvPr/>
        </p:nvSpPr>
        <p:spPr>
          <a:xfrm>
            <a:off x="1828800" y="5283820"/>
            <a:ext cx="5105400" cy="1193180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there be an edge from some vertex of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some vertex of  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285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84" grpId="0" animBg="1"/>
      <p:bldP spid="25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1295400" y="1447800"/>
            <a:ext cx="6477000" cy="1371600"/>
          </a:xfrm>
          <a:prstGeom prst="cloudCallout">
            <a:avLst>
              <a:gd name="adj1" fmla="val 22381"/>
              <a:gd name="adj2" fmla="val 8201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can we infer for the vertex with max finish time 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won’t be any edge from some vertex outside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 into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669470" y="5224265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</a:t>
                </a:r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look  in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70" y="5224265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7525939" y="31856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77219" y="2692702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219" y="2692702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4648200" y="3576918"/>
            <a:ext cx="3200400" cy="847147"/>
            <a:chOff x="4648200" y="3576918"/>
            <a:chExt cx="3200400" cy="847147"/>
          </a:xfrm>
        </p:grpSpPr>
        <p:sp>
          <p:nvSpPr>
            <p:cNvPr id="36" name="Oval 35"/>
            <p:cNvSpPr/>
            <p:nvPr/>
          </p:nvSpPr>
          <p:spPr>
            <a:xfrm>
              <a:off x="7696200" y="3588834"/>
              <a:ext cx="152400" cy="144966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68801" y="3576918"/>
              <a:ext cx="160599" cy="15688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48200" y="3588834"/>
              <a:ext cx="148683" cy="14496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57800" y="3576918"/>
              <a:ext cx="147918" cy="15688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own Ribbon 53"/>
              <p:cNvSpPr/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Time to use the </a:t>
                </a:r>
                <a:r>
                  <a:rPr lang="en-US" b="1" dirty="0">
                    <a:solidFill>
                      <a:schemeClr val="tx1"/>
                    </a:solidFill>
                  </a:rPr>
                  <a:t>!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dea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 ready.</a:t>
                </a:r>
              </a:p>
            </p:txBody>
          </p:sp>
        </mc:Choice>
        <mc:Fallback xmlns="">
          <p:sp>
            <p:nvSpPr>
              <p:cNvPr id="54" name="Down Ribbo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44" name="Freeform 43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4189141" y="1143000"/>
            <a:ext cx="2131742" cy="1740932"/>
            <a:chOff x="4189141" y="1143000"/>
            <a:chExt cx="2131742" cy="1740932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362092" y="2468680"/>
              <a:ext cx="613226" cy="350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1"/>
            </p:cNvCxnSpPr>
            <p:nvPr/>
          </p:nvCxnSpPr>
          <p:spPr>
            <a:xfrm flipH="1" flipV="1">
              <a:off x="4362092" y="1295400"/>
              <a:ext cx="537026" cy="348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410200" y="203283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562600" y="160020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0"/>
            </p:cNvCxnSpPr>
            <p:nvPr/>
          </p:nvCxnSpPr>
          <p:spPr>
            <a:xfrm flipH="1" flipV="1">
              <a:off x="4189141" y="2032830"/>
              <a:ext cx="840059" cy="353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6" idx="2"/>
            </p:cNvCxnSpPr>
            <p:nvPr/>
          </p:nvCxnSpPr>
          <p:spPr>
            <a:xfrm flipV="1">
              <a:off x="5410200" y="1143000"/>
              <a:ext cx="152400" cy="825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32518" y="2471310"/>
              <a:ext cx="511082" cy="412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Graphic 2" descr="A lightbulb">
            <a:extLst>
              <a:ext uri="{FF2B5EF4-FFF2-40B4-BE49-F238E27FC236}">
                <a16:creationId xmlns:a16="http://schemas.microsoft.com/office/drawing/2014/main" id="{F97DA3AD-6724-3CFD-1601-05DC3A4DEA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5847" y="4718203"/>
            <a:ext cx="2057400" cy="2057400"/>
          </a:xfrm>
          <a:prstGeom prst="rect">
            <a:avLst/>
          </a:prstGeom>
        </p:spPr>
      </p:pic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2B78DCEF-1CC5-CB8A-E1E0-A846027F51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60642" y="3009900"/>
            <a:ext cx="12700" cy="1143000"/>
          </a:xfrm>
          <a:prstGeom prst="curvedConnector3">
            <a:avLst>
              <a:gd name="adj1" fmla="val 356470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&quot;No&quot; Symbol 24">
            <a:extLst>
              <a:ext uri="{FF2B5EF4-FFF2-40B4-BE49-F238E27FC236}">
                <a16:creationId xmlns:a16="http://schemas.microsoft.com/office/drawing/2014/main" id="{F1A56D6D-53AB-6DC4-8ABB-C0BB2FB2D231}"/>
              </a:ext>
            </a:extLst>
          </p:cNvPr>
          <p:cNvSpPr/>
          <p:nvPr/>
        </p:nvSpPr>
        <p:spPr>
          <a:xfrm>
            <a:off x="4581430" y="2947079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Curved Connector 3">
            <a:extLst>
              <a:ext uri="{FF2B5EF4-FFF2-40B4-BE49-F238E27FC236}">
                <a16:creationId xmlns:a16="http://schemas.microsoft.com/office/drawing/2014/main" id="{60588558-DBD4-510B-814D-FAA1BDEA1E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87798" y="2820098"/>
            <a:ext cx="4482" cy="1518123"/>
          </a:xfrm>
          <a:prstGeom prst="curvedConnector3">
            <a:avLst>
              <a:gd name="adj1" fmla="val 960075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&quot;No&quot; Symbol 24">
            <a:extLst>
              <a:ext uri="{FF2B5EF4-FFF2-40B4-BE49-F238E27FC236}">
                <a16:creationId xmlns:a16="http://schemas.microsoft.com/office/drawing/2014/main" id="{D74EDB2C-20FD-F73F-321C-10451575EB18}"/>
              </a:ext>
            </a:extLst>
          </p:cNvPr>
          <p:cNvSpPr/>
          <p:nvPr/>
        </p:nvSpPr>
        <p:spPr>
          <a:xfrm>
            <a:off x="5602558" y="2945056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2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33" grpId="0" animBg="1"/>
      <p:bldP spid="35" grpId="0"/>
      <p:bldP spid="54" grpId="0" animBg="1"/>
      <p:bldP spid="54" grpId="1" animBg="1"/>
      <p:bldP spid="73" grpId="0"/>
      <p:bldP spid="5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/>
                  <a:t>SCC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you see an algorithm for computing SCCs now ? </a:t>
                </a:r>
              </a:p>
              <a:p>
                <a:pPr marL="0" indent="0">
                  <a:buNone/>
                </a:pPr>
                <a:r>
                  <a:rPr lang="en-US" sz="2000" dirty="0"/>
                  <a:t>It is just here …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ight Arrow 28"/>
          <p:cNvSpPr/>
          <p:nvPr/>
        </p:nvSpPr>
        <p:spPr>
          <a:xfrm rot="5400000">
            <a:off x="7525939" y="31856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77219" y="26786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219" y="2678668"/>
                <a:ext cx="3866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4648199" y="3581400"/>
            <a:ext cx="3204117" cy="842665"/>
            <a:chOff x="4648199" y="3581400"/>
            <a:chExt cx="3204117" cy="842665"/>
          </a:xfrm>
        </p:grpSpPr>
        <p:sp>
          <p:nvSpPr>
            <p:cNvPr id="33" name="Oval 32"/>
            <p:cNvSpPr/>
            <p:nvPr/>
          </p:nvSpPr>
          <p:spPr>
            <a:xfrm>
              <a:off x="7696199" y="3581400"/>
              <a:ext cx="156117" cy="15983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76999" y="3581400"/>
              <a:ext cx="148683" cy="1524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648199" y="3581400"/>
              <a:ext cx="148683" cy="1524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799" y="3581400"/>
              <a:ext cx="148683" cy="1524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59" name="Freeform 58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267200" y="1066800"/>
            <a:ext cx="2206084" cy="2149602"/>
            <a:chOff x="4267200" y="1066800"/>
            <a:chExt cx="2206084" cy="2149602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5562600" y="1546338"/>
              <a:ext cx="609681" cy="358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486400" y="1698738"/>
              <a:ext cx="838282" cy="6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1" idx="5"/>
            </p:cNvCxnSpPr>
            <p:nvPr/>
          </p:nvCxnSpPr>
          <p:spPr>
            <a:xfrm flipH="1" flipV="1">
              <a:off x="5464082" y="2471310"/>
              <a:ext cx="1009202" cy="227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486400" y="1066800"/>
              <a:ext cx="304842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4" idx="1"/>
            </p:cNvCxnSpPr>
            <p:nvPr/>
          </p:nvCxnSpPr>
          <p:spPr>
            <a:xfrm>
              <a:off x="4379480" y="1219200"/>
              <a:ext cx="573520" cy="4132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63" idx="3"/>
            </p:cNvCxnSpPr>
            <p:nvPr/>
          </p:nvCxnSpPr>
          <p:spPr>
            <a:xfrm flipV="1">
              <a:off x="4726258" y="2495880"/>
              <a:ext cx="249060" cy="720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3" idx="2"/>
            </p:cNvCxnSpPr>
            <p:nvPr/>
          </p:nvCxnSpPr>
          <p:spPr>
            <a:xfrm flipV="1">
              <a:off x="4267200" y="2450685"/>
              <a:ext cx="685800" cy="557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set of vertices reachable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won’t be any edge from any vertex in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 to any vertex outside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0DD075-D512-7A54-505A-2EEFD0495BAC}"/>
                  </a:ext>
                </a:extLst>
              </p:cNvPr>
              <p:cNvSpPr txBox="1"/>
              <p:nvPr/>
            </p:nvSpPr>
            <p:spPr>
              <a:xfrm>
                <a:off x="7733044" y="1720334"/>
                <a:ext cx="139871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Picture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0DD075-D512-7A54-505A-2EEFD0495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44" y="1720334"/>
                <a:ext cx="1398716" cy="369332"/>
              </a:xfrm>
              <a:prstGeom prst="rect">
                <a:avLst/>
              </a:prstGeom>
              <a:blipFill>
                <a:blip r:embed="rId8"/>
                <a:stretch>
                  <a:fillRect l="-3463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72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6" grpId="0" animBg="1"/>
      <p:bldP spid="56" grpId="1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should we compute SCCs ?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/>
                    <a:t> </a:t>
                  </a:r>
                  <a:r>
                    <a:rPr lang="en-US" sz="2400" b="1" dirty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92642" cy="565404"/>
            <a:chOff x="4586652" y="2971800"/>
            <a:chExt cx="3292642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527718" y="3169626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109" grpId="0" animBg="1"/>
      <p:bldP spid="111" grpId="0" animBg="1"/>
      <p:bldP spid="112" grpId="0" animBg="1"/>
      <p:bldP spid="1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2957148" cy="565404"/>
            <a:chOff x="4586652" y="2971800"/>
            <a:chExt cx="29571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14800" y="3581400"/>
            <a:ext cx="3733800" cy="152400"/>
            <a:chOff x="4114800" y="3581400"/>
            <a:chExt cx="3733800" cy="1524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4114800" y="3581400"/>
              <a:ext cx="3733800" cy="152400"/>
              <a:chOff x="4114800" y="3581400"/>
              <a:chExt cx="3733800" cy="1524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114800" y="3581400"/>
                <a:ext cx="3733800" cy="152400"/>
                <a:chOff x="1905000" y="3276600"/>
                <a:chExt cx="3733800" cy="1524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8768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1905000" y="3276600"/>
                  <a:ext cx="3733800" cy="152400"/>
                  <a:chOff x="1905000" y="3276600"/>
                  <a:chExt cx="3733800" cy="152400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5490198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3048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1905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7" name="Oval 66"/>
              <p:cNvSpPr/>
              <p:nvPr/>
            </p:nvSpPr>
            <p:spPr>
              <a:xfrm>
                <a:off x="6175998" y="35814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696200" y="3581400"/>
              <a:ext cx="152400" cy="1449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263402" y="3810000"/>
            <a:ext cx="3429082" cy="1371600"/>
            <a:chOff x="4263402" y="3810000"/>
            <a:chExt cx="3429082" cy="137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263402" y="3810000"/>
              <a:ext cx="537198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4953000" y="3810000"/>
              <a:ext cx="3048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5032836" y="3810000"/>
              <a:ext cx="1135647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181600" y="3810000"/>
              <a:ext cx="19050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572000" y="4719935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6C31"/>
                  </a:solidFill>
                </a:rPr>
                <a:t>C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ight Arrow 124"/>
          <p:cNvSpPr/>
          <p:nvPr/>
        </p:nvSpPr>
        <p:spPr>
          <a:xfrm rot="5400000">
            <a:off x="7527798" y="31856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67FF19-9BBA-E7E5-7EBC-D7C470238313}"/>
                  </a:ext>
                </a:extLst>
              </p:cNvPr>
              <p:cNvSpPr txBox="1"/>
              <p:nvPr/>
            </p:nvSpPr>
            <p:spPr>
              <a:xfrm>
                <a:off x="961952" y="5509060"/>
                <a:ext cx="7595221" cy="73866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reachability information of the rest of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remains </a:t>
                </a:r>
                <a:r>
                  <a:rPr lang="en-US" b="1" dirty="0"/>
                  <a:t>unchanged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This is because there was </a:t>
                </a:r>
                <a:r>
                  <a:rPr lang="en-US" b="1" u="sng" dirty="0"/>
                  <a:t>no outgoing edge</a:t>
                </a:r>
                <a:r>
                  <a:rPr lang="en-US" dirty="0"/>
                  <a:t> from </a:t>
                </a:r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C</a:t>
                </a:r>
                <a:r>
                  <a:rPr lang="en-US" dirty="0"/>
                  <a:t> that we just removed.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67FF19-9BBA-E7E5-7EBC-D7C470238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52" y="5509060"/>
                <a:ext cx="7595221" cy="738664"/>
              </a:xfrm>
              <a:prstGeom prst="rect">
                <a:avLst/>
              </a:prstGeom>
              <a:blipFill>
                <a:blip r:embed="rId5"/>
                <a:stretch>
                  <a:fillRect l="-722" t="-4959"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B1461D6-D716-3981-DCBA-C96A2DAC08AA}"/>
              </a:ext>
            </a:extLst>
          </p:cNvPr>
          <p:cNvSpPr txBox="1"/>
          <p:nvPr/>
        </p:nvSpPr>
        <p:spPr>
          <a:xfrm>
            <a:off x="311387" y="2013501"/>
            <a:ext cx="215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how to proceed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29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2" grpId="0" animBg="1"/>
      <p:bldP spid="4" grpId="0" animBg="1"/>
      <p:bldP spid="125" grpId="0" animBg="1"/>
      <p:bldP spid="5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8283" y="3581400"/>
            <a:ext cx="6785517" cy="159834"/>
            <a:chOff x="758283" y="3581400"/>
            <a:chExt cx="6785517" cy="15983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0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48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19" y="35888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 flipV="1">
            <a:off x="836342" y="3810000"/>
            <a:ext cx="6555058" cy="1752600"/>
            <a:chOff x="836342" y="1828800"/>
            <a:chExt cx="6555058" cy="1676400"/>
          </a:xfrm>
        </p:grpSpPr>
        <p:grpSp>
          <p:nvGrpSpPr>
            <p:cNvPr id="63" name="Group 62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 rot="10800000"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5400000">
            <a:off x="7192224" y="3185628"/>
            <a:ext cx="489204" cy="2139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23" grpId="0"/>
      <p:bldP spid="123" grpId="1"/>
      <p:bldP spid="75" grpId="0" animBg="1"/>
      <p:bldP spid="121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2767-5F63-CD4B-D3B8-E912AD48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</a:t>
            </a:r>
            <a:r>
              <a:rPr lang="en-US" sz="3600" b="1" dirty="0"/>
              <a:t>traversal in </a:t>
            </a:r>
            <a:r>
              <a:rPr lang="en-US" sz="3600" b="1" u="sng" dirty="0"/>
              <a:t>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5CEDF-3689-D5C5-5CC4-230C95E86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recursive</a:t>
                </a:r>
                <a:r>
                  <a:rPr lang="en-US" sz="2400" dirty="0"/>
                  <a:t> algorithm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ym typeface="Wingdings" pitchFamily="2" charset="2"/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IN" sz="2400" dirty="0"/>
                  <a:t>,</a:t>
                </a:r>
              </a:p>
              <a:p>
                <a:endParaRPr lang="en-IN" sz="2400" dirty="0"/>
              </a:p>
              <a:p>
                <a:pPr lvl="1"/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: start time of </a:t>
                </a:r>
                <a:r>
                  <a:rPr lang="en-US" sz="2000" b="1" dirty="0">
                    <a:sym typeface="Wingdings" pitchFamily="2" charset="2"/>
                  </a:rPr>
                  <a:t>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lvl="1"/>
                <a:endParaRPr lang="en-US" sz="2000" dirty="0">
                  <a:sym typeface="Wingdings" pitchFamily="2" charset="2"/>
                </a:endParaRPr>
              </a:p>
              <a:p>
                <a:pPr lvl="1"/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: Finish time of </a:t>
                </a:r>
                <a:r>
                  <a:rPr lang="en-US" sz="2000" b="1" dirty="0">
                    <a:sym typeface="Wingdings" pitchFamily="2" charset="2"/>
                  </a:rPr>
                  <a:t>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lvl="1"/>
                <a:endParaRPr lang="en-IN" sz="20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5CEDF-3689-D5C5-5CC4-230C95E86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FF82537-1A16-F9F7-B339-88601ADC28E2}"/>
              </a:ext>
            </a:extLst>
          </p:cNvPr>
          <p:cNvSpPr/>
          <p:nvPr/>
        </p:nvSpPr>
        <p:spPr>
          <a:xfrm>
            <a:off x="1905000" y="3276600"/>
            <a:ext cx="23622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7F136-2881-4A4D-3819-ACD6A56ED7A1}"/>
              </a:ext>
            </a:extLst>
          </p:cNvPr>
          <p:cNvSpPr/>
          <p:nvPr/>
        </p:nvSpPr>
        <p:spPr>
          <a:xfrm>
            <a:off x="1828800" y="4038600"/>
            <a:ext cx="23622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/>
          <p:cNvSpPr/>
          <p:nvPr/>
        </p:nvSpPr>
        <p:spPr>
          <a:xfrm rot="5400000">
            <a:off x="4449024" y="3153624"/>
            <a:ext cx="489204" cy="2139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57" name="Oval 5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601977" y="3810000"/>
            <a:ext cx="4038681" cy="1066800"/>
            <a:chOff x="1601977" y="3810000"/>
            <a:chExt cx="4038681" cy="10668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601977" y="3810000"/>
              <a:ext cx="988823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743200" y="3876814"/>
              <a:ext cx="381000" cy="62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823036" y="3810000"/>
              <a:ext cx="985066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971800" y="3810000"/>
              <a:ext cx="2668858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362200" y="4415135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1000" y="3048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13" t="-6349" r="-241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 rot="5400000">
            <a:off x="5424972" y="3109428"/>
            <a:ext cx="489204" cy="2139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3" grpId="1"/>
      <p:bldP spid="93" grpId="0" animBg="1"/>
      <p:bldP spid="92" grpId="0" animBg="1"/>
      <p:bldP spid="112" grpId="0" animBg="1"/>
      <p:bldP spid="9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for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computing</a:t>
            </a:r>
            <a:r>
              <a:rPr lang="en-US" sz="3200" b="1" dirty="0">
                <a:solidFill>
                  <a:srgbClr val="7030A0"/>
                </a:solidFill>
              </a:rPr>
              <a:t> SCC</a:t>
            </a:r>
            <a:r>
              <a:rPr lang="en-US" sz="3200" b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Execute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1800" dirty="0"/>
                  <a:t> in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and compute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Finish time </a:t>
                </a:r>
                <a:r>
                  <a:rPr lang="en-US" sz="1800" dirty="0">
                    <a:sym typeface="Wingdings" pitchFamily="2" charset="2"/>
                  </a:rPr>
                  <a:t>of all vertices;</a:t>
                </a:r>
                <a:r>
                  <a:rPr lang="en-US" sz="1800" b="1" dirty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 stores the vertices in </a:t>
                </a:r>
                <a:r>
                  <a:rPr lang="en-US" sz="1800" b="1" dirty="0"/>
                  <a:t>decreasing order </a:t>
                </a:r>
                <a:r>
                  <a:rPr lang="en-US" sz="1800" dirty="0"/>
                  <a:t>of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Finish time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denote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after reversing edge directions;</a:t>
                </a:r>
              </a:p>
              <a:p>
                <a:pPr marL="0" indent="0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                             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 do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If (not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Execute </a:t>
                </a:r>
                <a:r>
                  <a:rPr lang="en-US" sz="1800" b="1" dirty="0"/>
                  <a:t>BFS/DFS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Let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/>
                  <a:t> be the set of vertices reachable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For (each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/>
                  <a:t>){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{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 true;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</a:t>
                </a:r>
                <a:r>
                  <a:rPr lang="en-US" sz="1800" i="1" dirty="0">
                    <a:solidFill>
                      <a:srgbClr val="7030A0"/>
                    </a:solidFill>
                    <a:sym typeface="Wingdings" pitchFamily="2" charset="2"/>
                  </a:rPr>
                  <a:t>SCC-</a:t>
                </a:r>
                <a:r>
                  <a:rPr lang="en-US" sz="1800" i="1" dirty="0" err="1">
                    <a:solidFill>
                      <a:srgbClr val="7030A0"/>
                    </a:solidFill>
                    <a:sym typeface="Wingdings" pitchFamily="2" charset="2"/>
                  </a:rPr>
                  <a:t>num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u="sng" dirty="0"/>
                  <a:t>remove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along with all its edges}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++;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} </a:t>
                </a:r>
              </a:p>
              <a:p>
                <a:pPr marL="0" indent="0">
                  <a:buNone/>
                </a:pPr>
                <a:r>
                  <a:rPr lang="en-US" sz="1800" dirty="0"/>
                  <a:t>}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  <a:blipFill rotWithShape="1">
                <a:blip r:embed="rId2"/>
                <a:stretch>
                  <a:fillRect l="-593" t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863" t="-8333" r="-72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0070" y="2209800"/>
            <a:ext cx="10257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b="1" dirty="0">
                <a:sym typeface="Wingdings" pitchFamily="2" charset="2"/>
              </a:rPr>
              <a:t>false </a:t>
            </a:r>
            <a:r>
              <a:rPr lang="en-US" dirty="0">
                <a:sym typeface="Wingdings" pitchFamily="2" charset="2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600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8F3681-B9A0-E66E-648A-50BF47739B19}"/>
              </a:ext>
            </a:extLst>
          </p:cNvPr>
          <p:cNvSpPr/>
          <p:nvPr/>
        </p:nvSpPr>
        <p:spPr>
          <a:xfrm>
            <a:off x="1447800" y="4953000"/>
            <a:ext cx="10668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6" grpId="0" animBg="1"/>
      <p:bldP spid="7" grpId="0" animBg="1"/>
      <p:bldP spid="8" grpId="0" animBg="1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 graph </a:t>
                </a:r>
                <a:r>
                  <a:rPr lang="en-US" b="1" dirty="0"/>
                  <a:t>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should convince you about the </a:t>
            </a:r>
            <a:r>
              <a:rPr lang="en-US" sz="2400" u="sng" dirty="0">
                <a:solidFill>
                  <a:schemeClr val="tx1"/>
                </a:solidFill>
              </a:rPr>
              <a:t>importance</a:t>
            </a:r>
            <a:r>
              <a:rPr lang="en-US" sz="2400" dirty="0">
                <a:solidFill>
                  <a:schemeClr val="tx1"/>
                </a:solidFill>
              </a:rPr>
              <a:t> of the </a:t>
            </a:r>
            <a:r>
              <a:rPr lang="en-US" sz="2400" b="1" dirty="0">
                <a:solidFill>
                  <a:schemeClr val="tx1"/>
                </a:solidFill>
              </a:rPr>
              <a:t>linear time algorithm </a:t>
            </a:r>
            <a:r>
              <a:rPr lang="en-US" sz="2400" dirty="0">
                <a:solidFill>
                  <a:schemeClr val="tx1"/>
                </a:solidFill>
              </a:rPr>
              <a:t>for SCC that we discussed.</a:t>
            </a:r>
          </a:p>
        </p:txBody>
      </p:sp>
    </p:spTree>
    <p:extLst>
      <p:ext uri="{BB962C8B-B14F-4D97-AF65-F5344CB8AC3E}">
        <p14:creationId xmlns:p14="http://schemas.microsoft.com/office/powerpoint/2010/main" val="33128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 graph </a:t>
                </a:r>
                <a:r>
                  <a:rPr lang="en-US" b="1" dirty="0"/>
                  <a:t>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88C4CDF1-35BB-DD41-7BBF-03EF9CF23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8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8" idx="1"/>
            <a:endCxn id="142" idx="0"/>
          </p:cNvCxnSpPr>
          <p:nvPr/>
        </p:nvCxnSpPr>
        <p:spPr>
          <a:xfrm flipH="1">
            <a:off x="6809277" y="958335"/>
            <a:ext cx="560876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8" idx="3"/>
            <a:endCxn id="163" idx="0"/>
          </p:cNvCxnSpPr>
          <p:nvPr/>
        </p:nvCxnSpPr>
        <p:spPr>
          <a:xfrm>
            <a:off x="7772400" y="958335"/>
            <a:ext cx="582124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38" idx="1"/>
          </p:cNvCxnSpPr>
          <p:nvPr/>
        </p:nvCxnSpPr>
        <p:spPr>
          <a:xfrm rot="10800000" flipV="1">
            <a:off x="6705601" y="958335"/>
            <a:ext cx="664553" cy="101119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2" idx="2"/>
            <a:endCxn id="164" idx="0"/>
          </p:cNvCxnSpPr>
          <p:nvPr/>
        </p:nvCxnSpPr>
        <p:spPr>
          <a:xfrm flipH="1">
            <a:off x="6373324" y="2362200"/>
            <a:ext cx="435953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2" idx="2"/>
            <a:endCxn id="165" idx="0"/>
          </p:cNvCxnSpPr>
          <p:nvPr/>
        </p:nvCxnSpPr>
        <p:spPr>
          <a:xfrm>
            <a:off x="6809277" y="2362200"/>
            <a:ext cx="381000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2" idx="3"/>
            <a:endCxn id="163" idx="1"/>
          </p:cNvCxnSpPr>
          <p:nvPr/>
        </p:nvCxnSpPr>
        <p:spPr>
          <a:xfrm>
            <a:off x="7010400" y="2165866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9" idx="2"/>
            <a:endCxn id="201" idx="0"/>
          </p:cNvCxnSpPr>
          <p:nvPr/>
        </p:nvCxnSpPr>
        <p:spPr>
          <a:xfrm flipH="1">
            <a:off x="6961677" y="4736069"/>
            <a:ext cx="707047" cy="814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724400" y="1154669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ight Arrow 202"/>
          <p:cNvSpPr/>
          <p:nvPr/>
        </p:nvSpPr>
        <p:spPr>
          <a:xfrm>
            <a:off x="4648200" y="4648200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370153" y="685800"/>
            <a:ext cx="1068673" cy="468869"/>
            <a:chOff x="7370153" y="685800"/>
            <a:chExt cx="1068673" cy="468869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153" y="7620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7848600" y="6858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x,y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53400" y="1969531"/>
            <a:ext cx="1092333" cy="392669"/>
            <a:chOff x="8153400" y="1969531"/>
            <a:chExt cx="1092333" cy="392669"/>
          </a:xfrm>
        </p:grpSpPr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" name="TextBox 203"/>
            <p:cNvSpPr txBox="1"/>
            <p:nvPr/>
          </p:nvSpPr>
          <p:spPr>
            <a:xfrm>
              <a:off x="8477574" y="198120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p,q,r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62600" y="1916668"/>
            <a:ext cx="1447800" cy="445532"/>
            <a:chOff x="5562600" y="1916668"/>
            <a:chExt cx="1447800" cy="445532"/>
          </a:xfrm>
        </p:grpSpPr>
        <p:pic>
          <p:nvPicPr>
            <p:cNvPr id="1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53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7" name="TextBox 206"/>
            <p:cNvSpPr txBox="1"/>
            <p:nvPr/>
          </p:nvSpPr>
          <p:spPr>
            <a:xfrm>
              <a:off x="5562600" y="1916668"/>
              <a:ext cx="90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u,v,w,j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89153" y="3112531"/>
            <a:ext cx="759179" cy="392669"/>
            <a:chOff x="6989153" y="3112531"/>
            <a:chExt cx="759179" cy="392669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153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8" name="TextBox 207"/>
            <p:cNvSpPr txBox="1"/>
            <p:nvPr/>
          </p:nvSpPr>
          <p:spPr>
            <a:xfrm>
              <a:off x="7315200" y="31242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{k}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91200" y="3112531"/>
            <a:ext cx="783247" cy="392669"/>
            <a:chOff x="5791200" y="3112531"/>
            <a:chExt cx="783247" cy="392669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9" name="TextBox 208"/>
            <p:cNvSpPr txBox="1"/>
            <p:nvPr/>
          </p:nvSpPr>
          <p:spPr>
            <a:xfrm>
              <a:off x="5791200" y="31242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{t}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67600" y="4343400"/>
            <a:ext cx="1218113" cy="392669"/>
            <a:chOff x="7467600" y="4343400"/>
            <a:chExt cx="1218113" cy="392669"/>
          </a:xfrm>
        </p:grpSpPr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7899920" y="4355068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b,c,d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75920" y="5550931"/>
            <a:ext cx="786880" cy="392669"/>
            <a:chOff x="6375920" y="5550931"/>
            <a:chExt cx="786880" cy="392669"/>
          </a:xfrm>
        </p:grpSpPr>
        <p:pic>
          <p:nvPicPr>
            <p:cNvPr id="20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553" y="55509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6375920" y="557426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{h}</a:t>
              </a:r>
            </a:p>
          </p:txBody>
        </p:sp>
      </p:grpSp>
      <p:cxnSp>
        <p:nvCxnSpPr>
          <p:cNvPr id="212" name="Straight Arrow Connector 211"/>
          <p:cNvCxnSpPr>
            <a:stCxn id="27" idx="1"/>
          </p:cNvCxnSpPr>
          <p:nvPr/>
        </p:nvCxnSpPr>
        <p:spPr>
          <a:xfrm flipH="1">
            <a:off x="1905001" y="5681547"/>
            <a:ext cx="838199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199" idx="2"/>
          </p:cNvCxnSpPr>
          <p:nvPr/>
        </p:nvCxnSpPr>
        <p:spPr>
          <a:xfrm rot="5400000">
            <a:off x="6874459" y="4768334"/>
            <a:ext cx="826530" cy="762000"/>
          </a:xfrm>
          <a:prstGeom prst="curvedConnector3">
            <a:avLst>
              <a:gd name="adj1" fmla="val -261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42" idx="2"/>
          </p:cNvCxnSpPr>
          <p:nvPr/>
        </p:nvCxnSpPr>
        <p:spPr>
          <a:xfrm rot="5400000">
            <a:off x="6120363" y="2511486"/>
            <a:ext cx="838200" cy="539629"/>
          </a:xfrm>
          <a:prstGeom prst="curvedConnector3">
            <a:avLst>
              <a:gd name="adj1" fmla="val -188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  <a:endParaRPr lang="en-US" sz="3200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667000" y="5650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368534" y="5942756"/>
            <a:ext cx="2546866" cy="762844"/>
            <a:chOff x="6368534" y="5942756"/>
            <a:chExt cx="2546866" cy="762844"/>
          </a:xfrm>
        </p:grpSpPr>
        <p:sp>
          <p:nvSpPr>
            <p:cNvPr id="76" name="Right Brace 75"/>
            <p:cNvSpPr/>
            <p:nvPr/>
          </p:nvSpPr>
          <p:spPr>
            <a:xfrm rot="5400000">
              <a:off x="7451045" y="4860245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SCC</a:t>
                  </a:r>
                  <a:r>
                    <a:rPr lang="en-US" dirty="0"/>
                    <a:t> graph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462" t="-8197" r="-53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958334" y="5943600"/>
            <a:ext cx="2546866" cy="750332"/>
            <a:chOff x="958334" y="5943600"/>
            <a:chExt cx="254686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ight Brace 217"/>
            <p:cNvSpPr/>
            <p:nvPr/>
          </p:nvSpPr>
          <p:spPr>
            <a:xfrm rot="5400000">
              <a:off x="2040845" y="4861089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1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2" grpId="0" animBg="1"/>
      <p:bldP spid="116" grpId="0" animBg="1"/>
      <p:bldP spid="151" grpId="0" animBg="1"/>
      <p:bldP spid="159" grpId="0" animBg="1"/>
      <p:bldP spid="54" grpId="0" animBg="1"/>
      <p:bldP spid="20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For a given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r>
                  <a:rPr lang="en-US" sz="2000" dirty="0"/>
                  <a:t>Transform each SCC into a single vertex</a:t>
                </a:r>
              </a:p>
              <a:p>
                <a:r>
                  <a:rPr lang="en-US" sz="2000" dirty="0"/>
                  <a:t>Remove multiple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the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a directed acyclic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Application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we wish to compute a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takes </a:t>
                </a:r>
                <a:r>
                  <a:rPr lang="en-US" sz="2000" b="1" u="sng" dirty="0"/>
                  <a:t>same</a:t>
                </a:r>
                <a:r>
                  <a:rPr lang="en-US" sz="2000" dirty="0"/>
                  <a:t> value on all vertices of a SCC.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it suffices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on SCC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Other Applications </a:t>
            </a:r>
            <a:r>
              <a:rPr lang="en-US" sz="3600" b="1" dirty="0"/>
              <a:t>of DFS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Applications</a:t>
            </a:r>
            <a:r>
              <a:rPr lang="en-US" sz="2000" dirty="0"/>
              <a:t>:  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Checking if a graph is </a:t>
            </a:r>
            <a:r>
              <a:rPr lang="en-US" sz="2000" b="1" dirty="0" err="1"/>
              <a:t>Eulerian</a:t>
            </a:r>
            <a:r>
              <a:rPr lang="en-US" sz="20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Maximum flow, </a:t>
            </a:r>
          </a:p>
          <a:p>
            <a:endParaRPr lang="en-US" sz="2200" dirty="0"/>
          </a:p>
          <a:p>
            <a:r>
              <a:rPr lang="en-US" sz="2200" dirty="0"/>
              <a:t>Matching,</a:t>
            </a:r>
          </a:p>
          <a:p>
            <a:endParaRPr lang="en-US" sz="2200" dirty="0"/>
          </a:p>
          <a:p>
            <a:r>
              <a:rPr lang="en-US" sz="2200" dirty="0"/>
              <a:t>…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31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Relation between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Disjoint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One enclosing another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What about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29480" y="6959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 &lt;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</a:t>
                </a:r>
                <a:r>
                  <a:rPr lang="en-US" dirty="0">
                    <a:solidFill>
                      <a:srgbClr val="7030A0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032" t="-8197" r="-2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3ADBE10-B2F7-6C9A-8666-622432FC8B8D}"/>
              </a:ext>
            </a:extLst>
          </p:cNvPr>
          <p:cNvSpPr/>
          <p:nvPr/>
        </p:nvSpPr>
        <p:spPr>
          <a:xfrm>
            <a:off x="4149240" y="679966"/>
            <a:ext cx="3665441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546DC-3461-5FD8-572D-D9E1E352E93E}"/>
              </a:ext>
            </a:extLst>
          </p:cNvPr>
          <p:cNvSpPr/>
          <p:nvPr/>
        </p:nvSpPr>
        <p:spPr>
          <a:xfrm>
            <a:off x="1255273" y="609600"/>
            <a:ext cx="2861681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29C302-96DD-E98A-F6FE-1BE589429CE5}"/>
              </a:ext>
            </a:extLst>
          </p:cNvPr>
          <p:cNvSpPr txBox="1"/>
          <p:nvPr/>
        </p:nvSpPr>
        <p:spPr>
          <a:xfrm>
            <a:off x="2457020" y="6257964"/>
            <a:ext cx="496732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because of </a:t>
            </a:r>
            <a:r>
              <a:rPr lang="en-US" b="1" dirty="0">
                <a:solidFill>
                  <a:srgbClr val="7030A0"/>
                </a:solidFill>
              </a:rPr>
              <a:t>recursive</a:t>
            </a:r>
            <a:r>
              <a:rPr lang="en-US" dirty="0"/>
              <a:t> nature of </a:t>
            </a:r>
            <a:r>
              <a:rPr lang="en-US" b="1" dirty="0"/>
              <a:t>DFS</a:t>
            </a:r>
            <a:r>
              <a:rPr lang="en-US" dirty="0"/>
              <a:t> traversal.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 animBg="1"/>
      <p:bldP spid="4" grpId="0"/>
      <p:bldP spid="6" grpId="0" animBg="1"/>
      <p:bldP spid="14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seem to be </a:t>
            </a:r>
            <a:r>
              <a:rPr lang="en-US" sz="2000" u="sng" dirty="0"/>
              <a:t>many</a:t>
            </a:r>
            <a:r>
              <a:rPr lang="en-US" sz="2000" dirty="0"/>
              <a:t> different types of </a:t>
            </a:r>
            <a:r>
              <a:rPr lang="en-US" sz="2000" i="1" dirty="0"/>
              <a:t>non-tree</a:t>
            </a:r>
            <a:r>
              <a:rPr lang="en-US" sz="2000" dirty="0"/>
              <a:t> edges.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814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8453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2898886">
            <a:off x="4171622" y="1797633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267199" y="5127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4345258" y="5257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5857" y="5332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3317" y="5203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23317" y="5203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4415882" y="5167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6906" y="502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6906" y="603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2306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6106" y="6260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4103453" y="4919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45469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3400" y="5203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943600" y="2971800"/>
            <a:ext cx="3200400" cy="12954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classify the non-tree edges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C814B-EA45-D142-9B67-C994FD082644}"/>
              </a:ext>
            </a:extLst>
          </p:cNvPr>
          <p:cNvSpPr/>
          <p:nvPr/>
        </p:nvSpPr>
        <p:spPr>
          <a:xfrm>
            <a:off x="2362200" y="762000"/>
            <a:ext cx="2202044" cy="4009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90B20-2715-2BD1-D68C-A0008CB096C1}"/>
              </a:ext>
            </a:extLst>
          </p:cNvPr>
          <p:cNvSpPr/>
          <p:nvPr/>
        </p:nvSpPr>
        <p:spPr>
          <a:xfrm>
            <a:off x="4579757" y="609600"/>
            <a:ext cx="2583044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5" grpId="0" animBg="1"/>
      <p:bldP spid="73" grpId="0" animBg="1"/>
      <p:bldP spid="74" grpId="0" animBg="1"/>
      <p:bldP spid="5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51106" y="2045732"/>
            <a:ext cx="1153988" cy="2678668"/>
            <a:chOff x="3351106" y="2045732"/>
            <a:chExt cx="1153988" cy="2678668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55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55068"/>
                  <a:ext cx="3754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37104" cy="457200"/>
            <a:chOff x="4383613" y="3505200"/>
            <a:chExt cx="4137104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911" t="-9836" r="-891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474" t="-9836" r="-842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3312587" y="5562600"/>
            <a:ext cx="2058306" cy="381000"/>
            <a:chOff x="3312587" y="5562600"/>
            <a:chExt cx="2058306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6E5F38-BD93-14DA-1433-04C0DE125EB9}"/>
              </a:ext>
            </a:extLst>
          </p:cNvPr>
          <p:cNvGrpSpPr/>
          <p:nvPr/>
        </p:nvGrpSpPr>
        <p:grpSpPr>
          <a:xfrm>
            <a:off x="3079416" y="2130640"/>
            <a:ext cx="1265844" cy="2328738"/>
            <a:chOff x="3107778" y="2085119"/>
            <a:chExt cx="1265844" cy="232873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5FE93F-7D79-6736-4805-023FB3E6A9DA}"/>
                </a:ext>
              </a:extLst>
            </p:cNvPr>
            <p:cNvSpPr/>
            <p:nvPr/>
          </p:nvSpPr>
          <p:spPr>
            <a:xfrm>
              <a:off x="3107778" y="2085119"/>
              <a:ext cx="1265844" cy="2300449"/>
            </a:xfrm>
            <a:custGeom>
              <a:avLst/>
              <a:gdLst>
                <a:gd name="connsiteX0" fmla="*/ 1241908 w 1241908"/>
                <a:gd name="connsiteY0" fmla="*/ 0 h 2317072"/>
                <a:gd name="connsiteX1" fmla="*/ 540572 w 1241908"/>
                <a:gd name="connsiteY1" fmla="*/ 328474 h 2317072"/>
                <a:gd name="connsiteX2" fmla="*/ 176588 w 1241908"/>
                <a:gd name="connsiteY2" fmla="*/ 665825 h 2317072"/>
                <a:gd name="connsiteX3" fmla="*/ 7912 w 1241908"/>
                <a:gd name="connsiteY3" fmla="*/ 1882066 h 2317072"/>
                <a:gd name="connsiteX4" fmla="*/ 416285 w 1241908"/>
                <a:gd name="connsiteY4" fmla="*/ 2317072 h 2317072"/>
                <a:gd name="connsiteX0" fmla="*/ 1251158 w 1251158"/>
                <a:gd name="connsiteY0" fmla="*/ 0 h 2317072"/>
                <a:gd name="connsiteX1" fmla="*/ 549822 w 1251158"/>
                <a:gd name="connsiteY1" fmla="*/ 328474 h 2317072"/>
                <a:gd name="connsiteX2" fmla="*/ 97061 w 1251158"/>
                <a:gd name="connsiteY2" fmla="*/ 994299 h 2317072"/>
                <a:gd name="connsiteX3" fmla="*/ 17162 w 1251158"/>
                <a:gd name="connsiteY3" fmla="*/ 1882066 h 2317072"/>
                <a:gd name="connsiteX4" fmla="*/ 425535 w 1251158"/>
                <a:gd name="connsiteY4" fmla="*/ 2317072 h 231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1158" h="2317072">
                  <a:moveTo>
                    <a:pt x="1251158" y="0"/>
                  </a:moveTo>
                  <a:cubicBezTo>
                    <a:pt x="989266" y="108751"/>
                    <a:pt x="742171" y="162758"/>
                    <a:pt x="549822" y="328474"/>
                  </a:cubicBezTo>
                  <a:cubicBezTo>
                    <a:pt x="357473" y="494190"/>
                    <a:pt x="185838" y="735367"/>
                    <a:pt x="97061" y="994299"/>
                  </a:cubicBezTo>
                  <a:cubicBezTo>
                    <a:pt x="8284" y="1253231"/>
                    <a:pt x="-22787" y="1606858"/>
                    <a:pt x="17162" y="1882066"/>
                  </a:cubicBezTo>
                  <a:cubicBezTo>
                    <a:pt x="57111" y="2157274"/>
                    <a:pt x="241323" y="2237173"/>
                    <a:pt x="425535" y="2317072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335DA8-5A6B-9FEA-718A-21E56CB6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390788" y="4325447"/>
              <a:ext cx="179016" cy="8841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7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Till now, we considered the cases in which 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 or vice versa.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>
                <a:blip r:embed="rId3"/>
                <a:stretch>
                  <a:fillRect l="-759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39" idx="0"/>
            <a:endCxn id="23" idx="1"/>
          </p:cNvCxnSpPr>
          <p:nvPr/>
        </p:nvCxnSpPr>
        <p:spPr>
          <a:xfrm rot="5400000" flipH="1" flipV="1">
            <a:off x="2835968" y="2830392"/>
            <a:ext cx="2221468" cy="804549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25883" cy="457200"/>
            <a:chOff x="4383613" y="3505200"/>
            <a:chExt cx="4125883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loud Callout 26"/>
              <p:cNvSpPr/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it possible to have a DFS traversal where no such relationship exists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though we have edge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7" name="Cloud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Ribbon 3"/>
          <p:cNvSpPr/>
          <p:nvPr/>
        </p:nvSpPr>
        <p:spPr>
          <a:xfrm>
            <a:off x="6203389" y="4484132"/>
            <a:ext cx="2940611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Yes, indeed.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Think over it before moving to the next slide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2587" y="5562600"/>
            <a:ext cx="2069527" cy="381000"/>
            <a:chOff x="3312587" y="5562600"/>
            <a:chExt cx="2069527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0B1F97C-419D-5937-A259-50D335A4774C}"/>
              </a:ext>
            </a:extLst>
          </p:cNvPr>
          <p:cNvSpPr/>
          <p:nvPr/>
        </p:nvSpPr>
        <p:spPr>
          <a:xfrm>
            <a:off x="1241606" y="1431525"/>
            <a:ext cx="2496143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96659F-DA61-44BA-C817-F04F749CDC22}"/>
              </a:ext>
            </a:extLst>
          </p:cNvPr>
          <p:cNvSpPr/>
          <p:nvPr/>
        </p:nvSpPr>
        <p:spPr>
          <a:xfrm>
            <a:off x="3770861" y="1551944"/>
            <a:ext cx="346814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D707D-AA97-E9F0-D849-30609345F504}"/>
              </a:ext>
            </a:extLst>
          </p:cNvPr>
          <p:cNvSpPr/>
          <p:nvPr/>
        </p:nvSpPr>
        <p:spPr>
          <a:xfrm>
            <a:off x="7313122" y="1524000"/>
            <a:ext cx="346814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7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7" grpId="0" animBg="1"/>
      <p:bldP spid="4" grpId="0" animBg="1"/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6633</TotalTime>
  <Words>2401</Words>
  <Application>Microsoft Office PowerPoint</Application>
  <PresentationFormat>On-screen Show (4:3)</PresentationFormat>
  <Paragraphs>686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last lecture</vt:lpstr>
      <vt:lpstr>DFS traversal in directed graph</vt:lpstr>
      <vt:lpstr>DFS traversal in directed graph</vt:lpstr>
      <vt:lpstr>Relation between  </vt:lpstr>
      <vt:lpstr> </vt:lpstr>
      <vt:lpstr>Classification of non-tree edges </vt:lpstr>
      <vt:lpstr>(u,v) is Forward edge</vt:lpstr>
      <vt:lpstr>(u,v) is Backward edge</vt:lpstr>
      <vt:lpstr>(u,v) is Cross edge</vt:lpstr>
      <vt:lpstr>Classification of non-tree edges </vt:lpstr>
      <vt:lpstr>Classification of non-tree edges </vt:lpstr>
      <vt:lpstr>Classification of non-tree edges </vt:lpstr>
      <vt:lpstr>Classification of non-tree edges </vt:lpstr>
      <vt:lpstr>Classification of non-tree edges </vt:lpstr>
      <vt:lpstr>Application - II</vt:lpstr>
      <vt:lpstr>Strongly connected components </vt:lpstr>
      <vt:lpstr>Computing SCCs efficiently</vt:lpstr>
      <vt:lpstr>Kosaraju’s Algorithm </vt:lpstr>
      <vt:lpstr>PowerPoint Presentation</vt:lpstr>
      <vt:lpstr>Observation 1 </vt:lpstr>
      <vt:lpstr>Observation 1 </vt:lpstr>
      <vt:lpstr>Observation 1 </vt:lpstr>
      <vt:lpstr>Observation 1 </vt:lpstr>
      <vt:lpstr>Inference of Observation 1</vt:lpstr>
      <vt:lpstr>Inference of Observation 1</vt:lpstr>
      <vt:lpstr>PowerPoint Presentation</vt:lpstr>
      <vt:lpstr>Study Finish time</vt:lpstr>
      <vt:lpstr>Searching for an order using Finish time</vt:lpstr>
      <vt:lpstr>DFS on Directed Graph Analyzing the finish time of roots of SCCs</vt:lpstr>
      <vt:lpstr>DFS on Directed Graph Analyzing the finish time of roots of SCCs</vt:lpstr>
      <vt:lpstr>DFS on Directed Graph Analyzing the finish time of roots of SCCs</vt:lpstr>
      <vt:lpstr>DFS on Directed Graph Analyzing the finish time of roots of SCCs</vt:lpstr>
      <vt:lpstr>Searching for an order using Finish time</vt:lpstr>
      <vt:lpstr>Searching for an order using Finish time</vt:lpstr>
      <vt:lpstr>PowerPoint Presentation</vt:lpstr>
      <vt:lpstr>Algorithm for computing SCCs</vt:lpstr>
      <vt:lpstr>Algorithm for computing SCCs</vt:lpstr>
      <vt:lpstr>Algorithm for computing SCCs</vt:lpstr>
      <vt:lpstr>Algorithm for computing SCCs</vt:lpstr>
      <vt:lpstr>Algorithm for computing SCCs</vt:lpstr>
      <vt:lpstr>SCC graph of G</vt:lpstr>
      <vt:lpstr>SCC graph of G</vt:lpstr>
      <vt:lpstr>SCC graph</vt:lpstr>
      <vt:lpstr>SCC graph</vt:lpstr>
      <vt:lpstr>Other Applications of DFS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480</cp:revision>
  <dcterms:created xsi:type="dcterms:W3CDTF">2011-12-03T04:13:03Z</dcterms:created>
  <dcterms:modified xsi:type="dcterms:W3CDTF">2024-09-12T07:24:06Z</dcterms:modified>
</cp:coreProperties>
</file>