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539" r:id="rId2"/>
    <p:sldId id="554" r:id="rId3"/>
    <p:sldId id="571" r:id="rId4"/>
    <p:sldId id="413" r:id="rId5"/>
    <p:sldId id="418" r:id="rId6"/>
    <p:sldId id="562" r:id="rId7"/>
    <p:sldId id="415" r:id="rId8"/>
    <p:sldId id="388" r:id="rId9"/>
    <p:sldId id="390" r:id="rId10"/>
    <p:sldId id="391" r:id="rId11"/>
    <p:sldId id="424" r:id="rId12"/>
    <p:sldId id="561" r:id="rId13"/>
    <p:sldId id="553" r:id="rId14"/>
    <p:sldId id="425" r:id="rId15"/>
    <p:sldId id="427" r:id="rId16"/>
    <p:sldId id="397" r:id="rId17"/>
    <p:sldId id="398" r:id="rId18"/>
    <p:sldId id="399" r:id="rId19"/>
    <p:sldId id="400" r:id="rId20"/>
    <p:sldId id="394" r:id="rId21"/>
    <p:sldId id="422" r:id="rId22"/>
    <p:sldId id="402" r:id="rId23"/>
    <p:sldId id="570" r:id="rId24"/>
    <p:sldId id="404" r:id="rId25"/>
    <p:sldId id="552" r:id="rId26"/>
    <p:sldId id="405" r:id="rId27"/>
    <p:sldId id="406" r:id="rId28"/>
    <p:sldId id="410" r:id="rId29"/>
    <p:sldId id="409" r:id="rId30"/>
    <p:sldId id="421" r:id="rId31"/>
    <p:sldId id="507" r:id="rId32"/>
    <p:sldId id="501" r:id="rId33"/>
    <p:sldId id="485" r:id="rId34"/>
    <p:sldId id="548" r:id="rId35"/>
    <p:sldId id="549" r:id="rId36"/>
    <p:sldId id="502" r:id="rId37"/>
    <p:sldId id="508" r:id="rId38"/>
    <p:sldId id="5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4" autoAdjust="0"/>
    <p:restoredTop sz="94177" autoAdjust="0"/>
  </p:normalViewPr>
  <p:slideViewPr>
    <p:cSldViewPr>
      <p:cViewPr varScale="1">
        <p:scale>
          <a:sx n="105" d="100"/>
          <a:sy n="105" d="100"/>
        </p:scale>
        <p:origin x="17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00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61.png"/><Relationship Id="rId7" Type="http://schemas.openxmlformats.org/officeDocument/2006/relationships/image" Target="../media/image1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60.png"/><Relationship Id="rId10" Type="http://schemas.openxmlformats.org/officeDocument/2006/relationships/image" Target="../media/image114.png"/><Relationship Id="rId4" Type="http://schemas.openxmlformats.org/officeDocument/2006/relationships/image" Target="../media/image50.png"/><Relationship Id="rId9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181.png"/><Relationship Id="rId3" Type="http://schemas.openxmlformats.org/officeDocument/2006/relationships/image" Target="../media/image202.png"/><Relationship Id="rId7" Type="http://schemas.openxmlformats.org/officeDocument/2006/relationships/image" Target="../media/image172.png"/><Relationship Id="rId12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60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71.png"/><Relationship Id="rId7" Type="http://schemas.openxmlformats.org/officeDocument/2006/relationships/image" Target="../media/image1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180.png"/><Relationship Id="rId7" Type="http://schemas.openxmlformats.org/officeDocument/2006/relationships/image" Target="../media/image17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10" Type="http://schemas.openxmlformats.org/officeDocument/2006/relationships/image" Target="../media/image123.png"/><Relationship Id="rId4" Type="http://schemas.openxmlformats.org/officeDocument/2006/relationships/image" Target="../media/image50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91.png"/><Relationship Id="rId7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23.png"/><Relationship Id="rId5" Type="http://schemas.openxmlformats.org/officeDocument/2006/relationships/image" Target="../media/image60.png"/><Relationship Id="rId10" Type="http://schemas.openxmlformats.org/officeDocument/2006/relationships/image" Target="../media/image114.png"/><Relationship Id="rId4" Type="http://schemas.openxmlformats.org/officeDocument/2006/relationships/image" Target="../media/image50.png"/><Relationship Id="rId9" Type="http://schemas.openxmlformats.org/officeDocument/2006/relationships/image" Target="../media/image2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201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81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72.png"/><Relationship Id="rId7" Type="http://schemas.openxmlformats.org/officeDocument/2006/relationships/image" Target="../media/image11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340.png"/><Relationship Id="rId4" Type="http://schemas.openxmlformats.org/officeDocument/2006/relationships/image" Target="../media/image81.png"/><Relationship Id="rId9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8" Type="http://schemas.openxmlformats.org/officeDocument/2006/relationships/image" Target="../media/image70.png"/><Relationship Id="rId12" Type="http://schemas.openxmlformats.org/officeDocument/2006/relationships/image" Target="../media/image38.png"/><Relationship Id="rId7" Type="http://schemas.openxmlformats.org/officeDocument/2006/relationships/image" Target="../media/image600.png"/><Relationship Id="rId17" Type="http://schemas.openxmlformats.org/officeDocument/2006/relationships/image" Target="../media/image101.png"/><Relationship Id="rId2" Type="http://schemas.openxmlformats.org/officeDocument/2006/relationships/image" Target="../media/image11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10.png"/><Relationship Id="rId15" Type="http://schemas.openxmlformats.org/officeDocument/2006/relationships/image" Target="../media/image61.png"/><Relationship Id="rId10" Type="http://schemas.openxmlformats.org/officeDocument/2006/relationships/image" Target="../media/image91.png"/><Relationship Id="rId9" Type="http://schemas.openxmlformats.org/officeDocument/2006/relationships/image" Target="../media/image80.png"/><Relationship Id="rId1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70.png"/><Relationship Id="rId10" Type="http://schemas.openxmlformats.org/officeDocument/2006/relationships/image" Target="../media/image121.png"/><Relationship Id="rId4" Type="http://schemas.openxmlformats.org/officeDocument/2006/relationships/image" Target="../media/image310.png"/><Relationship Id="rId9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12" Type="http://schemas.openxmlformats.org/officeDocument/2006/relationships/image" Target="../media/image94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20" Type="http://schemas.openxmlformats.org/officeDocument/2006/relationships/image" Target="../media/image1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9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4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5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2.png"/><Relationship Id="rId10" Type="http://schemas.openxmlformats.org/officeDocument/2006/relationships/image" Target="../media/image82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13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new</a:t>
            </a:r>
            <a:r>
              <a:rPr lang="en-US" sz="2000" b="1" dirty="0">
                <a:solidFill>
                  <a:schemeClr val="tx1"/>
                </a:solidFill>
              </a:rPr>
              <a:t> algorithm paradigm</a:t>
            </a:r>
          </a:p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3052846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6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 : To compute the </a:t>
                </a:r>
                <a:r>
                  <a:rPr lang="en-US" sz="2000" u="sng" dirty="0"/>
                  <a:t>longest</a:t>
                </a:r>
                <a:r>
                  <a:rPr lang="en-US" sz="2000" dirty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 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to compute  a Longest Common Subsequence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efficiently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Convince yourself that divide and conquer or Greedy algorithms  might not  solve this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  <a:blipFill>
                <a:blip r:embed="rId2"/>
                <a:stretch>
                  <a:fillRect l="-741" t="-696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581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581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581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581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5814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5146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48000" y="35814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00400" y="35814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may be matched with many elements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to start from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3581400" y="19050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819400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0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14" grpId="0"/>
      <p:bldP spid="15" grpId="0"/>
      <p:bldP spid="5" grpId="0" animBg="1"/>
      <p:bldP spid="28" grpId="0" animBg="1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24400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5605" t="-12500" r="-82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99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910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00800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Last symbol of </a:t>
                </a:r>
                <a:r>
                  <a:rPr lang="en-US" sz="2000" b="1" dirty="0"/>
                  <a:t>Longest Common Subsequence</a:t>
                </a:r>
                <a:r>
                  <a:rPr lang="en-US" sz="2000" dirty="0"/>
                  <a:t> 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95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Ribbon 39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>
                    <a:solidFill>
                      <a:schemeClr val="tx1"/>
                    </a:solidFill>
                  </a:rPr>
                  <a:t>LCS </a:t>
                </a:r>
                <a:r>
                  <a:rPr lang="en-US" dirty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40" name="Down Ribbo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loud Callout 40"/>
          <p:cNvSpPr/>
          <p:nvPr/>
        </p:nvSpPr>
        <p:spPr>
          <a:xfrm>
            <a:off x="5791200" y="51978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Down Ribbon 41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Down Ribb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7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36" grpId="0" animBg="1"/>
      <p:bldP spid="25" grpId="0"/>
      <p:bldP spid="25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Longest Common Subsequence</a:t>
                </a:r>
                <a:r>
                  <a:rPr lang="en-US" sz="2000" dirty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90700" y="5334000"/>
                <a:ext cx="781050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5334000"/>
                <a:ext cx="7810500" cy="400110"/>
              </a:xfrm>
              <a:prstGeom prst="rect">
                <a:avLst/>
              </a:prstGeom>
              <a:blipFill>
                <a:blip r:embed="rId6"/>
                <a:stretch>
                  <a:fillRect l="-859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461499" y="5282272"/>
            <a:ext cx="3301501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33418" y="5351994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49"/>
            <a:ext cx="3872262" cy="6126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4617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82901" y="6092949"/>
            <a:ext cx="1828800" cy="615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you say about the </a:t>
            </a:r>
            <a:r>
              <a:rPr lang="en-US" b="1" dirty="0">
                <a:solidFill>
                  <a:schemeClr val="tx1"/>
                </a:solidFill>
              </a:rPr>
              <a:t>Longest Common Subsequence</a:t>
            </a:r>
            <a:r>
              <a:rPr lang="en-US" dirty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2701664" y="5415605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>
                    <a:solidFill>
                      <a:schemeClr val="tx1"/>
                    </a:solidFill>
                  </a:rPr>
                  <a:t>must</a:t>
                </a:r>
                <a:r>
                  <a:rPr lang="en-US" dirty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.. .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64" y="5415605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1"/>
                <a:stretch>
                  <a:fillRect b="-5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69D68D4-DE5A-7AA4-4D23-B3B3616327BA}"/>
              </a:ext>
            </a:extLst>
          </p:cNvPr>
          <p:cNvSpPr/>
          <p:nvPr/>
        </p:nvSpPr>
        <p:spPr>
          <a:xfrm>
            <a:off x="1761386" y="5378136"/>
            <a:ext cx="7458813" cy="5032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is not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4078" y="4114800"/>
            <a:ext cx="5314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7" grpId="0" animBg="1"/>
      <p:bldP spid="32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1E092E-A6B2-6848-B990-B6191192E3F4}"/>
              </a:ext>
            </a:extLst>
          </p:cNvPr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E1E58DD-98B7-784B-89D3-41161AA58A1E}"/>
              </a:ext>
            </a:extLst>
          </p:cNvPr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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B99-FA1F-184F-BE73-90F4AF70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5BCB2-11FF-A446-81AF-52E658FB1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As students interested in CSE, you must have written a neat code for the following problems during your </a:t>
                </a:r>
                <a:r>
                  <a:rPr lang="en-US" sz="2400" dirty="0" err="1"/>
                  <a:t>Btech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programme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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Enumerating all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permutations</a:t>
                </a:r>
                <a:r>
                  <a:rPr lang="en-US" sz="2400" dirty="0"/>
                  <a:t> of a string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 set </a:t>
                </a:r>
                <a:r>
                  <a:rPr lang="en-US" sz="2400" dirty="0"/>
                  <a:t>of a set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all valid expressions </a:t>
                </a:r>
                <a:r>
                  <a:rPr lang="en-US" sz="2400" dirty="0"/>
                  <a:t>formed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‘(‘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‘)’.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all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rooted binary trees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All these problems have a </a:t>
                </a:r>
                <a:r>
                  <a:rPr lang="en-US" sz="2000" u="sng" dirty="0"/>
                  <a:t>very compact</a:t>
                </a:r>
                <a:r>
                  <a:rPr lang="en-US" sz="2000" dirty="0"/>
                  <a:t> code based on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5BCB2-11FF-A446-81AF-52E658FB1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105400"/>
              </a:xfrm>
              <a:blipFill>
                <a:blip r:embed="rId2"/>
                <a:stretch>
                  <a:fillRect l="-1000" t="-1673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7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28800" y="49530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LCS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8" t="-6452" r="-59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+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76400" y="3657600"/>
            <a:ext cx="693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312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explore its reason.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9E2293C7-B05D-E2A9-91A2-FE028D227A05}"/>
              </a:ext>
            </a:extLst>
          </p:cNvPr>
          <p:cNvSpPr/>
          <p:nvPr/>
        </p:nvSpPr>
        <p:spPr>
          <a:xfrm>
            <a:off x="7008078" y="3581400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78179B-9582-4817-B7BF-322F917DBB76}"/>
              </a:ext>
            </a:extLst>
          </p:cNvPr>
          <p:cNvSpPr/>
          <p:nvPr/>
        </p:nvSpPr>
        <p:spPr>
          <a:xfrm>
            <a:off x="5627368" y="3606893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5240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524000"/>
                <a:ext cx="4984335" cy="5105400"/>
              </a:xfrm>
              <a:blipFill>
                <a:blip r:embed="rId4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Ribbon 27"/>
          <p:cNvSpPr/>
          <p:nvPr/>
        </p:nvSpPr>
        <p:spPr>
          <a:xfrm>
            <a:off x="1752600" y="6019800"/>
            <a:ext cx="7001497" cy="83960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answer lies in the exercise on Fibonacci numbers we did in the beginning of this lecture.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08194" y="1106038"/>
            <a:ext cx="1593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4" grpId="0" uiExpand="1" build="p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74789" y="1449350"/>
            <a:ext cx="612860" cy="695918"/>
            <a:chOff x="6586654" y="1437682"/>
            <a:chExt cx="612860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81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392475" y="2209800"/>
            <a:ext cx="1016817" cy="773668"/>
            <a:chOff x="6399740" y="1359932"/>
            <a:chExt cx="1016817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822103" y="2209800"/>
            <a:ext cx="1016817" cy="773668"/>
            <a:chOff x="6498503" y="1359932"/>
            <a:chExt cx="1016817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4938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752600" y="3745468"/>
            <a:ext cx="1016817" cy="750332"/>
            <a:chOff x="6217065" y="1828800"/>
            <a:chExt cx="1016817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52" r="-500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850735" y="3733800"/>
            <a:ext cx="1016817" cy="762000"/>
            <a:chOff x="6279735" y="1828800"/>
            <a:chExt cx="1016817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452" r="-3704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765135" y="3352800"/>
            <a:ext cx="1264065" cy="685800"/>
            <a:chOff x="5822535" y="1447800"/>
            <a:chExt cx="1264065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486400" y="3429000"/>
            <a:ext cx="1016817" cy="685800"/>
            <a:chOff x="6432135" y="1447800"/>
            <a:chExt cx="1016817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3034698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4374735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2469737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3034698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4876800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2" idx="5"/>
          </p:cNvCxnSpPr>
          <p:nvPr/>
        </p:nvCxnSpPr>
        <p:spPr>
          <a:xfrm>
            <a:off x="5365563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3691983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01129" y="1106038"/>
            <a:ext cx="15938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C7F42A-3C7D-D14A-9CDF-4913EF7931CD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A90E6A-662F-524E-8E45-123CE0146A41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F2DC4-2626-C940-A166-14755072CED3}"/>
              </a:ext>
            </a:extLst>
          </p:cNvPr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00A0D5-FEB5-B244-9088-A23FA22D328D}"/>
              </a:ext>
            </a:extLst>
          </p:cNvPr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2E60020-469E-AC42-9A75-A6B71A3228D2}"/>
                </a:ext>
              </a:extLst>
            </p:cNvPr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732560-A194-3144-89DF-F50160B7D8DA}"/>
                </a:ext>
              </a:extLst>
            </p:cNvPr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4D29C7-6138-C340-90B4-A81EA752B336}"/>
              </a:ext>
            </a:extLst>
          </p:cNvPr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4B255-D79D-1C4A-B808-522585D3078A}"/>
              </a:ext>
            </a:extLst>
          </p:cNvPr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7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How can you reduce it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Programming </a:t>
            </a:r>
            <a:r>
              <a:rPr lang="en-US" sz="3600" b="1" dirty="0"/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Expressing the solution </a:t>
            </a:r>
            <a:r>
              <a:rPr lang="en-US" sz="2000" u="sng" dirty="0"/>
              <a:t>recursively.</a:t>
            </a:r>
          </a:p>
          <a:p>
            <a:endParaRPr lang="en-US" sz="2000" dirty="0"/>
          </a:p>
          <a:p>
            <a:r>
              <a:rPr lang="en-US" sz="2000" dirty="0"/>
              <a:t>Overall there are only </a:t>
            </a:r>
            <a:r>
              <a:rPr lang="en-US" sz="2000" u="sng" dirty="0"/>
              <a:t>Polynomial number of </a:t>
            </a:r>
            <a:r>
              <a:rPr lang="en-US" sz="2000" u="sng" dirty="0" err="1"/>
              <a:t>subproblems</a:t>
            </a:r>
            <a:r>
              <a:rPr lang="en-US" sz="2000" u="sng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But there 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                        (solving same </a:t>
            </a:r>
            <a:r>
              <a:rPr lang="en-US" sz="2000" dirty="0" err="1"/>
              <a:t>subproblem</a:t>
            </a:r>
            <a:r>
              <a:rPr lang="en-US" sz="2000" dirty="0"/>
              <a:t> multiple times).</a:t>
            </a:r>
          </a:p>
          <a:p>
            <a:endParaRPr lang="en-US" sz="2000" dirty="0"/>
          </a:p>
          <a:p>
            <a:r>
              <a:rPr lang="en-US" sz="2000" dirty="0"/>
              <a:t>So we compute the recursive solution </a:t>
            </a:r>
            <a:r>
              <a:rPr lang="en-US" sz="2000" u="sng" dirty="0"/>
              <a:t>iteratively in a bottom-up fashion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       This avoids wastage of computation and leads to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6E73C5-857F-F545-A846-742E54E02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Revisiting</a:t>
            </a:r>
            <a:r>
              <a:rPr lang="en-US" sz="3200" b="1" dirty="0"/>
              <a:t> a </a:t>
            </a:r>
            <a:r>
              <a:rPr lang="en-US" sz="3200" b="1" u="sng" dirty="0"/>
              <a:t>problem from your past</a:t>
            </a:r>
            <a:br>
              <a:rPr lang="en-US" sz="3200" b="1" dirty="0"/>
            </a:br>
            <a:r>
              <a:rPr lang="en-US" sz="3200" b="1" dirty="0"/>
              <a:t> 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EE48CE-FB32-7471-32D8-01F703691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you solved using </a:t>
            </a:r>
            <a:r>
              <a:rPr lang="en-US" sz="3200" b="1" dirty="0">
                <a:solidFill>
                  <a:srgbClr val="7030A0"/>
                </a:solidFill>
              </a:rPr>
              <a:t>recursion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2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Steps of dynamic programming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 to compute 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38400" y="3562350"/>
            <a:ext cx="3962400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95600" y="3886200"/>
            <a:ext cx="350520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10000" y="4876800"/>
            <a:ext cx="2362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95600" y="4876800"/>
            <a:ext cx="32766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1800" y="2590800"/>
            <a:ext cx="34290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29718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38400" y="3562350"/>
            <a:ext cx="3962400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438400" y="3562350"/>
            <a:ext cx="3733800" cy="1326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438400" y="3562350"/>
            <a:ext cx="13716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438400" y="3562350"/>
            <a:ext cx="29718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2438400" y="2514600"/>
            <a:ext cx="3505200" cy="1047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2438400" y="2057400"/>
            <a:ext cx="2590800" cy="150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38217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4061F0-F862-E991-5311-7A8EBCC3ECCF}"/>
              </a:ext>
            </a:extLst>
          </p:cNvPr>
          <p:cNvSpPr/>
          <p:nvPr/>
        </p:nvSpPr>
        <p:spPr>
          <a:xfrm>
            <a:off x="5015883" y="2059619"/>
            <a:ext cx="1384917" cy="1828800"/>
          </a:xfrm>
          <a:custGeom>
            <a:avLst/>
            <a:gdLst>
              <a:gd name="connsiteX0" fmla="*/ 1384917 w 1384917"/>
              <a:gd name="connsiteY0" fmla="*/ 1828800 h 1828800"/>
              <a:gd name="connsiteX1" fmla="*/ 0 w 1384917"/>
              <a:gd name="connsiteY1" fmla="*/ 0 h 1828800"/>
              <a:gd name="connsiteX2" fmla="*/ 932156 w 1384917"/>
              <a:gd name="connsiteY2" fmla="*/ 461639 h 1828800"/>
              <a:gd name="connsiteX3" fmla="*/ 1384917 w 1384917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917" h="1828800">
                <a:moveTo>
                  <a:pt x="1384917" y="1828800"/>
                </a:moveTo>
                <a:lnTo>
                  <a:pt x="0" y="0"/>
                </a:lnTo>
                <a:lnTo>
                  <a:pt x="932156" y="461639"/>
                </a:lnTo>
                <a:lnTo>
                  <a:pt x="1384917" y="18288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75FBE02-C247-0FA8-4DE0-FC2CBA946F7B}"/>
              </a:ext>
            </a:extLst>
          </p:cNvPr>
          <p:cNvSpPr/>
          <p:nvPr/>
        </p:nvSpPr>
        <p:spPr>
          <a:xfrm>
            <a:off x="2991775" y="2068497"/>
            <a:ext cx="3409025" cy="1811045"/>
          </a:xfrm>
          <a:custGeom>
            <a:avLst/>
            <a:gdLst>
              <a:gd name="connsiteX0" fmla="*/ 0 w 3409025"/>
              <a:gd name="connsiteY0" fmla="*/ 514905 h 1811045"/>
              <a:gd name="connsiteX1" fmla="*/ 2050742 w 3409025"/>
              <a:gd name="connsiteY1" fmla="*/ 0 h 1811045"/>
              <a:gd name="connsiteX2" fmla="*/ 3409025 w 3409025"/>
              <a:gd name="connsiteY2" fmla="*/ 1811045 h 1811045"/>
              <a:gd name="connsiteX3" fmla="*/ 0 w 3409025"/>
              <a:gd name="connsiteY3" fmla="*/ 514905 h 18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025" h="1811045">
                <a:moveTo>
                  <a:pt x="0" y="514905"/>
                </a:moveTo>
                <a:lnTo>
                  <a:pt x="2050742" y="0"/>
                </a:lnTo>
                <a:lnTo>
                  <a:pt x="3409025" y="1811045"/>
                </a:lnTo>
                <a:lnTo>
                  <a:pt x="0" y="51490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9899B37-46C5-84E4-374A-B2FD1F71102A}"/>
              </a:ext>
            </a:extLst>
          </p:cNvPr>
          <p:cNvSpPr/>
          <p:nvPr/>
        </p:nvSpPr>
        <p:spPr>
          <a:xfrm>
            <a:off x="2470667" y="3581400"/>
            <a:ext cx="2971223" cy="2054437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116" h="426326">
                <a:moveTo>
                  <a:pt x="2684230" y="426326"/>
                </a:moveTo>
                <a:lnTo>
                  <a:pt x="0" y="0"/>
                </a:lnTo>
                <a:lnTo>
                  <a:pt x="5733116" y="421094"/>
                </a:lnTo>
                <a:lnTo>
                  <a:pt x="2684230" y="42632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971800" y="2590800"/>
            <a:ext cx="3200400" cy="229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971800" y="2590800"/>
            <a:ext cx="2438400" cy="30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438400" y="3562350"/>
            <a:ext cx="13716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438400" y="3562350"/>
            <a:ext cx="29718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2971800" y="2590800"/>
            <a:ext cx="34290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5029200" y="2057400"/>
            <a:ext cx="137160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4061-5F33-82DF-ED32-B3C1F43E7F73}"/>
                  </a:ext>
                </a:extLst>
              </p:cNvPr>
              <p:cNvSpPr txBox="1"/>
              <p:nvPr/>
            </p:nvSpPr>
            <p:spPr>
              <a:xfrm>
                <a:off x="6484487" y="990600"/>
                <a:ext cx="16674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triangles.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4061-5F33-82DF-ED32-B3C1F43E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487" y="990600"/>
                <a:ext cx="1667444" cy="369332"/>
              </a:xfrm>
              <a:prstGeom prst="rect">
                <a:avLst/>
              </a:prstGeom>
              <a:blipFill>
                <a:blip r:embed="rId9"/>
                <a:stretch>
                  <a:fillRect t="-10000" r="-293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06BB6AD-5B43-2AB4-ED5D-492AF029B697}"/>
              </a:ext>
            </a:extLst>
          </p:cNvPr>
          <p:cNvSpPr txBox="1"/>
          <p:nvPr/>
        </p:nvSpPr>
        <p:spPr>
          <a:xfrm>
            <a:off x="381000" y="999399"/>
            <a:ext cx="42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Though there may be </a:t>
            </a:r>
            <a:r>
              <a:rPr lang="en-US" u="sng" dirty="0"/>
              <a:t>many</a:t>
            </a:r>
            <a:r>
              <a:rPr lang="en-US" dirty="0"/>
              <a:t> triangulations, </a:t>
            </a:r>
            <a:endParaRPr lang="en-IN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09FDD-3325-EEEB-2AC9-5E631F44459D}"/>
              </a:ext>
            </a:extLst>
          </p:cNvPr>
          <p:cNvSpPr txBox="1"/>
          <p:nvPr/>
        </p:nvSpPr>
        <p:spPr>
          <a:xfrm>
            <a:off x="4403083" y="9906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each has </a:t>
            </a:r>
            <a:r>
              <a:rPr lang="en-US" u="sng" dirty="0"/>
              <a:t>exactly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B9CCAB-DD64-568B-B897-A7DF566D211C}"/>
              </a:ext>
            </a:extLst>
          </p:cNvPr>
          <p:cNvCxnSpPr/>
          <p:nvPr/>
        </p:nvCxnSpPr>
        <p:spPr>
          <a:xfrm>
            <a:off x="3802633" y="563288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8ACDCA-CE7B-E39C-04F8-E54BDCC3C8D7}"/>
              </a:ext>
            </a:extLst>
          </p:cNvPr>
          <p:cNvSpPr txBox="1"/>
          <p:nvPr/>
        </p:nvSpPr>
        <p:spPr>
          <a:xfrm>
            <a:off x="381000" y="1443853"/>
            <a:ext cx="247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side of the polygon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441B5-D021-CB09-5E24-83321E602320}"/>
                  </a:ext>
                </a:extLst>
              </p:cNvPr>
              <p:cNvSpPr txBox="1"/>
              <p:nvPr/>
            </p:nvSpPr>
            <p:spPr>
              <a:xfrm>
                <a:off x="2706580" y="1448112"/>
                <a:ext cx="453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belongs to </a:t>
                </a:r>
                <a:r>
                  <a:rPr lang="en-US" u="sng" dirty="0"/>
                  <a:t>exactly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u="sng" dirty="0"/>
                  <a:t> triangle</a:t>
                </a:r>
                <a:r>
                  <a:rPr lang="en-US" dirty="0"/>
                  <a:t> in a triangulation.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441B5-D021-CB09-5E24-83321E602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0" y="1448112"/>
                <a:ext cx="4532844" cy="369332"/>
              </a:xfrm>
              <a:prstGeom prst="rect">
                <a:avLst/>
              </a:prstGeom>
              <a:blipFill>
                <a:blip r:embed="rId10"/>
                <a:stretch>
                  <a:fillRect l="-1210" t="-10000" r="-5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202B76F-4073-39C4-5C6E-7F878DA18F17}"/>
              </a:ext>
            </a:extLst>
          </p:cNvPr>
          <p:cNvGrpSpPr/>
          <p:nvPr/>
        </p:nvGrpSpPr>
        <p:grpSpPr>
          <a:xfrm>
            <a:off x="2481025" y="3581399"/>
            <a:ext cx="2962639" cy="2057396"/>
            <a:chOff x="2137304" y="4480810"/>
            <a:chExt cx="3613002" cy="11579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6EF3E8-BF8E-E392-44FB-30CFCF053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7304" y="4480810"/>
              <a:ext cx="1620714" cy="11546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6585E-C3BC-4758-4CCF-F4D2097E19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7304" y="4480810"/>
              <a:ext cx="3613002" cy="11579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3C3ECD-6102-1737-D5A4-49B8FC434609}"/>
              </a:ext>
            </a:extLst>
          </p:cNvPr>
          <p:cNvCxnSpPr/>
          <p:nvPr/>
        </p:nvCxnSpPr>
        <p:spPr>
          <a:xfrm flipV="1">
            <a:off x="2971800" y="2064109"/>
            <a:ext cx="205740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50B2F2-7EF0-0833-6B95-2700E4EBF647}"/>
              </a:ext>
            </a:extLst>
          </p:cNvPr>
          <p:cNvCxnSpPr>
            <a:cxnSpLocks/>
            <a:endCxn id="49" idx="0"/>
          </p:cNvCxnSpPr>
          <p:nvPr/>
        </p:nvCxnSpPr>
        <p:spPr>
          <a:xfrm flipH="1" flipV="1">
            <a:off x="2991775" y="2583402"/>
            <a:ext cx="3419383" cy="13115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EBB632-0914-1888-BF8A-6A49E487D3B2}"/>
              </a:ext>
            </a:extLst>
          </p:cNvPr>
          <p:cNvCxnSpPr>
            <a:cxnSpLocks/>
          </p:cNvCxnSpPr>
          <p:nvPr/>
        </p:nvCxnSpPr>
        <p:spPr>
          <a:xfrm flipH="1" flipV="1">
            <a:off x="5038361" y="2078004"/>
            <a:ext cx="1372797" cy="18346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5A4515-EBAB-3B05-1DD0-2AAD46089255}"/>
              </a:ext>
            </a:extLst>
          </p:cNvPr>
          <p:cNvCxnSpPr>
            <a:cxnSpLocks/>
          </p:cNvCxnSpPr>
          <p:nvPr/>
        </p:nvCxnSpPr>
        <p:spPr>
          <a:xfrm>
            <a:off x="5029200" y="2068497"/>
            <a:ext cx="1358283" cy="18110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1F3AF8-D4C3-DFA2-891D-398351FF2375}"/>
              </a:ext>
            </a:extLst>
          </p:cNvPr>
          <p:cNvCxnSpPr>
            <a:cxnSpLocks/>
            <a:stCxn id="49" idx="1"/>
          </p:cNvCxnSpPr>
          <p:nvPr/>
        </p:nvCxnSpPr>
        <p:spPr>
          <a:xfrm>
            <a:off x="5042517" y="2068497"/>
            <a:ext cx="896152" cy="4527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3553B3-2636-A35F-3911-4B26C7DD58FD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5941826" y="2521258"/>
            <a:ext cx="458974" cy="13582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0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9" grpId="0" animBg="1"/>
      <p:bldP spid="49" grpId="1" animBg="1"/>
      <p:bldP spid="31" grpId="0" animBg="1"/>
      <p:bldP spid="31" grpId="1" animBg="1"/>
      <p:bldP spid="13" grpId="0" animBg="1"/>
      <p:bldP spid="15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Compute triangulation of minimum cost.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1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956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9784-F1A8-793E-1581-18D550BE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27CB-D0E3-3198-42BB-D7EE4988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Make sincere attempts to design a recursive formulation for the problem mentioned in the previous slide.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8063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400" dirty="0"/>
                  <a:t>)  for all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1;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Algorithms </a:t>
                </a:r>
                <a:r>
                  <a:rPr lang="en-US" sz="2400" dirty="0"/>
                  <a:t>for computing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: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recursive 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Iterative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3657600"/>
                <a:ext cx="1514838" cy="513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1514838" cy="513795"/>
              </a:xfrm>
              <a:prstGeom prst="rect">
                <a:avLst/>
              </a:prstGeom>
              <a:blipFill>
                <a:blip r:embed="rId3"/>
                <a:stretch>
                  <a:fillRect l="-3306" b="-190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67EEE77-04FE-091A-329D-0B63D757E110}"/>
              </a:ext>
            </a:extLst>
          </p:cNvPr>
          <p:cNvSpPr/>
          <p:nvPr/>
        </p:nvSpPr>
        <p:spPr>
          <a:xfrm>
            <a:off x="1600200" y="3017838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0A1DB-0022-463F-A36D-46496F196106}"/>
              </a:ext>
            </a:extLst>
          </p:cNvPr>
          <p:cNvSpPr/>
          <p:nvPr/>
        </p:nvSpPr>
        <p:spPr>
          <a:xfrm>
            <a:off x="4038600" y="3048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Recursive </a:t>
                </a:r>
                <a:r>
                  <a:rPr lang="en-US" sz="4000" b="1" dirty="0"/>
                  <a:t>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else 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else return( 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 dirty="0"/>
                  <a:t>)   )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686800" cy="5257800"/>
              </a:xfrm>
              <a:blipFill>
                <a:blip r:embed="rId3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7338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307BF8-21CF-C088-3574-535692E6F664}"/>
                  </a:ext>
                </a:extLst>
              </p:cNvPr>
              <p:cNvSpPr txBox="1"/>
              <p:nvPr/>
            </p:nvSpPr>
            <p:spPr>
              <a:xfrm>
                <a:off x="2362200" y="5211762"/>
                <a:ext cx="326647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time to run for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?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307BF8-21CF-C088-3574-535692E6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11762"/>
                <a:ext cx="3266472" cy="369332"/>
              </a:xfrm>
              <a:prstGeom prst="rect">
                <a:avLst/>
              </a:prstGeom>
              <a:blipFill>
                <a:blip r:embed="rId4"/>
                <a:stretch>
                  <a:fillRect l="-1490" t="-7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miley Face 35">
            <a:extLst>
              <a:ext uri="{FF2B5EF4-FFF2-40B4-BE49-F238E27FC236}">
                <a16:creationId xmlns:a16="http://schemas.microsoft.com/office/drawing/2014/main" id="{EF53549B-4F29-CCFC-570C-C8BF53167ACD}"/>
              </a:ext>
            </a:extLst>
          </p:cNvPr>
          <p:cNvSpPr/>
          <p:nvPr/>
        </p:nvSpPr>
        <p:spPr>
          <a:xfrm>
            <a:off x="8219218" y="48006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5B2E7-A67D-2C2E-C0AF-516ECB21BD45}"/>
              </a:ext>
            </a:extLst>
          </p:cNvPr>
          <p:cNvSpPr txBox="1"/>
          <p:nvPr/>
        </p:nvSpPr>
        <p:spPr>
          <a:xfrm>
            <a:off x="5628672" y="5204103"/>
            <a:ext cx="23201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Hours, days, months 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Cloud Callout 24">
            <a:extLst>
              <a:ext uri="{FF2B5EF4-FFF2-40B4-BE49-F238E27FC236}">
                <a16:creationId xmlns:a16="http://schemas.microsoft.com/office/drawing/2014/main" id="{36408657-27B0-6E73-15F0-D3B86E8810A5}"/>
              </a:ext>
            </a:extLst>
          </p:cNvPr>
          <p:cNvSpPr/>
          <p:nvPr/>
        </p:nvSpPr>
        <p:spPr>
          <a:xfrm>
            <a:off x="1808636" y="5655026"/>
            <a:ext cx="5811364" cy="939171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look at its recursion tree to find the exact cause of its inefficiency.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4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  <p:bldP spid="5" grpId="0" animBg="1"/>
      <p:bldP spid="35" grpId="0" animBg="1"/>
      <p:bldP spid="36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C87CF46A-88C4-62C2-A81E-F50F9C37955C}"/>
              </a:ext>
            </a:extLst>
          </p:cNvPr>
          <p:cNvSpPr/>
          <p:nvPr/>
        </p:nvSpPr>
        <p:spPr>
          <a:xfrm>
            <a:off x="2768577" y="4072606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60DBD9-73A7-E25D-806C-94639EFBDDAF}"/>
              </a:ext>
            </a:extLst>
          </p:cNvPr>
          <p:cNvSpPr/>
          <p:nvPr/>
        </p:nvSpPr>
        <p:spPr>
          <a:xfrm>
            <a:off x="1356216" y="4066634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FC49FA3-EEE4-32A9-8EA1-03C7EB8045F2}"/>
              </a:ext>
            </a:extLst>
          </p:cNvPr>
          <p:cNvSpPr/>
          <p:nvPr/>
        </p:nvSpPr>
        <p:spPr>
          <a:xfrm>
            <a:off x="-95851" y="5123509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508B34-89DA-D3EA-A4D2-0389770F77AB}"/>
              </a:ext>
            </a:extLst>
          </p:cNvPr>
          <p:cNvSpPr/>
          <p:nvPr/>
        </p:nvSpPr>
        <p:spPr>
          <a:xfrm>
            <a:off x="3152226" y="2997024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91456B3-4348-B560-888F-3D7BA04BF678}"/>
              </a:ext>
            </a:extLst>
          </p:cNvPr>
          <p:cNvSpPr/>
          <p:nvPr/>
        </p:nvSpPr>
        <p:spPr>
          <a:xfrm>
            <a:off x="356801" y="4072923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2045989" y="1906550"/>
            <a:ext cx="844270" cy="695918"/>
            <a:chOff x="6586654" y="1437682"/>
            <a:chExt cx="844270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4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427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447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1205898" y="24500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2545935" y="24500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640937" y="33960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1205898" y="3396031"/>
            <a:ext cx="439167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3048000" y="33960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2" idx="5"/>
            <a:endCxn id="24" idx="0"/>
          </p:cNvCxnSpPr>
          <p:nvPr/>
        </p:nvCxnSpPr>
        <p:spPr>
          <a:xfrm>
            <a:off x="3536763" y="3396031"/>
            <a:ext cx="501837" cy="8711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2329" y="1563238"/>
            <a:ext cx="159389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C7F42A-3C7D-D14A-9CDF-4913EF7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88856"/>
              </p:ext>
            </p:extLst>
          </p:nvPr>
        </p:nvGraphicFramePr>
        <p:xfrm>
          <a:off x="5334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A90E6A-662F-524E-8E45-123CE014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97932"/>
              </p:ext>
            </p:extLst>
          </p:nvPr>
        </p:nvGraphicFramePr>
        <p:xfrm>
          <a:off x="5334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/>
              <p:nvPr/>
            </p:nvSpPr>
            <p:spPr>
              <a:xfrm>
                <a:off x="8001000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6400800"/>
                <a:ext cx="3225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F2DC4-2626-C940-A166-14755072CED3}"/>
              </a:ext>
            </a:extLst>
          </p:cNvPr>
          <p:cNvCxnSpPr/>
          <p:nvPr/>
        </p:nvCxnSpPr>
        <p:spPr>
          <a:xfrm>
            <a:off x="778378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00A0D5-FEB5-B244-9088-A23FA22D328D}"/>
              </a:ext>
            </a:extLst>
          </p:cNvPr>
          <p:cNvGrpSpPr/>
          <p:nvPr/>
        </p:nvGrpSpPr>
        <p:grpSpPr>
          <a:xfrm>
            <a:off x="7490365" y="5880610"/>
            <a:ext cx="815435" cy="801056"/>
            <a:chOff x="3632139" y="5880610"/>
            <a:chExt cx="815435" cy="801056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2E60020-469E-AC42-9A75-A6B71A3228D2}"/>
                </a:ext>
              </a:extLst>
            </p:cNvPr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732560-A194-3144-89DF-F50160B7D8DA}"/>
                </a:ext>
              </a:extLst>
            </p:cNvPr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4D29C7-6138-C340-90B4-A81EA752B336}"/>
              </a:ext>
            </a:extLst>
          </p:cNvPr>
          <p:cNvSpPr txBox="1"/>
          <p:nvPr/>
        </p:nvSpPr>
        <p:spPr>
          <a:xfrm>
            <a:off x="4800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4B255-D79D-1C4A-B808-522585D3078A}"/>
              </a:ext>
            </a:extLst>
          </p:cNvPr>
          <p:cNvSpPr txBox="1"/>
          <p:nvPr/>
        </p:nvSpPr>
        <p:spPr>
          <a:xfrm>
            <a:off x="5410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74A25E74-A74E-EF19-0ECF-66C800E1DD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Recursive </a:t>
                </a:r>
                <a:r>
                  <a:rPr lang="en-US" sz="4000" b="1" dirty="0"/>
                  <a:t>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74A25E74-A74E-EF19-0ECF-66C800E1D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D3014B-71A8-427C-6E6F-4E0233F4F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144" y="1600200"/>
                <a:ext cx="3448655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algorithm computes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…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D3014B-71A8-427C-6E6F-4E0233F4F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144" y="1600200"/>
                <a:ext cx="3448655" cy="4525963"/>
              </a:xfrm>
              <a:blipFill>
                <a:blip r:embed="rId5"/>
                <a:stretch>
                  <a:fillRect l="-17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63675" y="2667000"/>
            <a:ext cx="1248227" cy="773668"/>
            <a:chOff x="6399740" y="1359932"/>
            <a:chExt cx="1248227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48227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03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993303" y="2667000"/>
            <a:ext cx="1248227" cy="773668"/>
            <a:chOff x="6498503" y="1359932"/>
            <a:chExt cx="1248227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4822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000" r="-2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-76200" y="4202668"/>
            <a:ext cx="1248227" cy="738664"/>
            <a:chOff x="6217065" y="1828800"/>
            <a:chExt cx="1248227" cy="738664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198132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198132"/>
                  <a:ext cx="1248227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90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886200" y="3886200"/>
            <a:ext cx="1447800" cy="685800"/>
            <a:chOff x="6660735" y="1447800"/>
            <a:chExt cx="1447800" cy="685800"/>
          </a:xfrm>
        </p:grpSpPr>
        <p:sp>
          <p:nvSpPr>
            <p:cNvPr id="24" name="Oval 23"/>
            <p:cNvSpPr/>
            <p:nvPr/>
          </p:nvSpPr>
          <p:spPr>
            <a:xfrm>
              <a:off x="6660735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860308" y="1447800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08" y="1447800"/>
                  <a:ext cx="1248227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0000" r="-3902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166660-3FFD-A12F-3A9D-DCFB178DA156}"/>
                  </a:ext>
                </a:extLst>
              </p:cNvPr>
              <p:cNvSpPr txBox="1"/>
              <p:nvPr/>
            </p:nvSpPr>
            <p:spPr>
              <a:xfrm>
                <a:off x="5945665" y="5186402"/>
                <a:ext cx="2586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18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166660-3FFD-A12F-3A9D-DCFB178DA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5" y="5186402"/>
                <a:ext cx="2586670" cy="369332"/>
              </a:xfrm>
              <a:prstGeom prst="rect">
                <a:avLst/>
              </a:prstGeom>
              <a:blipFill>
                <a:blip r:embed="rId18"/>
                <a:stretch>
                  <a:fillRect l="-1639" t="-8065" r="-93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B5C8D1-2E76-9C94-79AB-68327407FFDB}"/>
                  </a:ext>
                </a:extLst>
              </p:cNvPr>
              <p:cNvSpPr txBox="1"/>
              <p:nvPr/>
            </p:nvSpPr>
            <p:spPr>
              <a:xfrm>
                <a:off x="6860175" y="1987034"/>
                <a:ext cx="885179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times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B5C8D1-2E76-9C94-79AB-6832740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175" y="1987034"/>
                <a:ext cx="885179" cy="369332"/>
              </a:xfrm>
              <a:prstGeom prst="rect">
                <a:avLst/>
              </a:prstGeom>
              <a:blipFill>
                <a:blip r:embed="rId19"/>
                <a:stretch>
                  <a:fillRect t="-9836" r="-616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14655-0239-0D9B-547A-B07CC8F1BEAF}"/>
                  </a:ext>
                </a:extLst>
              </p:cNvPr>
              <p:cNvSpPr txBox="1"/>
              <p:nvPr/>
            </p:nvSpPr>
            <p:spPr>
              <a:xfrm>
                <a:off x="6860175" y="2336097"/>
                <a:ext cx="885179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 times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14655-0239-0D9B-547A-B07CC8F1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175" y="2336097"/>
                <a:ext cx="885179" cy="369332"/>
              </a:xfrm>
              <a:prstGeom prst="rect">
                <a:avLst/>
              </a:prstGeom>
              <a:blipFill>
                <a:blip r:embed="rId20"/>
                <a:stretch>
                  <a:fillRect t="-8197" r="-616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1E642-592E-ED87-37CD-DF8D1FD9F7FD}"/>
                  </a:ext>
                </a:extLst>
              </p:cNvPr>
              <p:cNvSpPr txBox="1"/>
              <p:nvPr/>
            </p:nvSpPr>
            <p:spPr>
              <a:xfrm>
                <a:off x="6860175" y="3126303"/>
                <a:ext cx="114082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en-IN" dirty="0"/>
                  <a:t>times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1E642-592E-ED87-37CD-DF8D1FD9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175" y="3126303"/>
                <a:ext cx="1140825" cy="369332"/>
              </a:xfrm>
              <a:prstGeom prst="rect">
                <a:avLst/>
              </a:prstGeom>
              <a:blipFill>
                <a:blip r:embed="rId21"/>
                <a:stretch>
                  <a:fillRect t="-10000" r="-425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EC4D99-01AF-D364-09EF-551C838B437A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52400" y="4462831"/>
            <a:ext cx="380772" cy="816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92E198-4471-36C8-C84B-1CA23EF250A6}"/>
              </a:ext>
            </a:extLst>
          </p:cNvPr>
          <p:cNvCxnSpPr/>
          <p:nvPr/>
        </p:nvCxnSpPr>
        <p:spPr>
          <a:xfrm>
            <a:off x="717361" y="4495800"/>
            <a:ext cx="439167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Callout 24">
            <a:extLst>
              <a:ext uri="{FF2B5EF4-FFF2-40B4-BE49-F238E27FC236}">
                <a16:creationId xmlns:a16="http://schemas.microsoft.com/office/drawing/2014/main" id="{47086CB4-CC1E-2EDA-BE7E-A239392D5A62}"/>
              </a:ext>
            </a:extLst>
          </p:cNvPr>
          <p:cNvSpPr/>
          <p:nvPr/>
        </p:nvSpPr>
        <p:spPr>
          <a:xfrm>
            <a:off x="109641" y="5994890"/>
            <a:ext cx="6163565" cy="91100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you able to locate the cause of inefficiency of the recursive algorithm ?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1C390F-8B5C-7D88-7F31-E6020F895E9E}"/>
              </a:ext>
            </a:extLst>
          </p:cNvPr>
          <p:cNvGrpSpPr/>
          <p:nvPr/>
        </p:nvGrpSpPr>
        <p:grpSpPr>
          <a:xfrm>
            <a:off x="1025636" y="5319330"/>
            <a:ext cx="1402037" cy="714136"/>
            <a:chOff x="6660735" y="1828800"/>
            <a:chExt cx="1402037" cy="71413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D165046-407E-B18A-8044-70CD68BA2861}"/>
                </a:ext>
              </a:extLst>
            </p:cNvPr>
            <p:cNvSpPr/>
            <p:nvPr/>
          </p:nvSpPr>
          <p:spPr>
            <a:xfrm>
              <a:off x="6660735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E414585-2721-4A23-A559-8BB23C80504A}"/>
                    </a:ext>
                  </a:extLst>
                </p:cNvPr>
                <p:cNvSpPr txBox="1"/>
                <p:nvPr/>
              </p:nvSpPr>
              <p:spPr>
                <a:xfrm>
                  <a:off x="6814545" y="2173604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E414585-2721-4A23-A559-8BB23C805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545" y="2173604"/>
                  <a:ext cx="1248227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8197" r="-390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A9F44F-B3A2-A43D-6C3F-95F0A7C3A554}"/>
              </a:ext>
            </a:extLst>
          </p:cNvPr>
          <p:cNvGrpSpPr/>
          <p:nvPr/>
        </p:nvGrpSpPr>
        <p:grpSpPr>
          <a:xfrm>
            <a:off x="1485647" y="4518212"/>
            <a:ext cx="388472" cy="388938"/>
            <a:chOff x="68728" y="457200"/>
            <a:chExt cx="388472" cy="38893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F832A77-BC9D-CCBD-739D-29A90361F062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7ACA3E-740E-4EC0-51B0-E3CDB49BA0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30A6E1-ACF6-C043-9C15-4F41B706300F}"/>
              </a:ext>
            </a:extLst>
          </p:cNvPr>
          <p:cNvGrpSpPr/>
          <p:nvPr/>
        </p:nvGrpSpPr>
        <p:grpSpPr>
          <a:xfrm>
            <a:off x="2849720" y="4499615"/>
            <a:ext cx="388472" cy="388938"/>
            <a:chOff x="68728" y="457200"/>
            <a:chExt cx="388472" cy="38893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60F72A-8716-F64E-7F6C-7FE881892A30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336918-39F2-F81F-7C22-6F41DA360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79D536-B2D9-DDF8-2C13-DC75FBF4F077}"/>
              </a:ext>
            </a:extLst>
          </p:cNvPr>
          <p:cNvGrpSpPr/>
          <p:nvPr/>
        </p:nvGrpSpPr>
        <p:grpSpPr>
          <a:xfrm>
            <a:off x="3853058" y="4553754"/>
            <a:ext cx="388472" cy="388938"/>
            <a:chOff x="68728" y="457200"/>
            <a:chExt cx="388472" cy="38893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64A954E-BD38-19F7-D7AC-96092E783C81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F331E45-C54B-F5DC-CAF5-DA2189D30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C667EF-30D9-820D-693B-56BF32577A6D}"/>
              </a:ext>
            </a:extLst>
          </p:cNvPr>
          <p:cNvGrpSpPr/>
          <p:nvPr/>
        </p:nvGrpSpPr>
        <p:grpSpPr>
          <a:xfrm>
            <a:off x="20553" y="5575361"/>
            <a:ext cx="388472" cy="388938"/>
            <a:chOff x="68728" y="457200"/>
            <a:chExt cx="388472" cy="38893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29749C1-EFA3-568F-E2E0-B6A256AC6FF8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4910C3-99A3-C168-31C1-A6B974019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E86EF4F-3513-3FE2-4A5D-2F110F6CF2AC}"/>
              </a:ext>
            </a:extLst>
          </p:cNvPr>
          <p:cNvGrpSpPr/>
          <p:nvPr/>
        </p:nvGrpSpPr>
        <p:grpSpPr>
          <a:xfrm>
            <a:off x="1006797" y="5630862"/>
            <a:ext cx="388472" cy="388938"/>
            <a:chOff x="68728" y="457200"/>
            <a:chExt cx="388472" cy="388938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6E96F1-1ED9-628B-3AEE-A582F1B3FC6A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F0352EB-C569-0556-E1A1-1260E09B7C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42573" y="4191000"/>
            <a:ext cx="1248227" cy="762000"/>
            <a:chOff x="6631708" y="1828800"/>
            <a:chExt cx="1248227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452" r="-303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36335" y="3810000"/>
            <a:ext cx="1264065" cy="685800"/>
            <a:chOff x="5822535" y="1447800"/>
            <a:chExt cx="1264065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248227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6667" r="-303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78BED6-3A20-2E2E-AA86-4C3676413566}"/>
              </a:ext>
            </a:extLst>
          </p:cNvPr>
          <p:cNvGrpSpPr/>
          <p:nvPr/>
        </p:nvGrpSpPr>
        <p:grpSpPr>
          <a:xfrm>
            <a:off x="-105227" y="5257800"/>
            <a:ext cx="1248227" cy="762000"/>
            <a:chOff x="6631708" y="1828800"/>
            <a:chExt cx="1248227" cy="762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DF8433-952F-BD19-2D08-FE38D648E843}"/>
                </a:ext>
              </a:extLst>
            </p:cNvPr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02DB51D-C174-CF91-5572-F5729D38C3F8}"/>
                    </a:ext>
                  </a:extLst>
                </p:cNvPr>
                <p:cNvSpPr txBox="1"/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452" r="-303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5D1347-E2C4-E6AD-055B-B9A6A8A74737}"/>
              </a:ext>
            </a:extLst>
          </p:cNvPr>
          <p:cNvSpPr txBox="1"/>
          <p:nvPr/>
        </p:nvSpPr>
        <p:spPr>
          <a:xfrm>
            <a:off x="4550881" y="4641970"/>
            <a:ext cx="463524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have a table to avoid this </a:t>
            </a:r>
            <a:r>
              <a:rPr lang="en-US" dirty="0" err="1"/>
              <a:t>recomputation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74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2" grpId="0" animBg="1"/>
      <p:bldP spid="82" grpId="1" animBg="1"/>
      <p:bldP spid="59" grpId="0" animBg="1"/>
      <p:bldP spid="59" grpId="1" animBg="1"/>
      <p:bldP spid="29" grpId="0" animBg="1"/>
      <p:bldP spid="37" grpId="0"/>
      <p:bldP spid="43" grpId="0"/>
      <p:bldP spid="44" grpId="0"/>
      <p:bldP spid="2" grpId="0" uiExpand="1" build="p"/>
      <p:bldP spid="46" grpId="0" animBg="1"/>
      <p:bldP spid="3" grpId="0" animBg="1"/>
      <p:bldP spid="4" grpId="0" animBg="1"/>
      <p:bldP spid="31" grpId="0" animBg="1"/>
      <p:bldP spid="52" grpId="0" animBg="1"/>
      <p:bldP spid="52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Iterative </a:t>
                </a:r>
                <a:r>
                  <a:rPr lang="en-US" sz="4000" b="1" dirty="0"/>
                  <a:t>Algorithm for</a:t>
                </a:r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a+b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3"/>
                <a:stretch>
                  <a:fillRect l="-185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20" name="Arc 19"/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en-US" sz="3600" b="1" dirty="0">
                <a:solidFill>
                  <a:srgbClr val="7030A0"/>
                </a:solidFill>
              </a:rPr>
              <a:t>subsequence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sequence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said to be a </a:t>
                </a:r>
                <a:r>
                  <a:rPr lang="en-US" sz="2000" u="sng" dirty="0"/>
                  <a:t>subsequence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There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497596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:    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57375" y="1143000"/>
            <a:ext cx="1419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5636566" y="3216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more formal definition ?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67175" y="52578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26670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56ECD-1C19-070D-1F7B-919E21CC817C}"/>
              </a:ext>
            </a:extLst>
          </p:cNvPr>
          <p:cNvSpPr/>
          <p:nvPr/>
        </p:nvSpPr>
        <p:spPr>
          <a:xfrm>
            <a:off x="6467801" y="5592763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1C568-96B8-B27F-8F6B-B5288FC158E8}"/>
              </a:ext>
            </a:extLst>
          </p:cNvPr>
          <p:cNvSpPr/>
          <p:nvPr/>
        </p:nvSpPr>
        <p:spPr>
          <a:xfrm>
            <a:off x="1621495" y="2354262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  <p:bldP spid="20" grpId="0" animBg="1"/>
      <p:bldP spid="25" grpId="0" animBg="1"/>
      <p:bldP spid="26" grpId="0" animBg="1"/>
      <p:bldP spid="27" grpId="0" animBg="1"/>
      <p:bldP spid="11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7064</TotalTime>
  <Words>2816</Words>
  <Application>Microsoft Office PowerPoint</Application>
  <PresentationFormat>On-screen Show (4:3)</PresentationFormat>
  <Paragraphs>619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Recursion</vt:lpstr>
      <vt:lpstr>Revisiting a problem from your past  </vt:lpstr>
      <vt:lpstr>Fibonacci numbers </vt:lpstr>
      <vt:lpstr>Recursive algorithm for F(n)</vt:lpstr>
      <vt:lpstr>Recursive algorithm for F(n)</vt:lpstr>
      <vt:lpstr>Iterative Algorithm for F(n)</vt:lpstr>
      <vt:lpstr>Longest common subsequence</vt:lpstr>
      <vt:lpstr>What is a subsequence ?</vt:lpstr>
      <vt:lpstr>Problem Definition</vt:lpstr>
      <vt:lpstr>Observations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Recursive formulation</vt:lpstr>
      <vt:lpstr>Recursive formulation for LCS(n,m)  </vt:lpstr>
      <vt:lpstr>Recursive algorithm for L(n,m) </vt:lpstr>
      <vt:lpstr>Recursive algorithm for L(n,m) </vt:lpstr>
      <vt:lpstr>Recursive algorithm for F(n) </vt:lpstr>
      <vt:lpstr>Recursive algorithm for L(n,m) </vt:lpstr>
      <vt:lpstr>Iterative algorithm for L(n,m) </vt:lpstr>
      <vt:lpstr>Homework</vt:lpstr>
      <vt:lpstr>Dynamic Programming algorithm paradigm</vt:lpstr>
      <vt:lpstr>Steps of dynamic programming based algorithm</vt:lpstr>
      <vt:lpstr>OPTMAL Triangulation of  a CONVEX POLYGON</vt:lpstr>
      <vt:lpstr>Convex polygon </vt:lpstr>
      <vt:lpstr>Triangulation of  a CONVEX POLYGON </vt:lpstr>
      <vt:lpstr>Triangulation of  a CONVEX POLYGON </vt:lpstr>
      <vt:lpstr>Triangulation of  a CONVEX POLYGON </vt:lpstr>
      <vt:lpstr>OPTMAL Triangulation of  a CONVEX POLYGON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531</cp:revision>
  <dcterms:created xsi:type="dcterms:W3CDTF">2011-12-03T04:13:03Z</dcterms:created>
  <dcterms:modified xsi:type="dcterms:W3CDTF">2024-09-23T10:38:37Z</dcterms:modified>
</cp:coreProperties>
</file>