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2"/>
  </p:notesMasterIdLst>
  <p:sldIdLst>
    <p:sldId id="539" r:id="rId2"/>
    <p:sldId id="527" r:id="rId3"/>
    <p:sldId id="506" r:id="rId4"/>
    <p:sldId id="565" r:id="rId5"/>
    <p:sldId id="507" r:id="rId6"/>
    <p:sldId id="501" r:id="rId7"/>
    <p:sldId id="485" r:id="rId8"/>
    <p:sldId id="548" r:id="rId9"/>
    <p:sldId id="549" r:id="rId10"/>
    <p:sldId id="502" r:id="rId11"/>
    <p:sldId id="508" r:id="rId12"/>
    <p:sldId id="566" r:id="rId13"/>
    <p:sldId id="550" r:id="rId14"/>
    <p:sldId id="551" r:id="rId15"/>
    <p:sldId id="552" r:id="rId16"/>
    <p:sldId id="557" r:id="rId17"/>
    <p:sldId id="558" r:id="rId18"/>
    <p:sldId id="559" r:id="rId19"/>
    <p:sldId id="560" r:id="rId20"/>
    <p:sldId id="495" r:id="rId21"/>
    <p:sldId id="562" r:id="rId22"/>
    <p:sldId id="564" r:id="rId23"/>
    <p:sldId id="567" r:id="rId24"/>
    <p:sldId id="561" r:id="rId25"/>
    <p:sldId id="497" r:id="rId26"/>
    <p:sldId id="500" r:id="rId27"/>
    <p:sldId id="499" r:id="rId28"/>
    <p:sldId id="496" r:id="rId29"/>
    <p:sldId id="489" r:id="rId30"/>
    <p:sldId id="503" r:id="rId31"/>
    <p:sldId id="513" r:id="rId32"/>
    <p:sldId id="514" r:id="rId33"/>
    <p:sldId id="515" r:id="rId34"/>
    <p:sldId id="516" r:id="rId35"/>
    <p:sldId id="532" r:id="rId36"/>
    <p:sldId id="545" r:id="rId37"/>
    <p:sldId id="544" r:id="rId38"/>
    <p:sldId id="584" r:id="rId39"/>
    <p:sldId id="536" r:id="rId40"/>
    <p:sldId id="718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94703" autoAdjust="0"/>
  </p:normalViewPr>
  <p:slideViewPr>
    <p:cSldViewPr>
      <p:cViewPr varScale="1">
        <p:scale>
          <a:sx n="106" d="100"/>
          <a:sy n="106" d="100"/>
        </p:scale>
        <p:origin x="175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9/26/2024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9/26/2024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9/26/2024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9/26/2024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9/26/2024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9/26/2024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47.png"/><Relationship Id="rId4" Type="http://schemas.openxmlformats.org/officeDocument/2006/relationships/image" Target="../media/image3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40.png"/><Relationship Id="rId9" Type="http://schemas.openxmlformats.org/officeDocument/2006/relationships/image" Target="../media/image19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30.png"/><Relationship Id="rId21" Type="http://schemas.openxmlformats.org/officeDocument/2006/relationships/image" Target="../media/image20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17" Type="http://schemas.openxmlformats.org/officeDocument/2006/relationships/image" Target="../media/image28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3.png"/><Relationship Id="rId5" Type="http://schemas.openxmlformats.org/officeDocument/2006/relationships/image" Target="../media/image15.png"/><Relationship Id="rId15" Type="http://schemas.openxmlformats.org/officeDocument/2006/relationships/image" Target="../media/image26.png"/><Relationship Id="rId23" Type="http://schemas.openxmlformats.org/officeDocument/2006/relationships/image" Target="../media/image33.png"/><Relationship Id="rId10" Type="http://schemas.openxmlformats.org/officeDocument/2006/relationships/image" Target="../media/image221.png"/><Relationship Id="rId19" Type="http://schemas.openxmlformats.org/officeDocument/2006/relationships/image" Target="../media/image30.png"/><Relationship Id="rId4" Type="http://schemas.openxmlformats.org/officeDocument/2006/relationships/image" Target="../media/image140.png"/><Relationship Id="rId9" Type="http://schemas.openxmlformats.org/officeDocument/2006/relationships/image" Target="../media/image191.png"/><Relationship Id="rId14" Type="http://schemas.openxmlformats.org/officeDocument/2006/relationships/image" Target="../media/image25.png"/><Relationship Id="rId22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12" Type="http://schemas.openxmlformats.org/officeDocument/2006/relationships/image" Target="../media/image37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6.png"/><Relationship Id="rId5" Type="http://schemas.openxmlformats.org/officeDocument/2006/relationships/image" Target="../media/image15.png"/><Relationship Id="rId10" Type="http://schemas.openxmlformats.org/officeDocument/2006/relationships/image" Target="../media/image35.png"/><Relationship Id="rId4" Type="http://schemas.openxmlformats.org/officeDocument/2006/relationships/image" Target="../media/image140.png"/><Relationship Id="rId9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40.png"/><Relationship Id="rId7" Type="http://schemas.openxmlformats.org/officeDocument/2006/relationships/image" Target="../media/image281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1.png"/><Relationship Id="rId5" Type="http://schemas.openxmlformats.org/officeDocument/2006/relationships/image" Target="../media/image261.png"/><Relationship Id="rId4" Type="http://schemas.openxmlformats.org/officeDocument/2006/relationships/image" Target="../media/image250.png"/><Relationship Id="rId9" Type="http://schemas.openxmlformats.org/officeDocument/2006/relationships/image" Target="../media/image30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png"/><Relationship Id="rId3" Type="http://schemas.openxmlformats.org/officeDocument/2006/relationships/image" Target="../media/image320.png"/><Relationship Id="rId7" Type="http://schemas.openxmlformats.org/officeDocument/2006/relationships/image" Target="../media/image360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5" Type="http://schemas.openxmlformats.org/officeDocument/2006/relationships/image" Target="../media/image351.png"/><Relationship Id="rId4" Type="http://schemas.openxmlformats.org/officeDocument/2006/relationships/image" Target="../media/image340.png"/><Relationship Id="rId9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40.png"/><Relationship Id="rId7" Type="http://schemas.openxmlformats.org/officeDocument/2006/relationships/image" Target="../media/image28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1.png"/><Relationship Id="rId5" Type="http://schemas.openxmlformats.org/officeDocument/2006/relationships/image" Target="../media/image261.png"/><Relationship Id="rId4" Type="http://schemas.openxmlformats.org/officeDocument/2006/relationships/image" Target="../media/image250.png"/><Relationship Id="rId9" Type="http://schemas.openxmlformats.org/officeDocument/2006/relationships/image" Target="../media/image30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251.png"/><Relationship Id="rId3" Type="http://schemas.openxmlformats.org/officeDocument/2006/relationships/image" Target="../media/image213.png"/><Relationship Id="rId7" Type="http://schemas.openxmlformats.org/officeDocument/2006/relationships/image" Target="../media/image61.png"/><Relationship Id="rId12" Type="http://schemas.openxmlformats.org/officeDocument/2006/relationships/image" Target="../media/image241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231.png"/><Relationship Id="rId5" Type="http://schemas.openxmlformats.org/officeDocument/2006/relationships/image" Target="../media/image400.png"/><Relationship Id="rId10" Type="http://schemas.openxmlformats.org/officeDocument/2006/relationships/image" Target="../media/image222.png"/><Relationship Id="rId4" Type="http://schemas.openxmlformats.org/officeDocument/2006/relationships/image" Target="../media/image3000.png"/><Relationship Id="rId9" Type="http://schemas.openxmlformats.org/officeDocument/2006/relationships/image" Target="../media/image202.png"/><Relationship Id="rId14" Type="http://schemas.openxmlformats.org/officeDocument/2006/relationships/image" Target="../media/image26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251.png"/><Relationship Id="rId3" Type="http://schemas.openxmlformats.org/officeDocument/2006/relationships/image" Target="../media/image3000.png"/><Relationship Id="rId7" Type="http://schemas.openxmlformats.org/officeDocument/2006/relationships/image" Target="../media/image71.png"/><Relationship Id="rId12" Type="http://schemas.openxmlformats.org/officeDocument/2006/relationships/image" Target="../media/image241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231.png"/><Relationship Id="rId5" Type="http://schemas.openxmlformats.org/officeDocument/2006/relationships/image" Target="../media/image500.png"/><Relationship Id="rId10" Type="http://schemas.openxmlformats.org/officeDocument/2006/relationships/image" Target="../media/image222.png"/><Relationship Id="rId4" Type="http://schemas.openxmlformats.org/officeDocument/2006/relationships/image" Target="../media/image400.png"/><Relationship Id="rId9" Type="http://schemas.openxmlformats.org/officeDocument/2006/relationships/image" Target="../media/image20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2100.png"/><Relationship Id="rId18" Type="http://schemas.openxmlformats.org/officeDocument/2006/relationships/image" Target="../media/image80.png"/><Relationship Id="rId7" Type="http://schemas.openxmlformats.org/officeDocument/2006/relationships/image" Target="../media/image213.png"/><Relationship Id="rId12" Type="http://schemas.openxmlformats.org/officeDocument/2006/relationships/image" Target="../media/image170.png"/><Relationship Id="rId2" Type="http://schemas.openxmlformats.org/officeDocument/2006/relationships/image" Target="../media/image313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0.png"/><Relationship Id="rId10" Type="http://schemas.openxmlformats.org/officeDocument/2006/relationships/image" Target="../media/image150.png"/><Relationship Id="rId19" Type="http://schemas.openxmlformats.org/officeDocument/2006/relationships/image" Target="../media/image91.png"/><Relationship Id="rId9" Type="http://schemas.openxmlformats.org/officeDocument/2006/relationships/image" Target="../media/image141.png"/><Relationship Id="rId22" Type="http://schemas.openxmlformats.org/officeDocument/2006/relationships/image" Target="../media/image1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8" Type="http://schemas.openxmlformats.org/officeDocument/2006/relationships/image" Target="../media/image70.png"/><Relationship Id="rId12" Type="http://schemas.openxmlformats.org/officeDocument/2006/relationships/image" Target="../media/image312.png"/><Relationship Id="rId7" Type="http://schemas.openxmlformats.org/officeDocument/2006/relationships/image" Target="../media/image60.png"/><Relationship Id="rId17" Type="http://schemas.openxmlformats.org/officeDocument/2006/relationships/image" Target="../media/image10.png"/><Relationship Id="rId2" Type="http://schemas.openxmlformats.org/officeDocument/2006/relationships/image" Target="../media/image111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11.png"/><Relationship Id="rId15" Type="http://schemas.openxmlformats.org/officeDocument/2006/relationships/image" Target="../media/image6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7.png"/><Relationship Id="rId4" Type="http://schemas.openxmlformats.org/officeDocument/2006/relationships/image" Target="../media/image3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7.png"/><Relationship Id="rId4" Type="http://schemas.openxmlformats.org/officeDocument/2006/relationships/image" Target="../media/image3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7.png"/><Relationship Id="rId10" Type="http://schemas.openxmlformats.org/officeDocument/2006/relationships/image" Target="../media/image12.png"/><Relationship Id="rId4" Type="http://schemas.openxmlformats.org/officeDocument/2006/relationships/image" Target="../media/image310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14</a:t>
            </a:r>
            <a:endParaRPr lang="en-US" sz="2400" b="1" dirty="0">
              <a:solidFill>
                <a:srgbClr val="0070C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70C0"/>
                </a:solidFill>
              </a:rPr>
              <a:t>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Dynamic Programming - II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3056105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CS602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912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OPTMAL Triangulation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a CONVEX POLYGON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4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867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: weight of triangle formed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Assumption</a:t>
                </a:r>
                <a:r>
                  <a:rPr lang="en-US" sz="2000" dirty="0"/>
                  <a:t>: It takes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(1) time to 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Cost</a:t>
                </a:r>
                <a:r>
                  <a:rPr lang="en-US" sz="2000" b="1" dirty="0"/>
                  <a:t> of a triangulation </a:t>
                </a:r>
                <a:r>
                  <a:rPr lang="en-US" sz="2000" dirty="0"/>
                  <a:t>: sum of the weight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triangles formed.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Aim</a:t>
                </a:r>
                <a:r>
                  <a:rPr lang="en-US" sz="2000" dirty="0"/>
                  <a:t>: Compute triangulation of minimum cost.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867400"/>
              </a:xfrm>
              <a:blipFill>
                <a:blip r:embed="rId2"/>
                <a:stretch>
                  <a:fillRect l="-741" t="-520" b="-25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88068"/>
            <a:ext cx="4488983" cy="4243864"/>
            <a:chOff x="2326392" y="1688068"/>
            <a:chExt cx="4488983" cy="42438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88068"/>
              <a:ext cx="4488983" cy="4243864"/>
              <a:chOff x="2326392" y="1688068"/>
              <a:chExt cx="4488983" cy="42438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88068"/>
                    <a:ext cx="4523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88068"/>
                    <a:ext cx="45230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438400" y="2514600"/>
            <a:ext cx="3962400" cy="3124200"/>
            <a:chOff x="2438400" y="2514600"/>
            <a:chExt cx="3962400" cy="31242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438400" y="3562350"/>
              <a:ext cx="3962400" cy="323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895600" y="3886200"/>
              <a:ext cx="3505200" cy="1066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810000" y="4876800"/>
              <a:ext cx="236220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895600" y="4876800"/>
              <a:ext cx="32766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71800" y="2590800"/>
              <a:ext cx="3429000" cy="1295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971800" y="2514600"/>
              <a:ext cx="29718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1447800" y="9144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895600" y="6096000"/>
            <a:ext cx="5029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905000" y="1371600"/>
            <a:ext cx="4207328" cy="4249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animBg="1"/>
      <p:bldP spid="35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E922-E6DF-1E9C-E23E-BCD8EBF7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7030A0"/>
                </a:solidFill>
              </a:rPr>
              <a:t>Attempt </a:t>
            </a:r>
            <a:r>
              <a:rPr lang="en-US" sz="4400" b="1" dirty="0">
                <a:solidFill>
                  <a:srgbClr val="0070C0"/>
                </a:solidFill>
              </a:rPr>
              <a:t>1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6127-1023-F4F1-DA3A-F096FD1C5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Let us count the </a:t>
            </a:r>
            <a:r>
              <a:rPr lang="en-US" sz="2000" u="sng" dirty="0"/>
              <a:t>number of all possible triangulations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it is </a:t>
            </a:r>
            <a:r>
              <a:rPr lang="en-US" sz="2000" u="sng" dirty="0"/>
              <a:t>polynomial</a:t>
            </a:r>
            <a:r>
              <a:rPr lang="en-US" sz="2000" dirty="0"/>
              <a:t>, </a:t>
            </a:r>
          </a:p>
          <a:p>
            <a:pPr marL="0" indent="0">
              <a:buNone/>
            </a:pPr>
            <a:r>
              <a:rPr lang="en-US" sz="2000" dirty="0"/>
              <a:t>                  we have </a:t>
            </a:r>
            <a:r>
              <a:rPr lang="en-US" sz="2000" u="sng" dirty="0"/>
              <a:t>a polynomial time algorithm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45E38-690E-773A-C68C-B1C2B31A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FD1E9-6FCF-9A9F-0F15-F793602EDDAC}"/>
              </a:ext>
            </a:extLst>
          </p:cNvPr>
          <p:cNvSpPr txBox="1"/>
          <p:nvPr/>
        </p:nvSpPr>
        <p:spPr>
          <a:xfrm>
            <a:off x="5020374" y="3810000"/>
            <a:ext cx="336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to compute optimal triangulation.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22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84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86868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us explore the triangles to which side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) may belong in any triangulation.</a:t>
                </a:r>
              </a:p>
            </p:txBody>
          </p:sp>
        </mc:Choice>
        <mc:Fallback xmlns="">
          <p:sp>
            <p:nvSpPr>
              <p:cNvPr id="85" name="Content Placeholder 8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8686800" cy="5257800"/>
              </a:xfrm>
              <a:blipFill>
                <a:blip r:embed="rId2"/>
                <a:stretch>
                  <a:fillRect l="-702" r="-7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CA2E4D-26D0-23F4-AFB1-AE0AC76F494D}"/>
              </a:ext>
            </a:extLst>
          </p:cNvPr>
          <p:cNvSpPr/>
          <p:nvPr/>
        </p:nvSpPr>
        <p:spPr>
          <a:xfrm>
            <a:off x="3861786" y="4891596"/>
            <a:ext cx="2334828" cy="745724"/>
          </a:xfrm>
          <a:custGeom>
            <a:avLst/>
            <a:gdLst>
              <a:gd name="connsiteX0" fmla="*/ 0 w 2334828"/>
              <a:gd name="connsiteY0" fmla="*/ 736847 h 745724"/>
              <a:gd name="connsiteX1" fmla="*/ 2334828 w 2334828"/>
              <a:gd name="connsiteY1" fmla="*/ 0 h 745724"/>
              <a:gd name="connsiteX2" fmla="*/ 1606859 w 2334828"/>
              <a:gd name="connsiteY2" fmla="*/ 745724 h 745724"/>
              <a:gd name="connsiteX3" fmla="*/ 0 w 2334828"/>
              <a:gd name="connsiteY3" fmla="*/ 736847 h 74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4828" h="745724">
                <a:moveTo>
                  <a:pt x="0" y="736847"/>
                </a:moveTo>
                <a:lnTo>
                  <a:pt x="2334828" y="0"/>
                </a:lnTo>
                <a:lnTo>
                  <a:pt x="1606859" y="745724"/>
                </a:lnTo>
                <a:lnTo>
                  <a:pt x="0" y="736847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</a:t>
            </a:r>
            <a:r>
              <a:rPr lang="en-US" sz="3200" b="1" dirty="0">
                <a:solidFill>
                  <a:srgbClr val="0070C0"/>
                </a:solidFill>
              </a:rPr>
              <a:t>many </a:t>
            </a:r>
            <a:r>
              <a:rPr lang="en-US" sz="3200" b="1" dirty="0"/>
              <a:t>possible triangulations 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81025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69017" y="1611868"/>
            <a:ext cx="4488983" cy="4484132"/>
            <a:chOff x="2326392" y="1611868"/>
            <a:chExt cx="4488983" cy="4484132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484132"/>
              <a:chOff x="2326392" y="1611868"/>
              <a:chExt cx="4488983" cy="4484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585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52625" y="4876800"/>
            <a:ext cx="2362200" cy="762000"/>
            <a:chOff x="3810000" y="4876800"/>
            <a:chExt cx="2362200" cy="762000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3810000" y="4876800"/>
              <a:ext cx="2362200" cy="762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410200" y="4876800"/>
              <a:ext cx="762000" cy="762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>
            <a:off x="3852625" y="5638800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B6F22BE-42AE-2F3E-33AD-C0CCC78FA30C}"/>
              </a:ext>
            </a:extLst>
          </p:cNvPr>
          <p:cNvSpPr/>
          <p:nvPr/>
        </p:nvSpPr>
        <p:spPr>
          <a:xfrm>
            <a:off x="3869412" y="6281456"/>
            <a:ext cx="5029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0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/>
      <p:bldP spid="14" grpId="0" animBg="1"/>
      <p:bldP spid="5" grpId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ontent Placeholder 8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CA2E4D-26D0-23F4-AFB1-AE0AC76F494D}"/>
              </a:ext>
            </a:extLst>
          </p:cNvPr>
          <p:cNvSpPr/>
          <p:nvPr/>
        </p:nvSpPr>
        <p:spPr>
          <a:xfrm>
            <a:off x="3861785" y="3897867"/>
            <a:ext cx="2581639" cy="1730575"/>
          </a:xfrm>
          <a:custGeom>
            <a:avLst/>
            <a:gdLst>
              <a:gd name="connsiteX0" fmla="*/ 0 w 2334828"/>
              <a:gd name="connsiteY0" fmla="*/ 736847 h 745724"/>
              <a:gd name="connsiteX1" fmla="*/ 2334828 w 2334828"/>
              <a:gd name="connsiteY1" fmla="*/ 0 h 745724"/>
              <a:gd name="connsiteX2" fmla="*/ 1606859 w 2334828"/>
              <a:gd name="connsiteY2" fmla="*/ 745724 h 745724"/>
              <a:gd name="connsiteX3" fmla="*/ 0 w 2334828"/>
              <a:gd name="connsiteY3" fmla="*/ 736847 h 745724"/>
              <a:gd name="connsiteX0" fmla="*/ 0 w 2334828"/>
              <a:gd name="connsiteY0" fmla="*/ 736847 h 741918"/>
              <a:gd name="connsiteX1" fmla="*/ 2334828 w 2334828"/>
              <a:gd name="connsiteY1" fmla="*/ 0 h 741918"/>
              <a:gd name="connsiteX2" fmla="*/ 1454310 w 2334828"/>
              <a:gd name="connsiteY2" fmla="*/ 741918 h 741918"/>
              <a:gd name="connsiteX3" fmla="*/ 0 w 2334828"/>
              <a:gd name="connsiteY3" fmla="*/ 736847 h 741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4828" h="741918">
                <a:moveTo>
                  <a:pt x="0" y="736847"/>
                </a:moveTo>
                <a:lnTo>
                  <a:pt x="2334828" y="0"/>
                </a:lnTo>
                <a:lnTo>
                  <a:pt x="1454310" y="741918"/>
                </a:lnTo>
                <a:lnTo>
                  <a:pt x="0" y="736847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</a:t>
            </a:r>
            <a:r>
              <a:rPr lang="en-US" sz="3200" b="1" dirty="0">
                <a:solidFill>
                  <a:srgbClr val="0070C0"/>
                </a:solidFill>
              </a:rPr>
              <a:t>many </a:t>
            </a:r>
            <a:r>
              <a:rPr lang="en-US" sz="3200" b="1" dirty="0"/>
              <a:t>possible triangulations 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81025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69017" y="1611868"/>
            <a:ext cx="4488983" cy="4484132"/>
            <a:chOff x="2326392" y="1611868"/>
            <a:chExt cx="4488983" cy="4484132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484132"/>
              <a:chOff x="2326392" y="1611868"/>
              <a:chExt cx="4488983" cy="4484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585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52625" y="3886200"/>
            <a:ext cx="2590800" cy="1752600"/>
            <a:chOff x="3810000" y="3886200"/>
            <a:chExt cx="2590800" cy="1752600"/>
          </a:xfrm>
        </p:grpSpPr>
        <p:cxnSp>
          <p:nvCxnSpPr>
            <p:cNvPr id="13" name="Straight Connector 12"/>
            <p:cNvCxnSpPr>
              <a:cxnSpLocks/>
            </p:cNvCxnSpPr>
            <p:nvPr/>
          </p:nvCxnSpPr>
          <p:spPr>
            <a:xfrm flipV="1">
              <a:off x="3810000" y="3886200"/>
              <a:ext cx="2590800" cy="17526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cxnSpLocks/>
            </p:cNvCxnSpPr>
            <p:nvPr/>
          </p:nvCxnSpPr>
          <p:spPr>
            <a:xfrm flipV="1">
              <a:off x="5410200" y="3886200"/>
              <a:ext cx="990600" cy="17526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>
            <a:off x="3852625" y="5638800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4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ontent Placeholder 8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CA2E4D-26D0-23F4-AFB1-AE0AC76F494D}"/>
              </a:ext>
            </a:extLst>
          </p:cNvPr>
          <p:cNvSpPr/>
          <p:nvPr/>
        </p:nvSpPr>
        <p:spPr>
          <a:xfrm>
            <a:off x="3861786" y="2514599"/>
            <a:ext cx="2124440" cy="3119194"/>
          </a:xfrm>
          <a:custGeom>
            <a:avLst/>
            <a:gdLst>
              <a:gd name="connsiteX0" fmla="*/ 0 w 2334828"/>
              <a:gd name="connsiteY0" fmla="*/ 736847 h 745724"/>
              <a:gd name="connsiteX1" fmla="*/ 2334828 w 2334828"/>
              <a:gd name="connsiteY1" fmla="*/ 0 h 745724"/>
              <a:gd name="connsiteX2" fmla="*/ 1606859 w 2334828"/>
              <a:gd name="connsiteY2" fmla="*/ 745724 h 745724"/>
              <a:gd name="connsiteX3" fmla="*/ 0 w 2334828"/>
              <a:gd name="connsiteY3" fmla="*/ 736847 h 745724"/>
              <a:gd name="connsiteX0" fmla="*/ 0 w 2334828"/>
              <a:gd name="connsiteY0" fmla="*/ 736847 h 741918"/>
              <a:gd name="connsiteX1" fmla="*/ 2334828 w 2334828"/>
              <a:gd name="connsiteY1" fmla="*/ 0 h 741918"/>
              <a:gd name="connsiteX2" fmla="*/ 1454310 w 2334828"/>
              <a:gd name="connsiteY2" fmla="*/ 741918 h 741918"/>
              <a:gd name="connsiteX3" fmla="*/ 0 w 2334828"/>
              <a:gd name="connsiteY3" fmla="*/ 736847 h 741918"/>
              <a:gd name="connsiteX0" fmla="*/ 0 w 2334828"/>
              <a:gd name="connsiteY0" fmla="*/ 736847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36847 h 748264"/>
              <a:gd name="connsiteX0" fmla="*/ 0 w 2334828"/>
              <a:gd name="connsiteY0" fmla="*/ 743193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43193 h 748264"/>
              <a:gd name="connsiteX0" fmla="*/ 0 w 2334828"/>
              <a:gd name="connsiteY0" fmla="*/ 743193 h 743193"/>
              <a:gd name="connsiteX1" fmla="*/ 2334828 w 2334828"/>
              <a:gd name="connsiteY1" fmla="*/ 0 h 743193"/>
              <a:gd name="connsiteX2" fmla="*/ 1747014 w 2334828"/>
              <a:gd name="connsiteY2" fmla="*/ 739803 h 743193"/>
              <a:gd name="connsiteX3" fmla="*/ 0 w 2334828"/>
              <a:gd name="connsiteY3" fmla="*/ 743193 h 74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4828" h="743193">
                <a:moveTo>
                  <a:pt x="0" y="743193"/>
                </a:moveTo>
                <a:lnTo>
                  <a:pt x="2334828" y="0"/>
                </a:lnTo>
                <a:lnTo>
                  <a:pt x="1747014" y="739803"/>
                </a:lnTo>
                <a:lnTo>
                  <a:pt x="0" y="74319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</a:t>
            </a:r>
            <a:r>
              <a:rPr lang="en-US" sz="3200" b="1" dirty="0">
                <a:solidFill>
                  <a:srgbClr val="0070C0"/>
                </a:solidFill>
              </a:rPr>
              <a:t>many </a:t>
            </a:r>
            <a:r>
              <a:rPr lang="en-US" sz="3200" b="1" dirty="0"/>
              <a:t>possible triangulations 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81025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69017" y="1611868"/>
            <a:ext cx="4488983" cy="4484132"/>
            <a:chOff x="2326392" y="1611868"/>
            <a:chExt cx="4488983" cy="4484132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484132"/>
              <a:chOff x="2326392" y="1611868"/>
              <a:chExt cx="4488983" cy="4484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585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52625" y="2524957"/>
            <a:ext cx="2124440" cy="3113843"/>
            <a:chOff x="3810000" y="3886200"/>
            <a:chExt cx="2590800" cy="1752600"/>
          </a:xfrm>
        </p:grpSpPr>
        <p:cxnSp>
          <p:nvCxnSpPr>
            <p:cNvPr id="13" name="Straight Connector 12"/>
            <p:cNvCxnSpPr>
              <a:cxnSpLocks/>
            </p:cNvCxnSpPr>
            <p:nvPr/>
          </p:nvCxnSpPr>
          <p:spPr>
            <a:xfrm flipV="1">
              <a:off x="3810000" y="3886200"/>
              <a:ext cx="2590800" cy="17526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cxnSpLocks/>
            </p:cNvCxnSpPr>
            <p:nvPr/>
          </p:nvCxnSpPr>
          <p:spPr>
            <a:xfrm flipV="1">
              <a:off x="5750306" y="3886200"/>
              <a:ext cx="650494" cy="175259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>
            <a:off x="3852625" y="5638800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67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ontent Placeholder 8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CA2E4D-26D0-23F4-AFB1-AE0AC76F494D}"/>
              </a:ext>
            </a:extLst>
          </p:cNvPr>
          <p:cNvSpPr/>
          <p:nvPr/>
        </p:nvSpPr>
        <p:spPr>
          <a:xfrm>
            <a:off x="3861787" y="2052394"/>
            <a:ext cx="1580104" cy="3581399"/>
          </a:xfrm>
          <a:custGeom>
            <a:avLst/>
            <a:gdLst>
              <a:gd name="connsiteX0" fmla="*/ 0 w 2334828"/>
              <a:gd name="connsiteY0" fmla="*/ 736847 h 745724"/>
              <a:gd name="connsiteX1" fmla="*/ 2334828 w 2334828"/>
              <a:gd name="connsiteY1" fmla="*/ 0 h 745724"/>
              <a:gd name="connsiteX2" fmla="*/ 1606859 w 2334828"/>
              <a:gd name="connsiteY2" fmla="*/ 745724 h 745724"/>
              <a:gd name="connsiteX3" fmla="*/ 0 w 2334828"/>
              <a:gd name="connsiteY3" fmla="*/ 736847 h 745724"/>
              <a:gd name="connsiteX0" fmla="*/ 0 w 2334828"/>
              <a:gd name="connsiteY0" fmla="*/ 736847 h 741918"/>
              <a:gd name="connsiteX1" fmla="*/ 2334828 w 2334828"/>
              <a:gd name="connsiteY1" fmla="*/ 0 h 741918"/>
              <a:gd name="connsiteX2" fmla="*/ 1454310 w 2334828"/>
              <a:gd name="connsiteY2" fmla="*/ 741918 h 741918"/>
              <a:gd name="connsiteX3" fmla="*/ 0 w 2334828"/>
              <a:gd name="connsiteY3" fmla="*/ 736847 h 741918"/>
              <a:gd name="connsiteX0" fmla="*/ 0 w 2334828"/>
              <a:gd name="connsiteY0" fmla="*/ 736847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36847 h 748264"/>
              <a:gd name="connsiteX0" fmla="*/ 0 w 2334828"/>
              <a:gd name="connsiteY0" fmla="*/ 743193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43193 h 748264"/>
              <a:gd name="connsiteX0" fmla="*/ 0 w 2334828"/>
              <a:gd name="connsiteY0" fmla="*/ 743193 h 743193"/>
              <a:gd name="connsiteX1" fmla="*/ 2334828 w 2334828"/>
              <a:gd name="connsiteY1" fmla="*/ 0 h 743193"/>
              <a:gd name="connsiteX2" fmla="*/ 1747014 w 2334828"/>
              <a:gd name="connsiteY2" fmla="*/ 739803 h 743193"/>
              <a:gd name="connsiteX3" fmla="*/ 0 w 2334828"/>
              <a:gd name="connsiteY3" fmla="*/ 743193 h 743193"/>
              <a:gd name="connsiteX0" fmla="*/ 0 w 3048886"/>
              <a:gd name="connsiteY0" fmla="*/ 743193 h 743193"/>
              <a:gd name="connsiteX1" fmla="*/ 2334828 w 3048886"/>
              <a:gd name="connsiteY1" fmla="*/ 0 h 743193"/>
              <a:gd name="connsiteX2" fmla="*/ 3048886 w 3048886"/>
              <a:gd name="connsiteY2" fmla="*/ 737961 h 743193"/>
              <a:gd name="connsiteX3" fmla="*/ 0 w 3048886"/>
              <a:gd name="connsiteY3" fmla="*/ 743193 h 74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886" h="743193">
                <a:moveTo>
                  <a:pt x="0" y="743193"/>
                </a:moveTo>
                <a:lnTo>
                  <a:pt x="2334828" y="0"/>
                </a:lnTo>
                <a:lnTo>
                  <a:pt x="3048886" y="737961"/>
                </a:lnTo>
                <a:lnTo>
                  <a:pt x="0" y="74319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</a:t>
            </a:r>
            <a:r>
              <a:rPr lang="en-US" sz="3200" b="1" dirty="0">
                <a:solidFill>
                  <a:srgbClr val="0070C0"/>
                </a:solidFill>
              </a:rPr>
              <a:t>many </a:t>
            </a:r>
            <a:r>
              <a:rPr lang="en-US" sz="3200" b="1" dirty="0"/>
              <a:t>possible triangulations 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81025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69017" y="1611868"/>
            <a:ext cx="4488983" cy="4484132"/>
            <a:chOff x="2326392" y="1611868"/>
            <a:chExt cx="4488983" cy="4484132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484132"/>
              <a:chOff x="2326392" y="1611868"/>
              <a:chExt cx="4488983" cy="4484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585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52625" y="2057400"/>
            <a:ext cx="1591039" cy="3581401"/>
            <a:chOff x="3810000" y="3623039"/>
            <a:chExt cx="1940306" cy="2015761"/>
          </a:xfrm>
        </p:grpSpPr>
        <p:cxnSp>
          <p:nvCxnSpPr>
            <p:cNvPr id="13" name="Straight Connector 12"/>
            <p:cNvCxnSpPr>
              <a:cxnSpLocks/>
            </p:cNvCxnSpPr>
            <p:nvPr/>
          </p:nvCxnSpPr>
          <p:spPr>
            <a:xfrm flipV="1">
              <a:off x="3810000" y="3623040"/>
              <a:ext cx="1486840" cy="201576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cxnSpLocks/>
            </p:cNvCxnSpPr>
            <p:nvPr/>
          </p:nvCxnSpPr>
          <p:spPr>
            <a:xfrm flipH="1" flipV="1">
              <a:off x="5296840" y="3623039"/>
              <a:ext cx="453466" cy="201575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>
            <a:off x="3852625" y="5638800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94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ontent Placeholder 8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CA2E4D-26D0-23F4-AFB1-AE0AC76F494D}"/>
              </a:ext>
            </a:extLst>
          </p:cNvPr>
          <p:cNvSpPr/>
          <p:nvPr/>
        </p:nvSpPr>
        <p:spPr>
          <a:xfrm>
            <a:off x="3012205" y="2576180"/>
            <a:ext cx="2429685" cy="3057614"/>
          </a:xfrm>
          <a:custGeom>
            <a:avLst/>
            <a:gdLst>
              <a:gd name="connsiteX0" fmla="*/ 0 w 2334828"/>
              <a:gd name="connsiteY0" fmla="*/ 736847 h 745724"/>
              <a:gd name="connsiteX1" fmla="*/ 2334828 w 2334828"/>
              <a:gd name="connsiteY1" fmla="*/ 0 h 745724"/>
              <a:gd name="connsiteX2" fmla="*/ 1606859 w 2334828"/>
              <a:gd name="connsiteY2" fmla="*/ 745724 h 745724"/>
              <a:gd name="connsiteX3" fmla="*/ 0 w 2334828"/>
              <a:gd name="connsiteY3" fmla="*/ 736847 h 745724"/>
              <a:gd name="connsiteX0" fmla="*/ 0 w 2334828"/>
              <a:gd name="connsiteY0" fmla="*/ 736847 h 741918"/>
              <a:gd name="connsiteX1" fmla="*/ 2334828 w 2334828"/>
              <a:gd name="connsiteY1" fmla="*/ 0 h 741918"/>
              <a:gd name="connsiteX2" fmla="*/ 1454310 w 2334828"/>
              <a:gd name="connsiteY2" fmla="*/ 741918 h 741918"/>
              <a:gd name="connsiteX3" fmla="*/ 0 w 2334828"/>
              <a:gd name="connsiteY3" fmla="*/ 736847 h 741918"/>
              <a:gd name="connsiteX0" fmla="*/ 0 w 2334828"/>
              <a:gd name="connsiteY0" fmla="*/ 736847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36847 h 748264"/>
              <a:gd name="connsiteX0" fmla="*/ 0 w 2334828"/>
              <a:gd name="connsiteY0" fmla="*/ 743193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43193 h 748264"/>
              <a:gd name="connsiteX0" fmla="*/ 0 w 2334828"/>
              <a:gd name="connsiteY0" fmla="*/ 743193 h 743193"/>
              <a:gd name="connsiteX1" fmla="*/ 2334828 w 2334828"/>
              <a:gd name="connsiteY1" fmla="*/ 0 h 743193"/>
              <a:gd name="connsiteX2" fmla="*/ 1747014 w 2334828"/>
              <a:gd name="connsiteY2" fmla="*/ 739803 h 743193"/>
              <a:gd name="connsiteX3" fmla="*/ 0 w 2334828"/>
              <a:gd name="connsiteY3" fmla="*/ 743193 h 743193"/>
              <a:gd name="connsiteX0" fmla="*/ 0 w 3048886"/>
              <a:gd name="connsiteY0" fmla="*/ 743193 h 743193"/>
              <a:gd name="connsiteX1" fmla="*/ 2334828 w 3048886"/>
              <a:gd name="connsiteY1" fmla="*/ 0 h 743193"/>
              <a:gd name="connsiteX2" fmla="*/ 3048886 w 3048886"/>
              <a:gd name="connsiteY2" fmla="*/ 737961 h 743193"/>
              <a:gd name="connsiteX3" fmla="*/ 0 w 3048886"/>
              <a:gd name="connsiteY3" fmla="*/ 743193 h 743193"/>
              <a:gd name="connsiteX0" fmla="*/ 1639307 w 4688193"/>
              <a:gd name="connsiteY0" fmla="*/ 634500 h 634500"/>
              <a:gd name="connsiteX1" fmla="*/ 0 w 4688193"/>
              <a:gd name="connsiteY1" fmla="*/ 0 h 634500"/>
              <a:gd name="connsiteX2" fmla="*/ 4688193 w 4688193"/>
              <a:gd name="connsiteY2" fmla="*/ 629268 h 634500"/>
              <a:gd name="connsiteX3" fmla="*/ 1639307 w 4688193"/>
              <a:gd name="connsiteY3" fmla="*/ 634500 h 63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8193" h="634500">
                <a:moveTo>
                  <a:pt x="1639307" y="634500"/>
                </a:moveTo>
                <a:lnTo>
                  <a:pt x="0" y="0"/>
                </a:lnTo>
                <a:lnTo>
                  <a:pt x="4688193" y="629268"/>
                </a:lnTo>
                <a:lnTo>
                  <a:pt x="1639307" y="6345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</a:t>
            </a:r>
            <a:r>
              <a:rPr lang="en-US" sz="3200" b="1" dirty="0">
                <a:solidFill>
                  <a:srgbClr val="0070C0"/>
                </a:solidFill>
              </a:rPr>
              <a:t>many </a:t>
            </a:r>
            <a:r>
              <a:rPr lang="en-US" sz="3200" b="1" dirty="0"/>
              <a:t>possible triangulations 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81025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69017" y="1611868"/>
            <a:ext cx="4488983" cy="4484132"/>
            <a:chOff x="2326392" y="1611868"/>
            <a:chExt cx="4488983" cy="4484132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484132"/>
              <a:chOff x="2326392" y="1611868"/>
              <a:chExt cx="4488983" cy="4484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585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014425" y="2590799"/>
            <a:ext cx="2429239" cy="3048000"/>
            <a:chOff x="2787797" y="3923259"/>
            <a:chExt cx="2962509" cy="1715541"/>
          </a:xfrm>
        </p:grpSpPr>
        <p:cxnSp>
          <p:nvCxnSpPr>
            <p:cNvPr id="13" name="Straight Connector 12"/>
            <p:cNvCxnSpPr>
              <a:cxnSpLocks/>
            </p:cNvCxnSpPr>
            <p:nvPr/>
          </p:nvCxnSpPr>
          <p:spPr>
            <a:xfrm flipH="1" flipV="1">
              <a:off x="2787797" y="3923259"/>
              <a:ext cx="1022203" cy="171554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cxnSpLocks/>
            </p:cNvCxnSpPr>
            <p:nvPr/>
          </p:nvCxnSpPr>
          <p:spPr>
            <a:xfrm flipH="1" flipV="1">
              <a:off x="2787797" y="3923259"/>
              <a:ext cx="2962509" cy="17155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>
            <a:off x="3852625" y="5638800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60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ontent Placeholder 8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CA2E4D-26D0-23F4-AFB1-AE0AC76F494D}"/>
              </a:ext>
            </a:extLst>
          </p:cNvPr>
          <p:cNvSpPr/>
          <p:nvPr/>
        </p:nvSpPr>
        <p:spPr>
          <a:xfrm>
            <a:off x="2470667" y="3579357"/>
            <a:ext cx="2971223" cy="2054437"/>
          </a:xfrm>
          <a:custGeom>
            <a:avLst/>
            <a:gdLst>
              <a:gd name="connsiteX0" fmla="*/ 0 w 2334828"/>
              <a:gd name="connsiteY0" fmla="*/ 736847 h 745724"/>
              <a:gd name="connsiteX1" fmla="*/ 2334828 w 2334828"/>
              <a:gd name="connsiteY1" fmla="*/ 0 h 745724"/>
              <a:gd name="connsiteX2" fmla="*/ 1606859 w 2334828"/>
              <a:gd name="connsiteY2" fmla="*/ 745724 h 745724"/>
              <a:gd name="connsiteX3" fmla="*/ 0 w 2334828"/>
              <a:gd name="connsiteY3" fmla="*/ 736847 h 745724"/>
              <a:gd name="connsiteX0" fmla="*/ 0 w 2334828"/>
              <a:gd name="connsiteY0" fmla="*/ 736847 h 741918"/>
              <a:gd name="connsiteX1" fmla="*/ 2334828 w 2334828"/>
              <a:gd name="connsiteY1" fmla="*/ 0 h 741918"/>
              <a:gd name="connsiteX2" fmla="*/ 1454310 w 2334828"/>
              <a:gd name="connsiteY2" fmla="*/ 741918 h 741918"/>
              <a:gd name="connsiteX3" fmla="*/ 0 w 2334828"/>
              <a:gd name="connsiteY3" fmla="*/ 736847 h 741918"/>
              <a:gd name="connsiteX0" fmla="*/ 0 w 2334828"/>
              <a:gd name="connsiteY0" fmla="*/ 736847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36847 h 748264"/>
              <a:gd name="connsiteX0" fmla="*/ 0 w 2334828"/>
              <a:gd name="connsiteY0" fmla="*/ 743193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43193 h 748264"/>
              <a:gd name="connsiteX0" fmla="*/ 0 w 2334828"/>
              <a:gd name="connsiteY0" fmla="*/ 743193 h 743193"/>
              <a:gd name="connsiteX1" fmla="*/ 2334828 w 2334828"/>
              <a:gd name="connsiteY1" fmla="*/ 0 h 743193"/>
              <a:gd name="connsiteX2" fmla="*/ 1747014 w 2334828"/>
              <a:gd name="connsiteY2" fmla="*/ 739803 h 743193"/>
              <a:gd name="connsiteX3" fmla="*/ 0 w 2334828"/>
              <a:gd name="connsiteY3" fmla="*/ 743193 h 743193"/>
              <a:gd name="connsiteX0" fmla="*/ 0 w 3048886"/>
              <a:gd name="connsiteY0" fmla="*/ 743193 h 743193"/>
              <a:gd name="connsiteX1" fmla="*/ 2334828 w 3048886"/>
              <a:gd name="connsiteY1" fmla="*/ 0 h 743193"/>
              <a:gd name="connsiteX2" fmla="*/ 3048886 w 3048886"/>
              <a:gd name="connsiteY2" fmla="*/ 737961 h 743193"/>
              <a:gd name="connsiteX3" fmla="*/ 0 w 3048886"/>
              <a:gd name="connsiteY3" fmla="*/ 743193 h 743193"/>
              <a:gd name="connsiteX0" fmla="*/ 1639307 w 4688193"/>
              <a:gd name="connsiteY0" fmla="*/ 634500 h 634500"/>
              <a:gd name="connsiteX1" fmla="*/ 0 w 4688193"/>
              <a:gd name="connsiteY1" fmla="*/ 0 h 634500"/>
              <a:gd name="connsiteX2" fmla="*/ 4688193 w 4688193"/>
              <a:gd name="connsiteY2" fmla="*/ 629268 h 634500"/>
              <a:gd name="connsiteX3" fmla="*/ 1639307 w 4688193"/>
              <a:gd name="connsiteY3" fmla="*/ 634500 h 634500"/>
              <a:gd name="connsiteX0" fmla="*/ 2684230 w 5733116"/>
              <a:gd name="connsiteY0" fmla="*/ 426326 h 426326"/>
              <a:gd name="connsiteX1" fmla="*/ 0 w 5733116"/>
              <a:gd name="connsiteY1" fmla="*/ 0 h 426326"/>
              <a:gd name="connsiteX2" fmla="*/ 5733116 w 5733116"/>
              <a:gd name="connsiteY2" fmla="*/ 421094 h 426326"/>
              <a:gd name="connsiteX3" fmla="*/ 2684230 w 5733116"/>
              <a:gd name="connsiteY3" fmla="*/ 426326 h 426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3116" h="426326">
                <a:moveTo>
                  <a:pt x="2684230" y="426326"/>
                </a:moveTo>
                <a:lnTo>
                  <a:pt x="0" y="0"/>
                </a:lnTo>
                <a:lnTo>
                  <a:pt x="5733116" y="421094"/>
                </a:lnTo>
                <a:lnTo>
                  <a:pt x="2684230" y="426326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</a:t>
            </a:r>
            <a:r>
              <a:rPr lang="en-US" sz="3200" b="1" dirty="0">
                <a:solidFill>
                  <a:srgbClr val="0070C0"/>
                </a:solidFill>
              </a:rPr>
              <a:t>many </a:t>
            </a:r>
            <a:r>
              <a:rPr lang="en-US" sz="3200" b="1" dirty="0"/>
              <a:t>possible triangulations 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81025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69017" y="1611868"/>
            <a:ext cx="4488983" cy="4484132"/>
            <a:chOff x="2326392" y="1611868"/>
            <a:chExt cx="4488983" cy="4484132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484132"/>
              <a:chOff x="2326392" y="1611868"/>
              <a:chExt cx="4488983" cy="4484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585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481025" y="3581401"/>
            <a:ext cx="2962639" cy="2057400"/>
            <a:chOff x="2137304" y="4480810"/>
            <a:chExt cx="3613002" cy="1157990"/>
          </a:xfrm>
        </p:grpSpPr>
        <p:cxnSp>
          <p:nvCxnSpPr>
            <p:cNvPr id="13" name="Straight Connector 12"/>
            <p:cNvCxnSpPr>
              <a:cxnSpLocks/>
            </p:cNvCxnSpPr>
            <p:nvPr/>
          </p:nvCxnSpPr>
          <p:spPr>
            <a:xfrm flipH="1" flipV="1">
              <a:off x="2137304" y="4480810"/>
              <a:ext cx="1672696" cy="115799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cxnSpLocks/>
            </p:cNvCxnSpPr>
            <p:nvPr/>
          </p:nvCxnSpPr>
          <p:spPr>
            <a:xfrm flipH="1" flipV="1">
              <a:off x="2137304" y="4480810"/>
              <a:ext cx="3613002" cy="11579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>
            <a:off x="3852625" y="5638800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03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ontent Placeholder 8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CA2E4D-26D0-23F4-AFB1-AE0AC76F494D}"/>
              </a:ext>
            </a:extLst>
          </p:cNvPr>
          <p:cNvSpPr/>
          <p:nvPr/>
        </p:nvSpPr>
        <p:spPr>
          <a:xfrm>
            <a:off x="2958939" y="4946519"/>
            <a:ext cx="2438563" cy="687276"/>
          </a:xfrm>
          <a:custGeom>
            <a:avLst/>
            <a:gdLst>
              <a:gd name="connsiteX0" fmla="*/ 0 w 2334828"/>
              <a:gd name="connsiteY0" fmla="*/ 736847 h 745724"/>
              <a:gd name="connsiteX1" fmla="*/ 2334828 w 2334828"/>
              <a:gd name="connsiteY1" fmla="*/ 0 h 745724"/>
              <a:gd name="connsiteX2" fmla="*/ 1606859 w 2334828"/>
              <a:gd name="connsiteY2" fmla="*/ 745724 h 745724"/>
              <a:gd name="connsiteX3" fmla="*/ 0 w 2334828"/>
              <a:gd name="connsiteY3" fmla="*/ 736847 h 745724"/>
              <a:gd name="connsiteX0" fmla="*/ 0 w 2334828"/>
              <a:gd name="connsiteY0" fmla="*/ 736847 h 741918"/>
              <a:gd name="connsiteX1" fmla="*/ 2334828 w 2334828"/>
              <a:gd name="connsiteY1" fmla="*/ 0 h 741918"/>
              <a:gd name="connsiteX2" fmla="*/ 1454310 w 2334828"/>
              <a:gd name="connsiteY2" fmla="*/ 741918 h 741918"/>
              <a:gd name="connsiteX3" fmla="*/ 0 w 2334828"/>
              <a:gd name="connsiteY3" fmla="*/ 736847 h 741918"/>
              <a:gd name="connsiteX0" fmla="*/ 0 w 2334828"/>
              <a:gd name="connsiteY0" fmla="*/ 736847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36847 h 748264"/>
              <a:gd name="connsiteX0" fmla="*/ 0 w 2334828"/>
              <a:gd name="connsiteY0" fmla="*/ 743193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43193 h 748264"/>
              <a:gd name="connsiteX0" fmla="*/ 0 w 2334828"/>
              <a:gd name="connsiteY0" fmla="*/ 743193 h 743193"/>
              <a:gd name="connsiteX1" fmla="*/ 2334828 w 2334828"/>
              <a:gd name="connsiteY1" fmla="*/ 0 h 743193"/>
              <a:gd name="connsiteX2" fmla="*/ 1747014 w 2334828"/>
              <a:gd name="connsiteY2" fmla="*/ 739803 h 743193"/>
              <a:gd name="connsiteX3" fmla="*/ 0 w 2334828"/>
              <a:gd name="connsiteY3" fmla="*/ 743193 h 743193"/>
              <a:gd name="connsiteX0" fmla="*/ 0 w 3048886"/>
              <a:gd name="connsiteY0" fmla="*/ 743193 h 743193"/>
              <a:gd name="connsiteX1" fmla="*/ 2334828 w 3048886"/>
              <a:gd name="connsiteY1" fmla="*/ 0 h 743193"/>
              <a:gd name="connsiteX2" fmla="*/ 3048886 w 3048886"/>
              <a:gd name="connsiteY2" fmla="*/ 737961 h 743193"/>
              <a:gd name="connsiteX3" fmla="*/ 0 w 3048886"/>
              <a:gd name="connsiteY3" fmla="*/ 743193 h 743193"/>
              <a:gd name="connsiteX0" fmla="*/ 1639307 w 4688193"/>
              <a:gd name="connsiteY0" fmla="*/ 634500 h 634500"/>
              <a:gd name="connsiteX1" fmla="*/ 0 w 4688193"/>
              <a:gd name="connsiteY1" fmla="*/ 0 h 634500"/>
              <a:gd name="connsiteX2" fmla="*/ 4688193 w 4688193"/>
              <a:gd name="connsiteY2" fmla="*/ 629268 h 634500"/>
              <a:gd name="connsiteX3" fmla="*/ 1639307 w 4688193"/>
              <a:gd name="connsiteY3" fmla="*/ 634500 h 634500"/>
              <a:gd name="connsiteX0" fmla="*/ 2684230 w 5733116"/>
              <a:gd name="connsiteY0" fmla="*/ 426326 h 426326"/>
              <a:gd name="connsiteX1" fmla="*/ 0 w 5733116"/>
              <a:gd name="connsiteY1" fmla="*/ 0 h 426326"/>
              <a:gd name="connsiteX2" fmla="*/ 5733116 w 5733116"/>
              <a:gd name="connsiteY2" fmla="*/ 421094 h 426326"/>
              <a:gd name="connsiteX3" fmla="*/ 2684230 w 5733116"/>
              <a:gd name="connsiteY3" fmla="*/ 426326 h 426326"/>
              <a:gd name="connsiteX0" fmla="*/ 1742086 w 4790972"/>
              <a:gd name="connsiteY0" fmla="*/ 142620 h 142620"/>
              <a:gd name="connsiteX1" fmla="*/ 0 w 4790972"/>
              <a:gd name="connsiteY1" fmla="*/ 0 h 142620"/>
              <a:gd name="connsiteX2" fmla="*/ 4790972 w 4790972"/>
              <a:gd name="connsiteY2" fmla="*/ 137388 h 142620"/>
              <a:gd name="connsiteX3" fmla="*/ 1742086 w 4790972"/>
              <a:gd name="connsiteY3" fmla="*/ 142620 h 142620"/>
              <a:gd name="connsiteX0" fmla="*/ 1742086 w 4705323"/>
              <a:gd name="connsiteY0" fmla="*/ 142620 h 142620"/>
              <a:gd name="connsiteX1" fmla="*/ 0 w 4705323"/>
              <a:gd name="connsiteY1" fmla="*/ 0 h 142620"/>
              <a:gd name="connsiteX2" fmla="*/ 4705323 w 4705323"/>
              <a:gd name="connsiteY2" fmla="*/ 141072 h 142620"/>
              <a:gd name="connsiteX3" fmla="*/ 1742086 w 4705323"/>
              <a:gd name="connsiteY3" fmla="*/ 142620 h 14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5323" h="142620">
                <a:moveTo>
                  <a:pt x="1742086" y="142620"/>
                </a:moveTo>
                <a:lnTo>
                  <a:pt x="0" y="0"/>
                </a:lnTo>
                <a:lnTo>
                  <a:pt x="4705323" y="141072"/>
                </a:lnTo>
                <a:lnTo>
                  <a:pt x="1742086" y="14262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</a:t>
            </a:r>
            <a:r>
              <a:rPr lang="en-US" sz="3200" b="1" dirty="0">
                <a:solidFill>
                  <a:srgbClr val="0070C0"/>
                </a:solidFill>
              </a:rPr>
              <a:t>many </a:t>
            </a:r>
            <a:r>
              <a:rPr lang="en-US" sz="3200" b="1" dirty="0"/>
              <a:t>possible triangulations 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81025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69017" y="1611868"/>
            <a:ext cx="4488983" cy="4484132"/>
            <a:chOff x="2326392" y="1611868"/>
            <a:chExt cx="4488983" cy="4484132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484132"/>
              <a:chOff x="2326392" y="1611868"/>
              <a:chExt cx="4488983" cy="4484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585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929176" y="4941330"/>
            <a:ext cx="2514488" cy="697468"/>
            <a:chOff x="2683834" y="5246236"/>
            <a:chExt cx="3066472" cy="392564"/>
          </a:xfrm>
        </p:grpSpPr>
        <p:cxnSp>
          <p:nvCxnSpPr>
            <p:cNvPr id="13" name="Straight Connector 12"/>
            <p:cNvCxnSpPr>
              <a:cxnSpLocks/>
            </p:cNvCxnSpPr>
            <p:nvPr/>
          </p:nvCxnSpPr>
          <p:spPr>
            <a:xfrm flipH="1" flipV="1">
              <a:off x="2746851" y="5259369"/>
              <a:ext cx="1063148" cy="37943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cxnSpLocks/>
            </p:cNvCxnSpPr>
            <p:nvPr/>
          </p:nvCxnSpPr>
          <p:spPr>
            <a:xfrm flipH="1" flipV="1">
              <a:off x="2683834" y="5246236"/>
              <a:ext cx="3066472" cy="39256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>
            <a:off x="3852625" y="5638800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CC4095-9351-6E03-1596-41E1F709CFD9}"/>
                  </a:ext>
                </a:extLst>
              </p:cNvPr>
              <p:cNvSpPr txBox="1"/>
              <p:nvPr/>
            </p:nvSpPr>
            <p:spPr>
              <a:xfrm>
                <a:off x="3608789" y="6308725"/>
                <a:ext cx="239001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Exactly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/>
                  <a:t> triangles.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CC4095-9351-6E03-1596-41E1F709C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789" y="6308725"/>
                <a:ext cx="2390013" cy="369332"/>
              </a:xfrm>
              <a:prstGeom prst="rect">
                <a:avLst/>
              </a:prstGeom>
              <a:blipFill>
                <a:blip r:embed="rId8"/>
                <a:stretch>
                  <a:fillRect l="-2296" t="-10000" r="-102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49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FBA22F-6FC8-5D42-8AC5-A912A180A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Recap</a:t>
            </a:r>
            <a:r>
              <a:rPr lang="en-US" b="1" dirty="0"/>
              <a:t> of the last lecture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8C61D0-144A-944F-BA18-148FCC664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9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</a:t>
            </a:r>
            <a:r>
              <a:rPr lang="en-US" sz="3200" b="1" dirty="0">
                <a:solidFill>
                  <a:srgbClr val="0070C0"/>
                </a:solidFill>
              </a:rPr>
              <a:t>many </a:t>
            </a:r>
            <a:r>
              <a:rPr lang="en-US" sz="3200" b="1" dirty="0"/>
              <a:t>possible triangulations 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85" name="Content Placeholder 84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486400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02BD1B0-B6AC-7518-EF5B-62B8E5575885}"/>
              </a:ext>
            </a:extLst>
          </p:cNvPr>
          <p:cNvSpPr/>
          <p:nvPr/>
        </p:nvSpPr>
        <p:spPr>
          <a:xfrm>
            <a:off x="3861787" y="2061275"/>
            <a:ext cx="1562349" cy="3572520"/>
          </a:xfrm>
          <a:custGeom>
            <a:avLst/>
            <a:gdLst>
              <a:gd name="connsiteX0" fmla="*/ 0 w 2334828"/>
              <a:gd name="connsiteY0" fmla="*/ 736847 h 745724"/>
              <a:gd name="connsiteX1" fmla="*/ 2334828 w 2334828"/>
              <a:gd name="connsiteY1" fmla="*/ 0 h 745724"/>
              <a:gd name="connsiteX2" fmla="*/ 1606859 w 2334828"/>
              <a:gd name="connsiteY2" fmla="*/ 745724 h 745724"/>
              <a:gd name="connsiteX3" fmla="*/ 0 w 2334828"/>
              <a:gd name="connsiteY3" fmla="*/ 736847 h 745724"/>
              <a:gd name="connsiteX0" fmla="*/ 0 w 2334828"/>
              <a:gd name="connsiteY0" fmla="*/ 736847 h 741918"/>
              <a:gd name="connsiteX1" fmla="*/ 2334828 w 2334828"/>
              <a:gd name="connsiteY1" fmla="*/ 0 h 741918"/>
              <a:gd name="connsiteX2" fmla="*/ 1454310 w 2334828"/>
              <a:gd name="connsiteY2" fmla="*/ 741918 h 741918"/>
              <a:gd name="connsiteX3" fmla="*/ 0 w 2334828"/>
              <a:gd name="connsiteY3" fmla="*/ 736847 h 741918"/>
              <a:gd name="connsiteX0" fmla="*/ 0 w 2334828"/>
              <a:gd name="connsiteY0" fmla="*/ 736847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36847 h 748264"/>
              <a:gd name="connsiteX0" fmla="*/ 0 w 2334828"/>
              <a:gd name="connsiteY0" fmla="*/ 743193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43193 h 748264"/>
              <a:gd name="connsiteX0" fmla="*/ 0 w 2334828"/>
              <a:gd name="connsiteY0" fmla="*/ 743193 h 743193"/>
              <a:gd name="connsiteX1" fmla="*/ 2334828 w 2334828"/>
              <a:gd name="connsiteY1" fmla="*/ 0 h 743193"/>
              <a:gd name="connsiteX2" fmla="*/ 1747014 w 2334828"/>
              <a:gd name="connsiteY2" fmla="*/ 739803 h 743193"/>
              <a:gd name="connsiteX3" fmla="*/ 0 w 2334828"/>
              <a:gd name="connsiteY3" fmla="*/ 743193 h 743193"/>
              <a:gd name="connsiteX0" fmla="*/ 0 w 3048886"/>
              <a:gd name="connsiteY0" fmla="*/ 743193 h 743193"/>
              <a:gd name="connsiteX1" fmla="*/ 2334828 w 3048886"/>
              <a:gd name="connsiteY1" fmla="*/ 0 h 743193"/>
              <a:gd name="connsiteX2" fmla="*/ 3048886 w 3048886"/>
              <a:gd name="connsiteY2" fmla="*/ 737961 h 743193"/>
              <a:gd name="connsiteX3" fmla="*/ 0 w 3048886"/>
              <a:gd name="connsiteY3" fmla="*/ 743193 h 743193"/>
              <a:gd name="connsiteX0" fmla="*/ 1639307 w 4688193"/>
              <a:gd name="connsiteY0" fmla="*/ 634500 h 634500"/>
              <a:gd name="connsiteX1" fmla="*/ 0 w 4688193"/>
              <a:gd name="connsiteY1" fmla="*/ 0 h 634500"/>
              <a:gd name="connsiteX2" fmla="*/ 4688193 w 4688193"/>
              <a:gd name="connsiteY2" fmla="*/ 629268 h 634500"/>
              <a:gd name="connsiteX3" fmla="*/ 1639307 w 4688193"/>
              <a:gd name="connsiteY3" fmla="*/ 634500 h 634500"/>
              <a:gd name="connsiteX0" fmla="*/ 2684230 w 5733116"/>
              <a:gd name="connsiteY0" fmla="*/ 426326 h 426326"/>
              <a:gd name="connsiteX1" fmla="*/ 0 w 5733116"/>
              <a:gd name="connsiteY1" fmla="*/ 0 h 426326"/>
              <a:gd name="connsiteX2" fmla="*/ 5733116 w 5733116"/>
              <a:gd name="connsiteY2" fmla="*/ 421094 h 426326"/>
              <a:gd name="connsiteX3" fmla="*/ 2684230 w 5733116"/>
              <a:gd name="connsiteY3" fmla="*/ 426326 h 426326"/>
              <a:gd name="connsiteX0" fmla="*/ 1742086 w 4790972"/>
              <a:gd name="connsiteY0" fmla="*/ 142620 h 142620"/>
              <a:gd name="connsiteX1" fmla="*/ 0 w 4790972"/>
              <a:gd name="connsiteY1" fmla="*/ 0 h 142620"/>
              <a:gd name="connsiteX2" fmla="*/ 4790972 w 4790972"/>
              <a:gd name="connsiteY2" fmla="*/ 137388 h 142620"/>
              <a:gd name="connsiteX3" fmla="*/ 1742086 w 4790972"/>
              <a:gd name="connsiteY3" fmla="*/ 142620 h 142620"/>
              <a:gd name="connsiteX0" fmla="*/ 1742086 w 4705323"/>
              <a:gd name="connsiteY0" fmla="*/ 142620 h 142620"/>
              <a:gd name="connsiteX1" fmla="*/ 0 w 4705323"/>
              <a:gd name="connsiteY1" fmla="*/ 0 h 142620"/>
              <a:gd name="connsiteX2" fmla="*/ 4705323 w 4705323"/>
              <a:gd name="connsiteY2" fmla="*/ 141072 h 142620"/>
              <a:gd name="connsiteX3" fmla="*/ 1742086 w 4705323"/>
              <a:gd name="connsiteY3" fmla="*/ 142620 h 142620"/>
              <a:gd name="connsiteX0" fmla="*/ 0 w 2963237"/>
              <a:gd name="connsiteY0" fmla="*/ 741351 h 741351"/>
              <a:gd name="connsiteX1" fmla="*/ 2386217 w 2963237"/>
              <a:gd name="connsiteY1" fmla="*/ 0 h 741351"/>
              <a:gd name="connsiteX2" fmla="*/ 2963237 w 2963237"/>
              <a:gd name="connsiteY2" fmla="*/ 739803 h 741351"/>
              <a:gd name="connsiteX3" fmla="*/ 0 w 2963237"/>
              <a:gd name="connsiteY3" fmla="*/ 741351 h 741351"/>
              <a:gd name="connsiteX0" fmla="*/ 0 w 3014627"/>
              <a:gd name="connsiteY0" fmla="*/ 741351 h 741351"/>
              <a:gd name="connsiteX1" fmla="*/ 2386217 w 3014627"/>
              <a:gd name="connsiteY1" fmla="*/ 0 h 741351"/>
              <a:gd name="connsiteX2" fmla="*/ 3014627 w 3014627"/>
              <a:gd name="connsiteY2" fmla="*/ 739803 h 741351"/>
              <a:gd name="connsiteX3" fmla="*/ 0 w 3014627"/>
              <a:gd name="connsiteY3" fmla="*/ 741351 h 741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4627" h="741351">
                <a:moveTo>
                  <a:pt x="0" y="741351"/>
                </a:moveTo>
                <a:lnTo>
                  <a:pt x="2386217" y="0"/>
                </a:lnTo>
                <a:lnTo>
                  <a:pt x="3014627" y="739803"/>
                </a:lnTo>
                <a:lnTo>
                  <a:pt x="0" y="74135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81025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69017" y="1611868"/>
            <a:ext cx="4488983" cy="4484132"/>
            <a:chOff x="2326392" y="1611868"/>
            <a:chExt cx="4488983" cy="4484132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484132"/>
              <a:chOff x="2326392" y="1611868"/>
              <a:chExt cx="4488983" cy="4484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585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3852625" y="5638800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B1D664-F0F3-B8C2-64CD-E89052662CF7}"/>
              </a:ext>
            </a:extLst>
          </p:cNvPr>
          <p:cNvGrpSpPr/>
          <p:nvPr/>
        </p:nvGrpSpPr>
        <p:grpSpPr>
          <a:xfrm>
            <a:off x="3852623" y="2069067"/>
            <a:ext cx="1591039" cy="3569731"/>
            <a:chOff x="3809999" y="3629607"/>
            <a:chExt cx="1940307" cy="2009193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DB372BE-3DEE-FF24-D2E6-69F919C65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999" y="3629607"/>
              <a:ext cx="1508291" cy="20091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BFC96C9-FFC0-296F-1A5E-B617CAB608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8291" y="3629607"/>
              <a:ext cx="432015" cy="200919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D5B8E8-75CF-D062-B1FD-08B7555205CF}"/>
                  </a:ext>
                </a:extLst>
              </p:cNvPr>
              <p:cNvSpPr txBox="1"/>
              <p:nvPr/>
            </p:nvSpPr>
            <p:spPr>
              <a:xfrm>
                <a:off x="449887" y="1143000"/>
                <a:ext cx="7693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D5B8E8-75CF-D062-B1FD-08B755520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87" y="1143000"/>
                <a:ext cx="769313" cy="400110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B056660-3354-F562-570E-0D4FA67FD452}"/>
              </a:ext>
            </a:extLst>
          </p:cNvPr>
          <p:cNvSpPr txBox="1"/>
          <p:nvPr/>
        </p:nvSpPr>
        <p:spPr>
          <a:xfrm>
            <a:off x="9743607" y="3747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F0451C-3412-6AB4-1249-B4D5937DC508}"/>
                  </a:ext>
                </a:extLst>
              </p:cNvPr>
              <p:cNvSpPr txBox="1"/>
              <p:nvPr/>
            </p:nvSpPr>
            <p:spPr>
              <a:xfrm>
                <a:off x="1089501" y="1176199"/>
                <a:ext cx="66657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 : The number of possible triangulations of polygon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sides.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F0451C-3412-6AB4-1249-B4D5937DC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01" y="1176199"/>
                <a:ext cx="6665799" cy="400110"/>
              </a:xfrm>
              <a:prstGeom prst="rect">
                <a:avLst/>
              </a:prstGeom>
              <a:blipFill>
                <a:blip r:embed="rId10"/>
                <a:stretch>
                  <a:fillRect l="-183" t="-9091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0730C63-CB73-2509-EC01-B6B390F48376}"/>
                  </a:ext>
                </a:extLst>
              </p:cNvPr>
              <p:cNvSpPr txBox="1"/>
              <p:nvPr/>
            </p:nvSpPr>
            <p:spPr>
              <a:xfrm>
                <a:off x="446538" y="2190690"/>
                <a:ext cx="12501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0730C63-CB73-2509-EC01-B6B390F48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38" y="2190690"/>
                <a:ext cx="1250150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475A02-004C-8349-56C6-11A5537618E5}"/>
                  </a:ext>
                </a:extLst>
              </p:cNvPr>
              <p:cNvSpPr txBox="1"/>
              <p:nvPr/>
            </p:nvSpPr>
            <p:spPr>
              <a:xfrm>
                <a:off x="3608789" y="6308725"/>
                <a:ext cx="239001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Exactly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/>
                  <a:t> triangles.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475A02-004C-8349-56C6-11A553761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789" y="6308725"/>
                <a:ext cx="2390013" cy="369332"/>
              </a:xfrm>
              <a:prstGeom prst="rect">
                <a:avLst/>
              </a:prstGeom>
              <a:blipFill>
                <a:blip r:embed="rId9"/>
                <a:stretch>
                  <a:fillRect l="-2296" t="-10000" r="-102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loud Callout 2">
                <a:extLst>
                  <a:ext uri="{FF2B5EF4-FFF2-40B4-BE49-F238E27FC236}">
                    <a16:creationId xmlns:a16="http://schemas.microsoft.com/office/drawing/2014/main" id="{30CF1DC6-3A6C-8003-8CAA-C860D0139131}"/>
                  </a:ext>
                </a:extLst>
              </p:cNvPr>
              <p:cNvSpPr/>
              <p:nvPr/>
            </p:nvSpPr>
            <p:spPr>
              <a:xfrm>
                <a:off x="5592365" y="4976037"/>
                <a:ext cx="3713990" cy="1075812"/>
              </a:xfrm>
              <a:prstGeom prst="cloudCallout">
                <a:avLst>
                  <a:gd name="adj1" fmla="val -29690"/>
                  <a:gd name="adj2" fmla="val 8590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How many triangulations are there in which triangle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 appears ?</a:t>
                </a:r>
              </a:p>
            </p:txBody>
          </p:sp>
        </mc:Choice>
        <mc:Fallback xmlns="">
          <p:sp>
            <p:nvSpPr>
              <p:cNvPr id="12" name="Cloud Callout 2">
                <a:extLst>
                  <a:ext uri="{FF2B5EF4-FFF2-40B4-BE49-F238E27FC236}">
                    <a16:creationId xmlns:a16="http://schemas.microsoft.com/office/drawing/2014/main" id="{30CF1DC6-3A6C-8003-8CAA-C860D01391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365" y="4976037"/>
                <a:ext cx="3713990" cy="1075812"/>
              </a:xfrm>
              <a:prstGeom prst="cloudCallout">
                <a:avLst>
                  <a:gd name="adj1" fmla="val -29690"/>
                  <a:gd name="adj2" fmla="val 85901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535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15" grpId="0"/>
      <p:bldP spid="27" grpId="0"/>
      <p:bldP spid="28" grpId="0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</a:t>
            </a:r>
            <a:r>
              <a:rPr lang="en-US" sz="3200" b="1" dirty="0">
                <a:solidFill>
                  <a:srgbClr val="0070C0"/>
                </a:solidFill>
              </a:rPr>
              <a:t>many </a:t>
            </a:r>
            <a:r>
              <a:rPr lang="en-US" sz="3200" b="1" dirty="0"/>
              <a:t>possible triangulations 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02BD1B0-B6AC-7518-EF5B-62B8E5575885}"/>
              </a:ext>
            </a:extLst>
          </p:cNvPr>
          <p:cNvSpPr/>
          <p:nvPr/>
        </p:nvSpPr>
        <p:spPr>
          <a:xfrm>
            <a:off x="3861787" y="2061275"/>
            <a:ext cx="1562349" cy="3572520"/>
          </a:xfrm>
          <a:custGeom>
            <a:avLst/>
            <a:gdLst>
              <a:gd name="connsiteX0" fmla="*/ 0 w 2334828"/>
              <a:gd name="connsiteY0" fmla="*/ 736847 h 745724"/>
              <a:gd name="connsiteX1" fmla="*/ 2334828 w 2334828"/>
              <a:gd name="connsiteY1" fmla="*/ 0 h 745724"/>
              <a:gd name="connsiteX2" fmla="*/ 1606859 w 2334828"/>
              <a:gd name="connsiteY2" fmla="*/ 745724 h 745724"/>
              <a:gd name="connsiteX3" fmla="*/ 0 w 2334828"/>
              <a:gd name="connsiteY3" fmla="*/ 736847 h 745724"/>
              <a:gd name="connsiteX0" fmla="*/ 0 w 2334828"/>
              <a:gd name="connsiteY0" fmla="*/ 736847 h 741918"/>
              <a:gd name="connsiteX1" fmla="*/ 2334828 w 2334828"/>
              <a:gd name="connsiteY1" fmla="*/ 0 h 741918"/>
              <a:gd name="connsiteX2" fmla="*/ 1454310 w 2334828"/>
              <a:gd name="connsiteY2" fmla="*/ 741918 h 741918"/>
              <a:gd name="connsiteX3" fmla="*/ 0 w 2334828"/>
              <a:gd name="connsiteY3" fmla="*/ 736847 h 741918"/>
              <a:gd name="connsiteX0" fmla="*/ 0 w 2334828"/>
              <a:gd name="connsiteY0" fmla="*/ 736847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36847 h 748264"/>
              <a:gd name="connsiteX0" fmla="*/ 0 w 2334828"/>
              <a:gd name="connsiteY0" fmla="*/ 743193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43193 h 748264"/>
              <a:gd name="connsiteX0" fmla="*/ 0 w 2334828"/>
              <a:gd name="connsiteY0" fmla="*/ 743193 h 743193"/>
              <a:gd name="connsiteX1" fmla="*/ 2334828 w 2334828"/>
              <a:gd name="connsiteY1" fmla="*/ 0 h 743193"/>
              <a:gd name="connsiteX2" fmla="*/ 1747014 w 2334828"/>
              <a:gd name="connsiteY2" fmla="*/ 739803 h 743193"/>
              <a:gd name="connsiteX3" fmla="*/ 0 w 2334828"/>
              <a:gd name="connsiteY3" fmla="*/ 743193 h 743193"/>
              <a:gd name="connsiteX0" fmla="*/ 0 w 3048886"/>
              <a:gd name="connsiteY0" fmla="*/ 743193 h 743193"/>
              <a:gd name="connsiteX1" fmla="*/ 2334828 w 3048886"/>
              <a:gd name="connsiteY1" fmla="*/ 0 h 743193"/>
              <a:gd name="connsiteX2" fmla="*/ 3048886 w 3048886"/>
              <a:gd name="connsiteY2" fmla="*/ 737961 h 743193"/>
              <a:gd name="connsiteX3" fmla="*/ 0 w 3048886"/>
              <a:gd name="connsiteY3" fmla="*/ 743193 h 743193"/>
              <a:gd name="connsiteX0" fmla="*/ 1639307 w 4688193"/>
              <a:gd name="connsiteY0" fmla="*/ 634500 h 634500"/>
              <a:gd name="connsiteX1" fmla="*/ 0 w 4688193"/>
              <a:gd name="connsiteY1" fmla="*/ 0 h 634500"/>
              <a:gd name="connsiteX2" fmla="*/ 4688193 w 4688193"/>
              <a:gd name="connsiteY2" fmla="*/ 629268 h 634500"/>
              <a:gd name="connsiteX3" fmla="*/ 1639307 w 4688193"/>
              <a:gd name="connsiteY3" fmla="*/ 634500 h 634500"/>
              <a:gd name="connsiteX0" fmla="*/ 2684230 w 5733116"/>
              <a:gd name="connsiteY0" fmla="*/ 426326 h 426326"/>
              <a:gd name="connsiteX1" fmla="*/ 0 w 5733116"/>
              <a:gd name="connsiteY1" fmla="*/ 0 h 426326"/>
              <a:gd name="connsiteX2" fmla="*/ 5733116 w 5733116"/>
              <a:gd name="connsiteY2" fmla="*/ 421094 h 426326"/>
              <a:gd name="connsiteX3" fmla="*/ 2684230 w 5733116"/>
              <a:gd name="connsiteY3" fmla="*/ 426326 h 426326"/>
              <a:gd name="connsiteX0" fmla="*/ 1742086 w 4790972"/>
              <a:gd name="connsiteY0" fmla="*/ 142620 h 142620"/>
              <a:gd name="connsiteX1" fmla="*/ 0 w 4790972"/>
              <a:gd name="connsiteY1" fmla="*/ 0 h 142620"/>
              <a:gd name="connsiteX2" fmla="*/ 4790972 w 4790972"/>
              <a:gd name="connsiteY2" fmla="*/ 137388 h 142620"/>
              <a:gd name="connsiteX3" fmla="*/ 1742086 w 4790972"/>
              <a:gd name="connsiteY3" fmla="*/ 142620 h 142620"/>
              <a:gd name="connsiteX0" fmla="*/ 1742086 w 4705323"/>
              <a:gd name="connsiteY0" fmla="*/ 142620 h 142620"/>
              <a:gd name="connsiteX1" fmla="*/ 0 w 4705323"/>
              <a:gd name="connsiteY1" fmla="*/ 0 h 142620"/>
              <a:gd name="connsiteX2" fmla="*/ 4705323 w 4705323"/>
              <a:gd name="connsiteY2" fmla="*/ 141072 h 142620"/>
              <a:gd name="connsiteX3" fmla="*/ 1742086 w 4705323"/>
              <a:gd name="connsiteY3" fmla="*/ 142620 h 142620"/>
              <a:gd name="connsiteX0" fmla="*/ 0 w 2963237"/>
              <a:gd name="connsiteY0" fmla="*/ 741351 h 741351"/>
              <a:gd name="connsiteX1" fmla="*/ 2386217 w 2963237"/>
              <a:gd name="connsiteY1" fmla="*/ 0 h 741351"/>
              <a:gd name="connsiteX2" fmla="*/ 2963237 w 2963237"/>
              <a:gd name="connsiteY2" fmla="*/ 739803 h 741351"/>
              <a:gd name="connsiteX3" fmla="*/ 0 w 2963237"/>
              <a:gd name="connsiteY3" fmla="*/ 741351 h 741351"/>
              <a:gd name="connsiteX0" fmla="*/ 0 w 3014627"/>
              <a:gd name="connsiteY0" fmla="*/ 741351 h 741351"/>
              <a:gd name="connsiteX1" fmla="*/ 2386217 w 3014627"/>
              <a:gd name="connsiteY1" fmla="*/ 0 h 741351"/>
              <a:gd name="connsiteX2" fmla="*/ 3014627 w 3014627"/>
              <a:gd name="connsiteY2" fmla="*/ 739803 h 741351"/>
              <a:gd name="connsiteX3" fmla="*/ 0 w 3014627"/>
              <a:gd name="connsiteY3" fmla="*/ 741351 h 741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4627" h="741351">
                <a:moveTo>
                  <a:pt x="0" y="741351"/>
                </a:moveTo>
                <a:lnTo>
                  <a:pt x="2386217" y="0"/>
                </a:lnTo>
                <a:lnTo>
                  <a:pt x="3014627" y="739803"/>
                </a:lnTo>
                <a:lnTo>
                  <a:pt x="0" y="74135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7" name="Group 46"/>
          <p:cNvGrpSpPr/>
          <p:nvPr/>
        </p:nvGrpSpPr>
        <p:grpSpPr>
          <a:xfrm>
            <a:off x="2481025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69017" y="1611868"/>
            <a:ext cx="4488983" cy="4484132"/>
            <a:chOff x="2326392" y="1611868"/>
            <a:chExt cx="4488983" cy="4484132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484132"/>
              <a:chOff x="2326392" y="1611868"/>
              <a:chExt cx="4488983" cy="4484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585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6705600" y="1139439"/>
            <a:ext cx="254557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3852625" y="5638800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B1D664-F0F3-B8C2-64CD-E89052662CF7}"/>
              </a:ext>
            </a:extLst>
          </p:cNvPr>
          <p:cNvGrpSpPr/>
          <p:nvPr/>
        </p:nvGrpSpPr>
        <p:grpSpPr>
          <a:xfrm>
            <a:off x="3852623" y="2069067"/>
            <a:ext cx="1591039" cy="3569731"/>
            <a:chOff x="3809999" y="3629607"/>
            <a:chExt cx="1940307" cy="2009193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DB372BE-3DEE-FF24-D2E6-69F919C65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999" y="3629607"/>
              <a:ext cx="1508291" cy="20091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BFC96C9-FFC0-296F-1A5E-B617CAB608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8291" y="3629607"/>
              <a:ext cx="432015" cy="200919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A17EF7-A008-0FAC-53AF-869767849C44}"/>
                  </a:ext>
                </a:extLst>
              </p:cNvPr>
              <p:cNvSpPr txBox="1"/>
              <p:nvPr/>
            </p:nvSpPr>
            <p:spPr>
              <a:xfrm>
                <a:off x="449887" y="1143000"/>
                <a:ext cx="7693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A17EF7-A008-0FAC-53AF-869767849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87" y="1143000"/>
                <a:ext cx="769313" cy="400110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BDB8B9-3B5F-699F-D69A-5DBD0F80C36E}"/>
                  </a:ext>
                </a:extLst>
              </p:cNvPr>
              <p:cNvSpPr txBox="1"/>
              <p:nvPr/>
            </p:nvSpPr>
            <p:spPr>
              <a:xfrm>
                <a:off x="446538" y="2190690"/>
                <a:ext cx="12501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BDB8B9-3B5F-699F-D69A-5DBD0F80C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38" y="2190690"/>
                <a:ext cx="1250150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143C9E-619E-0E65-FD1D-29802E617D3B}"/>
                  </a:ext>
                </a:extLst>
              </p:cNvPr>
              <p:cNvSpPr txBox="1"/>
              <p:nvPr/>
            </p:nvSpPr>
            <p:spPr>
              <a:xfrm>
                <a:off x="1089501" y="1176199"/>
                <a:ext cx="66657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 : The number of possible triangulations of polygon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sides.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143C9E-619E-0E65-FD1D-29802E617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01" y="1176199"/>
                <a:ext cx="6665799" cy="400110"/>
              </a:xfrm>
              <a:prstGeom prst="rect">
                <a:avLst/>
              </a:prstGeom>
              <a:blipFill>
                <a:blip r:embed="rId11"/>
                <a:stretch>
                  <a:fillRect l="-183" t="-9091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loud Callout 2">
                <a:extLst>
                  <a:ext uri="{FF2B5EF4-FFF2-40B4-BE49-F238E27FC236}">
                    <a16:creationId xmlns:a16="http://schemas.microsoft.com/office/drawing/2014/main" id="{17D4381D-8E96-DC73-818D-C5AC4E8A6800}"/>
                  </a:ext>
                </a:extLst>
              </p:cNvPr>
              <p:cNvSpPr/>
              <p:nvPr/>
            </p:nvSpPr>
            <p:spPr>
              <a:xfrm>
                <a:off x="5592365" y="4976037"/>
                <a:ext cx="3713990" cy="1075812"/>
              </a:xfrm>
              <a:prstGeom prst="cloudCallout">
                <a:avLst>
                  <a:gd name="adj1" fmla="val -29690"/>
                  <a:gd name="adj2" fmla="val 8590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How many triangulations are there in which triangle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 appears ?</a:t>
                </a:r>
              </a:p>
            </p:txBody>
          </p:sp>
        </mc:Choice>
        <mc:Fallback xmlns="">
          <p:sp>
            <p:nvSpPr>
              <p:cNvPr id="14" name="Cloud Callout 2">
                <a:extLst>
                  <a:ext uri="{FF2B5EF4-FFF2-40B4-BE49-F238E27FC236}">
                    <a16:creationId xmlns:a16="http://schemas.microsoft.com/office/drawing/2014/main" id="{17D4381D-8E96-DC73-818D-C5AC4E8A68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365" y="4976037"/>
                <a:ext cx="3713990" cy="1075812"/>
              </a:xfrm>
              <a:prstGeom prst="cloudCallout">
                <a:avLst>
                  <a:gd name="adj1" fmla="val -29690"/>
                  <a:gd name="adj2" fmla="val 85901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639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ontent Placeholder 84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4864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02BD1B0-B6AC-7518-EF5B-62B8E5575885}"/>
              </a:ext>
            </a:extLst>
          </p:cNvPr>
          <p:cNvSpPr/>
          <p:nvPr/>
        </p:nvSpPr>
        <p:spPr>
          <a:xfrm>
            <a:off x="3861787" y="2061275"/>
            <a:ext cx="1562349" cy="3572520"/>
          </a:xfrm>
          <a:custGeom>
            <a:avLst/>
            <a:gdLst>
              <a:gd name="connsiteX0" fmla="*/ 0 w 2334828"/>
              <a:gd name="connsiteY0" fmla="*/ 736847 h 745724"/>
              <a:gd name="connsiteX1" fmla="*/ 2334828 w 2334828"/>
              <a:gd name="connsiteY1" fmla="*/ 0 h 745724"/>
              <a:gd name="connsiteX2" fmla="*/ 1606859 w 2334828"/>
              <a:gd name="connsiteY2" fmla="*/ 745724 h 745724"/>
              <a:gd name="connsiteX3" fmla="*/ 0 w 2334828"/>
              <a:gd name="connsiteY3" fmla="*/ 736847 h 745724"/>
              <a:gd name="connsiteX0" fmla="*/ 0 w 2334828"/>
              <a:gd name="connsiteY0" fmla="*/ 736847 h 741918"/>
              <a:gd name="connsiteX1" fmla="*/ 2334828 w 2334828"/>
              <a:gd name="connsiteY1" fmla="*/ 0 h 741918"/>
              <a:gd name="connsiteX2" fmla="*/ 1454310 w 2334828"/>
              <a:gd name="connsiteY2" fmla="*/ 741918 h 741918"/>
              <a:gd name="connsiteX3" fmla="*/ 0 w 2334828"/>
              <a:gd name="connsiteY3" fmla="*/ 736847 h 741918"/>
              <a:gd name="connsiteX0" fmla="*/ 0 w 2334828"/>
              <a:gd name="connsiteY0" fmla="*/ 736847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36847 h 748264"/>
              <a:gd name="connsiteX0" fmla="*/ 0 w 2334828"/>
              <a:gd name="connsiteY0" fmla="*/ 743193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43193 h 748264"/>
              <a:gd name="connsiteX0" fmla="*/ 0 w 2334828"/>
              <a:gd name="connsiteY0" fmla="*/ 743193 h 743193"/>
              <a:gd name="connsiteX1" fmla="*/ 2334828 w 2334828"/>
              <a:gd name="connsiteY1" fmla="*/ 0 h 743193"/>
              <a:gd name="connsiteX2" fmla="*/ 1747014 w 2334828"/>
              <a:gd name="connsiteY2" fmla="*/ 739803 h 743193"/>
              <a:gd name="connsiteX3" fmla="*/ 0 w 2334828"/>
              <a:gd name="connsiteY3" fmla="*/ 743193 h 743193"/>
              <a:gd name="connsiteX0" fmla="*/ 0 w 3048886"/>
              <a:gd name="connsiteY0" fmla="*/ 743193 h 743193"/>
              <a:gd name="connsiteX1" fmla="*/ 2334828 w 3048886"/>
              <a:gd name="connsiteY1" fmla="*/ 0 h 743193"/>
              <a:gd name="connsiteX2" fmla="*/ 3048886 w 3048886"/>
              <a:gd name="connsiteY2" fmla="*/ 737961 h 743193"/>
              <a:gd name="connsiteX3" fmla="*/ 0 w 3048886"/>
              <a:gd name="connsiteY3" fmla="*/ 743193 h 743193"/>
              <a:gd name="connsiteX0" fmla="*/ 1639307 w 4688193"/>
              <a:gd name="connsiteY0" fmla="*/ 634500 h 634500"/>
              <a:gd name="connsiteX1" fmla="*/ 0 w 4688193"/>
              <a:gd name="connsiteY1" fmla="*/ 0 h 634500"/>
              <a:gd name="connsiteX2" fmla="*/ 4688193 w 4688193"/>
              <a:gd name="connsiteY2" fmla="*/ 629268 h 634500"/>
              <a:gd name="connsiteX3" fmla="*/ 1639307 w 4688193"/>
              <a:gd name="connsiteY3" fmla="*/ 634500 h 634500"/>
              <a:gd name="connsiteX0" fmla="*/ 2684230 w 5733116"/>
              <a:gd name="connsiteY0" fmla="*/ 426326 h 426326"/>
              <a:gd name="connsiteX1" fmla="*/ 0 w 5733116"/>
              <a:gd name="connsiteY1" fmla="*/ 0 h 426326"/>
              <a:gd name="connsiteX2" fmla="*/ 5733116 w 5733116"/>
              <a:gd name="connsiteY2" fmla="*/ 421094 h 426326"/>
              <a:gd name="connsiteX3" fmla="*/ 2684230 w 5733116"/>
              <a:gd name="connsiteY3" fmla="*/ 426326 h 426326"/>
              <a:gd name="connsiteX0" fmla="*/ 1742086 w 4790972"/>
              <a:gd name="connsiteY0" fmla="*/ 142620 h 142620"/>
              <a:gd name="connsiteX1" fmla="*/ 0 w 4790972"/>
              <a:gd name="connsiteY1" fmla="*/ 0 h 142620"/>
              <a:gd name="connsiteX2" fmla="*/ 4790972 w 4790972"/>
              <a:gd name="connsiteY2" fmla="*/ 137388 h 142620"/>
              <a:gd name="connsiteX3" fmla="*/ 1742086 w 4790972"/>
              <a:gd name="connsiteY3" fmla="*/ 142620 h 142620"/>
              <a:gd name="connsiteX0" fmla="*/ 1742086 w 4705323"/>
              <a:gd name="connsiteY0" fmla="*/ 142620 h 142620"/>
              <a:gd name="connsiteX1" fmla="*/ 0 w 4705323"/>
              <a:gd name="connsiteY1" fmla="*/ 0 h 142620"/>
              <a:gd name="connsiteX2" fmla="*/ 4705323 w 4705323"/>
              <a:gd name="connsiteY2" fmla="*/ 141072 h 142620"/>
              <a:gd name="connsiteX3" fmla="*/ 1742086 w 4705323"/>
              <a:gd name="connsiteY3" fmla="*/ 142620 h 142620"/>
              <a:gd name="connsiteX0" fmla="*/ 0 w 2963237"/>
              <a:gd name="connsiteY0" fmla="*/ 741351 h 741351"/>
              <a:gd name="connsiteX1" fmla="*/ 2386217 w 2963237"/>
              <a:gd name="connsiteY1" fmla="*/ 0 h 741351"/>
              <a:gd name="connsiteX2" fmla="*/ 2963237 w 2963237"/>
              <a:gd name="connsiteY2" fmla="*/ 739803 h 741351"/>
              <a:gd name="connsiteX3" fmla="*/ 0 w 2963237"/>
              <a:gd name="connsiteY3" fmla="*/ 741351 h 741351"/>
              <a:gd name="connsiteX0" fmla="*/ 0 w 3014627"/>
              <a:gd name="connsiteY0" fmla="*/ 741351 h 741351"/>
              <a:gd name="connsiteX1" fmla="*/ 2386217 w 3014627"/>
              <a:gd name="connsiteY1" fmla="*/ 0 h 741351"/>
              <a:gd name="connsiteX2" fmla="*/ 3014627 w 3014627"/>
              <a:gd name="connsiteY2" fmla="*/ 739803 h 741351"/>
              <a:gd name="connsiteX3" fmla="*/ 0 w 3014627"/>
              <a:gd name="connsiteY3" fmla="*/ 741351 h 741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4627" h="741351">
                <a:moveTo>
                  <a:pt x="0" y="741351"/>
                </a:moveTo>
                <a:lnTo>
                  <a:pt x="2386217" y="0"/>
                </a:lnTo>
                <a:lnTo>
                  <a:pt x="3014627" y="739803"/>
                </a:lnTo>
                <a:lnTo>
                  <a:pt x="0" y="74135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</a:t>
            </a:r>
            <a:r>
              <a:rPr lang="en-US" sz="3200" b="1" dirty="0">
                <a:solidFill>
                  <a:srgbClr val="0070C0"/>
                </a:solidFill>
              </a:rPr>
              <a:t>many </a:t>
            </a:r>
            <a:r>
              <a:rPr lang="en-US" sz="3200" b="1" dirty="0"/>
              <a:t>possible triangulations 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81025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69017" y="1611868"/>
            <a:ext cx="4488983" cy="4484132"/>
            <a:chOff x="2326392" y="1611868"/>
            <a:chExt cx="4488983" cy="4484132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484132"/>
              <a:chOff x="2326392" y="1611868"/>
              <a:chExt cx="4488983" cy="4484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585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3852625" y="5638800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B1D664-F0F3-B8C2-64CD-E89052662CF7}"/>
              </a:ext>
            </a:extLst>
          </p:cNvPr>
          <p:cNvGrpSpPr/>
          <p:nvPr/>
        </p:nvGrpSpPr>
        <p:grpSpPr>
          <a:xfrm>
            <a:off x="3852623" y="2069067"/>
            <a:ext cx="1591039" cy="3569731"/>
            <a:chOff x="3809999" y="3629607"/>
            <a:chExt cx="1940307" cy="2009193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DB372BE-3DEE-FF24-D2E6-69F919C65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999" y="3629607"/>
              <a:ext cx="1508291" cy="200919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BFC96C9-FFC0-296F-1A5E-B617CAB608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8291" y="3629607"/>
              <a:ext cx="432015" cy="200919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4B0DDE-40DE-10F2-1B9B-9BDB1EC56AFF}"/>
                  </a:ext>
                </a:extLst>
              </p:cNvPr>
              <p:cNvSpPr txBox="1"/>
              <p:nvPr/>
            </p:nvSpPr>
            <p:spPr>
              <a:xfrm>
                <a:off x="449887" y="1143000"/>
                <a:ext cx="7693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4B0DDE-40DE-10F2-1B9B-9BDB1EC56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87" y="1143000"/>
                <a:ext cx="769313" cy="400110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1926D0-E904-D175-98F1-9167697959F0}"/>
                  </a:ext>
                </a:extLst>
              </p:cNvPr>
              <p:cNvSpPr txBox="1"/>
              <p:nvPr/>
            </p:nvSpPr>
            <p:spPr>
              <a:xfrm>
                <a:off x="5494503" y="3530024"/>
                <a:ext cx="7660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1926D0-E904-D175-98F1-916769795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503" y="3530024"/>
                <a:ext cx="766044" cy="400110"/>
              </a:xfrm>
              <a:prstGeom prst="rect">
                <a:avLst/>
              </a:prstGeom>
              <a:blipFill>
                <a:blip r:embed="rId10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33D4B7-D5BB-EE2F-886A-70D6EA9764B7}"/>
                  </a:ext>
                </a:extLst>
              </p:cNvPr>
              <p:cNvSpPr txBox="1"/>
              <p:nvPr/>
            </p:nvSpPr>
            <p:spPr>
              <a:xfrm>
                <a:off x="2743200" y="3576656"/>
                <a:ext cx="16732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33D4B7-D5BB-EE2F-886A-70D6EA976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576656"/>
                <a:ext cx="1673279" cy="400110"/>
              </a:xfrm>
              <a:prstGeom prst="rect">
                <a:avLst/>
              </a:prstGeom>
              <a:blipFill>
                <a:blip r:embed="rId11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3440914-689F-A283-547E-34D5BF5155BC}"/>
                  </a:ext>
                </a:extLst>
              </p:cNvPr>
              <p:cNvSpPr txBox="1"/>
              <p:nvPr/>
            </p:nvSpPr>
            <p:spPr>
              <a:xfrm>
                <a:off x="446538" y="2190690"/>
                <a:ext cx="12501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3440914-689F-A283-547E-34D5BF515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38" y="2190690"/>
                <a:ext cx="125015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BE0009-629A-816E-0709-CF718585C2A3}"/>
                  </a:ext>
                </a:extLst>
              </p:cNvPr>
              <p:cNvSpPr txBox="1"/>
              <p:nvPr/>
            </p:nvSpPr>
            <p:spPr>
              <a:xfrm>
                <a:off x="990600" y="5433065"/>
                <a:ext cx="7660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BE0009-629A-816E-0709-CF718585C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433065"/>
                <a:ext cx="766044" cy="400110"/>
              </a:xfrm>
              <a:prstGeom prst="rect">
                <a:avLst/>
              </a:prstGeom>
              <a:blipFill>
                <a:blip r:embed="rId1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52233A0-0AAB-2361-6737-F2B3C990DEA2}"/>
                  </a:ext>
                </a:extLst>
              </p:cNvPr>
              <p:cNvSpPr txBox="1"/>
              <p:nvPr/>
            </p:nvSpPr>
            <p:spPr>
              <a:xfrm>
                <a:off x="1755721" y="5440735"/>
                <a:ext cx="16845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52233A0-0AAB-2361-6737-F2B3C990D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721" y="5440735"/>
                <a:ext cx="1684500" cy="400110"/>
              </a:xfrm>
              <a:prstGeom prst="rect">
                <a:avLst/>
              </a:prstGeom>
              <a:blipFill>
                <a:blip r:embed="rId1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E85F38-D379-ADBD-5B68-2FD9B976484A}"/>
                  </a:ext>
                </a:extLst>
              </p:cNvPr>
              <p:cNvSpPr txBox="1"/>
              <p:nvPr/>
            </p:nvSpPr>
            <p:spPr>
              <a:xfrm>
                <a:off x="1540042" y="5424752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E85F38-D379-ADBD-5B68-2FD9B9764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042" y="5424752"/>
                <a:ext cx="425116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FEEE2B8-B567-5BBF-5CB0-DEE8BFB019C1}"/>
                  </a:ext>
                </a:extLst>
              </p:cNvPr>
              <p:cNvSpPr txBox="1"/>
              <p:nvPr/>
            </p:nvSpPr>
            <p:spPr>
              <a:xfrm>
                <a:off x="102992" y="5181600"/>
                <a:ext cx="1313116" cy="886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FEEE2B8-B567-5BBF-5CB0-DEE8BFB01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92" y="5181600"/>
                <a:ext cx="1313116" cy="886525"/>
              </a:xfrm>
              <a:prstGeom prst="rect">
                <a:avLst/>
              </a:prstGeom>
              <a:blipFill>
                <a:blip r:embed="rId16"/>
                <a:stretch>
                  <a:fillRect l="-92308" t="-178571" r="-13462" b="-25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F8E559C-691C-2486-83E0-FF71D23A20A0}"/>
                  </a:ext>
                </a:extLst>
              </p:cNvPr>
              <p:cNvSpPr txBox="1"/>
              <p:nvPr/>
            </p:nvSpPr>
            <p:spPr>
              <a:xfrm>
                <a:off x="-82129" y="5996409"/>
                <a:ext cx="16428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F8E559C-691C-2486-83E0-FF71D23A2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129" y="5996409"/>
                <a:ext cx="164288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1C15E5-8B07-E09D-2154-21E2530EA6A0}"/>
                  </a:ext>
                </a:extLst>
              </p:cNvPr>
              <p:cNvSpPr txBox="1"/>
              <p:nvPr/>
            </p:nvSpPr>
            <p:spPr>
              <a:xfrm>
                <a:off x="457200" y="1828800"/>
                <a:ext cx="12501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1C15E5-8B07-E09D-2154-21E2530EA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28800"/>
                <a:ext cx="1250150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99890E2-1CF8-6349-4BF3-0F6759C3C66E}"/>
                  </a:ext>
                </a:extLst>
              </p:cNvPr>
              <p:cNvSpPr txBox="1"/>
              <p:nvPr/>
            </p:nvSpPr>
            <p:spPr>
              <a:xfrm>
                <a:off x="140467" y="6406143"/>
                <a:ext cx="389311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# rooted binary trees on</a:t>
                </a:r>
                <a:r>
                  <a:rPr lang="en-US" sz="1800" b="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 nodes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99890E2-1CF8-6349-4BF3-0F6759C3C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67" y="6406143"/>
                <a:ext cx="3893117" cy="369332"/>
              </a:xfrm>
              <a:prstGeom prst="rect">
                <a:avLst/>
              </a:prstGeom>
              <a:blipFill>
                <a:blip r:embed="rId19"/>
                <a:stretch>
                  <a:fillRect l="-1252" t="-10000" r="-469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82FB441-C896-189E-26C5-0858C6CCAF02}"/>
                  </a:ext>
                </a:extLst>
              </p:cNvPr>
              <p:cNvSpPr txBox="1"/>
              <p:nvPr/>
            </p:nvSpPr>
            <p:spPr>
              <a:xfrm>
                <a:off x="207964" y="4568401"/>
                <a:ext cx="200753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Exponential in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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82FB441-C896-189E-26C5-0858C6CCA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64" y="4568401"/>
                <a:ext cx="2007537" cy="369332"/>
              </a:xfrm>
              <a:prstGeom prst="rect">
                <a:avLst/>
              </a:prstGeom>
              <a:blipFill>
                <a:blip r:embed="rId20"/>
                <a:stretch>
                  <a:fillRect l="-2516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7AB48C-5DEA-21B5-8DF2-B1CE9ACF6163}"/>
                  </a:ext>
                </a:extLst>
              </p:cNvPr>
              <p:cNvSpPr txBox="1"/>
              <p:nvPr/>
            </p:nvSpPr>
            <p:spPr>
              <a:xfrm>
                <a:off x="1089501" y="1176199"/>
                <a:ext cx="66657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 : The number of possible triangulations of polygon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sides. 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7AB48C-5DEA-21B5-8DF2-B1CE9ACF6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01" y="1176199"/>
                <a:ext cx="6665799" cy="400110"/>
              </a:xfrm>
              <a:prstGeom prst="rect">
                <a:avLst/>
              </a:prstGeom>
              <a:blipFill>
                <a:blip r:embed="rId21"/>
                <a:stretch>
                  <a:fillRect l="-183" t="-9091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DA7371F-0659-1A0A-7E89-4D4CB27B521A}"/>
                  </a:ext>
                </a:extLst>
              </p:cNvPr>
              <p:cNvSpPr txBox="1"/>
              <p:nvPr/>
            </p:nvSpPr>
            <p:spPr>
              <a:xfrm>
                <a:off x="4123824" y="6392269"/>
                <a:ext cx="283988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0" dirty="0"/>
                  <a:t>=</a:t>
                </a:r>
                <a:r>
                  <a:rPr lang="en-US" sz="1800" b="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)</a:t>
                </a:r>
                <a:r>
                  <a:rPr lang="en-US" dirty="0" err="1"/>
                  <a:t>th</a:t>
                </a:r>
                <a:r>
                  <a:rPr lang="en-US" dirty="0"/>
                  <a:t> Catalan number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DA7371F-0659-1A0A-7E89-4D4CB27B5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824" y="6392269"/>
                <a:ext cx="2839880" cy="369332"/>
              </a:xfrm>
              <a:prstGeom prst="rect">
                <a:avLst/>
              </a:prstGeom>
              <a:blipFill>
                <a:blip r:embed="rId22"/>
                <a:stretch>
                  <a:fillRect t="-10000" r="-1073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loud Callout 2">
            <a:extLst>
              <a:ext uri="{FF2B5EF4-FFF2-40B4-BE49-F238E27FC236}">
                <a16:creationId xmlns:a16="http://schemas.microsoft.com/office/drawing/2014/main" id="{3DA09238-B514-AD90-BF9B-C5019D4D2763}"/>
              </a:ext>
            </a:extLst>
          </p:cNvPr>
          <p:cNvSpPr/>
          <p:nvPr/>
        </p:nvSpPr>
        <p:spPr>
          <a:xfrm>
            <a:off x="5648872" y="5026714"/>
            <a:ext cx="3713990" cy="1075812"/>
          </a:xfrm>
          <a:prstGeom prst="cloudCallout">
            <a:avLst>
              <a:gd name="adj1" fmla="val -29690"/>
              <a:gd name="adj2" fmla="val 8590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Can you write a recurrence for this count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loud Callout 2">
                <a:extLst>
                  <a:ext uri="{FF2B5EF4-FFF2-40B4-BE49-F238E27FC236}">
                    <a16:creationId xmlns:a16="http://schemas.microsoft.com/office/drawing/2014/main" id="{7A27238F-5B13-51B2-097E-2D44727574B8}"/>
                  </a:ext>
                </a:extLst>
              </p:cNvPr>
              <p:cNvSpPr/>
              <p:nvPr/>
            </p:nvSpPr>
            <p:spPr>
              <a:xfrm>
                <a:off x="102992" y="3175563"/>
                <a:ext cx="2132344" cy="801203"/>
              </a:xfrm>
              <a:prstGeom prst="cloudCallout">
                <a:avLst>
                  <a:gd name="adj1" fmla="val -29690"/>
                  <a:gd name="adj2" fmla="val 8590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What about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? </a:t>
                </a:r>
              </a:p>
            </p:txBody>
          </p:sp>
        </mc:Choice>
        <mc:Fallback xmlns="">
          <p:sp>
            <p:nvSpPr>
              <p:cNvPr id="43" name="Cloud Callout 2">
                <a:extLst>
                  <a:ext uri="{FF2B5EF4-FFF2-40B4-BE49-F238E27FC236}">
                    <a16:creationId xmlns:a16="http://schemas.microsoft.com/office/drawing/2014/main" id="{7A27238F-5B13-51B2-097E-2D44727574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92" y="3175563"/>
                <a:ext cx="2132344" cy="801203"/>
              </a:xfrm>
              <a:prstGeom prst="cloudCallout">
                <a:avLst>
                  <a:gd name="adj1" fmla="val -29690"/>
                  <a:gd name="adj2" fmla="val 85901"/>
                </a:avLst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944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7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1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7" grpId="0"/>
      <p:bldP spid="27" grpId="0"/>
      <p:bldP spid="28" grpId="0"/>
      <p:bldP spid="30" grpId="0"/>
      <p:bldP spid="31" grpId="0"/>
      <p:bldP spid="32" grpId="0" animBg="1"/>
      <p:bldP spid="33" grpId="0" animBg="1"/>
      <p:bldP spid="41" grpId="0" animBg="1"/>
      <p:bldP spid="10" grpId="1" animBg="1"/>
      <p:bldP spid="10" grpId="2" animBg="1"/>
      <p:bldP spid="43" grpId="0" animBg="1"/>
      <p:bldP spid="4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55BD-E1E4-22E7-FDB7-1520DA28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8283-F633-759C-AA17-01D2FF6D0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There are exponential number of triangulations.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 we cannot afford to enumerate them to compute least cost triangulation.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IN" sz="2000" dirty="0"/>
              <a:t>But, ..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the insight we developed from the exercise of counting the no. of  triangulations </a:t>
            </a:r>
          </a:p>
          <a:p>
            <a:pPr marL="0" indent="0">
              <a:buNone/>
            </a:pPr>
            <a:r>
              <a:rPr lang="en-US" sz="2000" dirty="0"/>
              <a:t>will help us design the recursive formulation for the least cost triangulation.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Spend some time working on your own before proceeding further.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54801-5C20-F489-16F4-8AA8D731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58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32E91FD-EF15-A92A-7CCC-AA5112E21A02}"/>
              </a:ext>
            </a:extLst>
          </p:cNvPr>
          <p:cNvSpPr/>
          <p:nvPr/>
        </p:nvSpPr>
        <p:spPr>
          <a:xfrm>
            <a:off x="2476870" y="2050742"/>
            <a:ext cx="2592280" cy="3595456"/>
          </a:xfrm>
          <a:custGeom>
            <a:avLst/>
            <a:gdLst>
              <a:gd name="connsiteX0" fmla="*/ 2592280 w 2592280"/>
              <a:gd name="connsiteY0" fmla="*/ 0 h 3595456"/>
              <a:gd name="connsiteX1" fmla="*/ 1376039 w 2592280"/>
              <a:gd name="connsiteY1" fmla="*/ 3595456 h 3595456"/>
              <a:gd name="connsiteX2" fmla="*/ 452761 w 2592280"/>
              <a:gd name="connsiteY2" fmla="*/ 2885242 h 3595456"/>
              <a:gd name="connsiteX3" fmla="*/ 0 w 2592280"/>
              <a:gd name="connsiteY3" fmla="*/ 1509204 h 3595456"/>
              <a:gd name="connsiteX4" fmla="*/ 532660 w 2592280"/>
              <a:gd name="connsiteY4" fmla="*/ 523782 h 3595456"/>
              <a:gd name="connsiteX5" fmla="*/ 2592280 w 2592280"/>
              <a:gd name="connsiteY5" fmla="*/ 0 h 3595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2280" h="3595456">
                <a:moveTo>
                  <a:pt x="2592280" y="0"/>
                </a:moveTo>
                <a:lnTo>
                  <a:pt x="1376039" y="3595456"/>
                </a:lnTo>
                <a:lnTo>
                  <a:pt x="452761" y="2885242"/>
                </a:lnTo>
                <a:lnTo>
                  <a:pt x="0" y="1509204"/>
                </a:lnTo>
                <a:lnTo>
                  <a:pt x="532660" y="523782"/>
                </a:lnTo>
                <a:lnTo>
                  <a:pt x="259228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6DDD897-AE8D-E574-9416-D4DC3A08C416}"/>
              </a:ext>
            </a:extLst>
          </p:cNvPr>
          <p:cNvSpPr/>
          <p:nvPr/>
        </p:nvSpPr>
        <p:spPr>
          <a:xfrm>
            <a:off x="5086905" y="2068497"/>
            <a:ext cx="1349406" cy="3568823"/>
          </a:xfrm>
          <a:custGeom>
            <a:avLst/>
            <a:gdLst>
              <a:gd name="connsiteX0" fmla="*/ 0 w 1349406"/>
              <a:gd name="connsiteY0" fmla="*/ 0 h 3568823"/>
              <a:gd name="connsiteX1" fmla="*/ 896645 w 1349406"/>
              <a:gd name="connsiteY1" fmla="*/ 452761 h 3568823"/>
              <a:gd name="connsiteX2" fmla="*/ 1349406 w 1349406"/>
              <a:gd name="connsiteY2" fmla="*/ 1811045 h 3568823"/>
              <a:gd name="connsiteX3" fmla="*/ 1127464 w 1349406"/>
              <a:gd name="connsiteY3" fmla="*/ 2805344 h 3568823"/>
              <a:gd name="connsiteX4" fmla="*/ 346229 w 1349406"/>
              <a:gd name="connsiteY4" fmla="*/ 3568823 h 3568823"/>
              <a:gd name="connsiteX5" fmla="*/ 0 w 1349406"/>
              <a:gd name="connsiteY5" fmla="*/ 0 h 356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406" h="3568823">
                <a:moveTo>
                  <a:pt x="0" y="0"/>
                </a:moveTo>
                <a:lnTo>
                  <a:pt x="896645" y="452761"/>
                </a:lnTo>
                <a:lnTo>
                  <a:pt x="1349406" y="1811045"/>
                </a:lnTo>
                <a:lnTo>
                  <a:pt x="1127464" y="2805344"/>
                </a:lnTo>
                <a:lnTo>
                  <a:pt x="346229" y="35688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8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534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If the opt. triangulation has triangle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), what can we infer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5" name="Content Placeholder 8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534400" cy="5486400"/>
              </a:xfrm>
              <a:blipFill>
                <a:blip r:embed="rId2"/>
                <a:stretch>
                  <a:fillRect l="-714" t="-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02BD1B0-B6AC-7518-EF5B-62B8E5575885}"/>
              </a:ext>
            </a:extLst>
          </p:cNvPr>
          <p:cNvSpPr/>
          <p:nvPr/>
        </p:nvSpPr>
        <p:spPr>
          <a:xfrm>
            <a:off x="3861787" y="2061275"/>
            <a:ext cx="1562349" cy="3572520"/>
          </a:xfrm>
          <a:custGeom>
            <a:avLst/>
            <a:gdLst>
              <a:gd name="connsiteX0" fmla="*/ 0 w 2334828"/>
              <a:gd name="connsiteY0" fmla="*/ 736847 h 745724"/>
              <a:gd name="connsiteX1" fmla="*/ 2334828 w 2334828"/>
              <a:gd name="connsiteY1" fmla="*/ 0 h 745724"/>
              <a:gd name="connsiteX2" fmla="*/ 1606859 w 2334828"/>
              <a:gd name="connsiteY2" fmla="*/ 745724 h 745724"/>
              <a:gd name="connsiteX3" fmla="*/ 0 w 2334828"/>
              <a:gd name="connsiteY3" fmla="*/ 736847 h 745724"/>
              <a:gd name="connsiteX0" fmla="*/ 0 w 2334828"/>
              <a:gd name="connsiteY0" fmla="*/ 736847 h 741918"/>
              <a:gd name="connsiteX1" fmla="*/ 2334828 w 2334828"/>
              <a:gd name="connsiteY1" fmla="*/ 0 h 741918"/>
              <a:gd name="connsiteX2" fmla="*/ 1454310 w 2334828"/>
              <a:gd name="connsiteY2" fmla="*/ 741918 h 741918"/>
              <a:gd name="connsiteX3" fmla="*/ 0 w 2334828"/>
              <a:gd name="connsiteY3" fmla="*/ 736847 h 741918"/>
              <a:gd name="connsiteX0" fmla="*/ 0 w 2334828"/>
              <a:gd name="connsiteY0" fmla="*/ 736847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36847 h 748264"/>
              <a:gd name="connsiteX0" fmla="*/ 0 w 2334828"/>
              <a:gd name="connsiteY0" fmla="*/ 743193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43193 h 748264"/>
              <a:gd name="connsiteX0" fmla="*/ 0 w 2334828"/>
              <a:gd name="connsiteY0" fmla="*/ 743193 h 743193"/>
              <a:gd name="connsiteX1" fmla="*/ 2334828 w 2334828"/>
              <a:gd name="connsiteY1" fmla="*/ 0 h 743193"/>
              <a:gd name="connsiteX2" fmla="*/ 1747014 w 2334828"/>
              <a:gd name="connsiteY2" fmla="*/ 739803 h 743193"/>
              <a:gd name="connsiteX3" fmla="*/ 0 w 2334828"/>
              <a:gd name="connsiteY3" fmla="*/ 743193 h 743193"/>
              <a:gd name="connsiteX0" fmla="*/ 0 w 3048886"/>
              <a:gd name="connsiteY0" fmla="*/ 743193 h 743193"/>
              <a:gd name="connsiteX1" fmla="*/ 2334828 w 3048886"/>
              <a:gd name="connsiteY1" fmla="*/ 0 h 743193"/>
              <a:gd name="connsiteX2" fmla="*/ 3048886 w 3048886"/>
              <a:gd name="connsiteY2" fmla="*/ 737961 h 743193"/>
              <a:gd name="connsiteX3" fmla="*/ 0 w 3048886"/>
              <a:gd name="connsiteY3" fmla="*/ 743193 h 743193"/>
              <a:gd name="connsiteX0" fmla="*/ 1639307 w 4688193"/>
              <a:gd name="connsiteY0" fmla="*/ 634500 h 634500"/>
              <a:gd name="connsiteX1" fmla="*/ 0 w 4688193"/>
              <a:gd name="connsiteY1" fmla="*/ 0 h 634500"/>
              <a:gd name="connsiteX2" fmla="*/ 4688193 w 4688193"/>
              <a:gd name="connsiteY2" fmla="*/ 629268 h 634500"/>
              <a:gd name="connsiteX3" fmla="*/ 1639307 w 4688193"/>
              <a:gd name="connsiteY3" fmla="*/ 634500 h 634500"/>
              <a:gd name="connsiteX0" fmla="*/ 2684230 w 5733116"/>
              <a:gd name="connsiteY0" fmla="*/ 426326 h 426326"/>
              <a:gd name="connsiteX1" fmla="*/ 0 w 5733116"/>
              <a:gd name="connsiteY1" fmla="*/ 0 h 426326"/>
              <a:gd name="connsiteX2" fmla="*/ 5733116 w 5733116"/>
              <a:gd name="connsiteY2" fmla="*/ 421094 h 426326"/>
              <a:gd name="connsiteX3" fmla="*/ 2684230 w 5733116"/>
              <a:gd name="connsiteY3" fmla="*/ 426326 h 426326"/>
              <a:gd name="connsiteX0" fmla="*/ 1742086 w 4790972"/>
              <a:gd name="connsiteY0" fmla="*/ 142620 h 142620"/>
              <a:gd name="connsiteX1" fmla="*/ 0 w 4790972"/>
              <a:gd name="connsiteY1" fmla="*/ 0 h 142620"/>
              <a:gd name="connsiteX2" fmla="*/ 4790972 w 4790972"/>
              <a:gd name="connsiteY2" fmla="*/ 137388 h 142620"/>
              <a:gd name="connsiteX3" fmla="*/ 1742086 w 4790972"/>
              <a:gd name="connsiteY3" fmla="*/ 142620 h 142620"/>
              <a:gd name="connsiteX0" fmla="*/ 1742086 w 4705323"/>
              <a:gd name="connsiteY0" fmla="*/ 142620 h 142620"/>
              <a:gd name="connsiteX1" fmla="*/ 0 w 4705323"/>
              <a:gd name="connsiteY1" fmla="*/ 0 h 142620"/>
              <a:gd name="connsiteX2" fmla="*/ 4705323 w 4705323"/>
              <a:gd name="connsiteY2" fmla="*/ 141072 h 142620"/>
              <a:gd name="connsiteX3" fmla="*/ 1742086 w 4705323"/>
              <a:gd name="connsiteY3" fmla="*/ 142620 h 142620"/>
              <a:gd name="connsiteX0" fmla="*/ 0 w 2963237"/>
              <a:gd name="connsiteY0" fmla="*/ 741351 h 741351"/>
              <a:gd name="connsiteX1" fmla="*/ 2386217 w 2963237"/>
              <a:gd name="connsiteY1" fmla="*/ 0 h 741351"/>
              <a:gd name="connsiteX2" fmla="*/ 2963237 w 2963237"/>
              <a:gd name="connsiteY2" fmla="*/ 739803 h 741351"/>
              <a:gd name="connsiteX3" fmla="*/ 0 w 2963237"/>
              <a:gd name="connsiteY3" fmla="*/ 741351 h 741351"/>
              <a:gd name="connsiteX0" fmla="*/ 0 w 3014627"/>
              <a:gd name="connsiteY0" fmla="*/ 741351 h 741351"/>
              <a:gd name="connsiteX1" fmla="*/ 2386217 w 3014627"/>
              <a:gd name="connsiteY1" fmla="*/ 0 h 741351"/>
              <a:gd name="connsiteX2" fmla="*/ 3014627 w 3014627"/>
              <a:gd name="connsiteY2" fmla="*/ 739803 h 741351"/>
              <a:gd name="connsiteX3" fmla="*/ 0 w 3014627"/>
              <a:gd name="connsiteY3" fmla="*/ 741351 h 741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4627" h="741351">
                <a:moveTo>
                  <a:pt x="0" y="741351"/>
                </a:moveTo>
                <a:lnTo>
                  <a:pt x="2386217" y="0"/>
                </a:lnTo>
                <a:lnTo>
                  <a:pt x="3014627" y="739803"/>
                </a:lnTo>
                <a:lnTo>
                  <a:pt x="0" y="74135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compute </a:t>
            </a:r>
            <a:r>
              <a:rPr lang="en-US" sz="3200" b="1" dirty="0">
                <a:solidFill>
                  <a:srgbClr val="7030A0"/>
                </a:solidFill>
              </a:rPr>
              <a:t>optimal</a:t>
            </a:r>
            <a:r>
              <a:rPr lang="en-US" sz="3200" b="1" dirty="0"/>
              <a:t> triangulation 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81025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69017" y="1611868"/>
            <a:ext cx="4488983" cy="4484132"/>
            <a:chOff x="2326392" y="1611868"/>
            <a:chExt cx="4488983" cy="4484132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484132"/>
              <a:chOff x="2326392" y="1611868"/>
              <a:chExt cx="4488983" cy="4484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585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Curved Connector 11"/>
          <p:cNvCxnSpPr/>
          <p:nvPr/>
        </p:nvCxnSpPr>
        <p:spPr>
          <a:xfrm rot="16200000" flipV="1">
            <a:off x="6171159" y="2706141"/>
            <a:ext cx="1040368" cy="1800285"/>
          </a:xfrm>
          <a:prstGeom prst="curvedConnector2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rot="5400000" flipH="1" flipV="1">
            <a:off x="1762379" y="2480832"/>
            <a:ext cx="1144370" cy="2354905"/>
          </a:xfrm>
          <a:prstGeom prst="curvedConnector2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600200" y="1143000"/>
            <a:ext cx="2438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705600" y="1139439"/>
            <a:ext cx="254557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384012" y="4058334"/>
                <a:ext cx="2820965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Polygon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/>
                  <a:t>) must be  </a:t>
                </a:r>
              </a:p>
              <a:p>
                <a:r>
                  <a:rPr lang="en-US" dirty="0"/>
                  <a:t>optimally triangulated. 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12" y="4058334"/>
                <a:ext cx="2820965" cy="646331"/>
              </a:xfrm>
              <a:prstGeom prst="rect">
                <a:avLst/>
              </a:prstGeom>
              <a:blipFill>
                <a:blip r:embed="rId9"/>
                <a:stretch>
                  <a:fillRect l="-1728" t="-5660" r="-864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0" y="4230469"/>
                <a:ext cx="2662075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Polygon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/>
                  <a:t>) must </a:t>
                </a:r>
              </a:p>
              <a:p>
                <a:r>
                  <a:rPr lang="en-US" dirty="0"/>
                  <a:t>be optimally triangulated. </a:t>
                </a: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30469"/>
                <a:ext cx="2662075" cy="646331"/>
              </a:xfrm>
              <a:prstGeom prst="rect">
                <a:avLst/>
              </a:prstGeom>
              <a:blipFill>
                <a:blip r:embed="rId10"/>
                <a:stretch>
                  <a:fillRect l="-1831" t="-5660" r="-686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/>
          <p:cNvGrpSpPr/>
          <p:nvPr/>
        </p:nvGrpSpPr>
        <p:grpSpPr>
          <a:xfrm>
            <a:off x="2938226" y="2069068"/>
            <a:ext cx="2133599" cy="2883932"/>
            <a:chOff x="2938226" y="2069068"/>
            <a:chExt cx="2133599" cy="2883932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2938226" y="2590800"/>
              <a:ext cx="76199" cy="2362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2938226" y="2069068"/>
              <a:ext cx="2133599" cy="28839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089414" y="2069068"/>
            <a:ext cx="1354011" cy="3581400"/>
            <a:chOff x="5089414" y="2069068"/>
            <a:chExt cx="1354011" cy="3581400"/>
          </a:xfrm>
        </p:grpSpPr>
        <p:cxnSp>
          <p:nvCxnSpPr>
            <p:cNvPr id="48" name="Straight Connector 47"/>
            <p:cNvCxnSpPr/>
            <p:nvPr/>
          </p:nvCxnSpPr>
          <p:spPr>
            <a:xfrm flipH="1" flipV="1">
              <a:off x="5089414" y="2069068"/>
              <a:ext cx="1354011" cy="18171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cxnSpLocks/>
            </p:cNvCxnSpPr>
            <p:nvPr/>
          </p:nvCxnSpPr>
          <p:spPr>
            <a:xfrm flipH="1">
              <a:off x="5463711" y="3859768"/>
              <a:ext cx="979714" cy="17907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4038600" y="11430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3852625" y="5638800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B1D664-F0F3-B8C2-64CD-E89052662CF7}"/>
              </a:ext>
            </a:extLst>
          </p:cNvPr>
          <p:cNvGrpSpPr/>
          <p:nvPr/>
        </p:nvGrpSpPr>
        <p:grpSpPr>
          <a:xfrm>
            <a:off x="3852623" y="2069067"/>
            <a:ext cx="1591039" cy="3569731"/>
            <a:chOff x="3809999" y="3629607"/>
            <a:chExt cx="1940307" cy="2009193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DB372BE-3DEE-FF24-D2E6-69F919C65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999" y="3629607"/>
              <a:ext cx="1508291" cy="20091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BFC96C9-FFC0-296F-1A5E-B617CAB608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8291" y="3629607"/>
              <a:ext cx="432015" cy="200919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Down Ribbon 39">
                <a:extLst>
                  <a:ext uri="{FF2B5EF4-FFF2-40B4-BE49-F238E27FC236}">
                    <a16:creationId xmlns:a16="http://schemas.microsoft.com/office/drawing/2014/main" id="{380E505F-6E64-5FCA-0F8B-3AE629AD421E}"/>
                  </a:ext>
                </a:extLst>
              </p:cNvPr>
              <p:cNvSpPr/>
              <p:nvPr/>
            </p:nvSpPr>
            <p:spPr>
              <a:xfrm>
                <a:off x="-17016" y="5904148"/>
                <a:ext cx="9161016" cy="953852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Otherwise, we can replace it with optimal triangulation of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to  get a triangulation of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with cost less than the optimal.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 contradiction !</a:t>
                </a:r>
              </a:p>
            </p:txBody>
          </p:sp>
        </mc:Choice>
        <mc:Fallback xmlns="">
          <p:sp>
            <p:nvSpPr>
              <p:cNvPr id="6" name="Down Ribbon 39">
                <a:extLst>
                  <a:ext uri="{FF2B5EF4-FFF2-40B4-BE49-F238E27FC236}">
                    <a16:creationId xmlns:a16="http://schemas.microsoft.com/office/drawing/2014/main" id="{380E505F-6E64-5FCA-0F8B-3AE629AD4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016" y="5904148"/>
                <a:ext cx="9161016" cy="953852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11"/>
                <a:stretch>
                  <a:fillRect b="-149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own Ribbon 39">
                <a:extLst>
                  <a:ext uri="{FF2B5EF4-FFF2-40B4-BE49-F238E27FC236}">
                    <a16:creationId xmlns:a16="http://schemas.microsoft.com/office/drawing/2014/main" id="{C6F110C7-ACD5-3191-79F5-E24BB55DD273}"/>
                  </a:ext>
                </a:extLst>
              </p:cNvPr>
              <p:cNvSpPr/>
              <p:nvPr/>
            </p:nvSpPr>
            <p:spPr>
              <a:xfrm>
                <a:off x="-17016" y="5922986"/>
                <a:ext cx="9161016" cy="953852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Otherwise, we can replace it with optimal triangulation of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to  get a triangulation of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with cost less than the optimal.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 contradiction !</a:t>
                </a:r>
              </a:p>
            </p:txBody>
          </p:sp>
        </mc:Choice>
        <mc:Fallback xmlns="">
          <p:sp>
            <p:nvSpPr>
              <p:cNvPr id="10" name="Down Ribbon 39">
                <a:extLst>
                  <a:ext uri="{FF2B5EF4-FFF2-40B4-BE49-F238E27FC236}">
                    <a16:creationId xmlns:a16="http://schemas.microsoft.com/office/drawing/2014/main" id="{C6F110C7-ACD5-3191-79F5-E24BB55DD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016" y="5922986"/>
                <a:ext cx="9161016" cy="953852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12"/>
                <a:stretch>
                  <a:fillRect b="-149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loud Callout 2">
            <a:extLst>
              <a:ext uri="{FF2B5EF4-FFF2-40B4-BE49-F238E27FC236}">
                <a16:creationId xmlns:a16="http://schemas.microsoft.com/office/drawing/2014/main" id="{38E4C523-B048-F291-C434-DDED6C45634F}"/>
              </a:ext>
            </a:extLst>
          </p:cNvPr>
          <p:cNvSpPr/>
          <p:nvPr/>
        </p:nvSpPr>
        <p:spPr>
          <a:xfrm>
            <a:off x="-62289" y="5211584"/>
            <a:ext cx="3713990" cy="1075812"/>
          </a:xfrm>
          <a:prstGeom prst="cloudCallout">
            <a:avLst>
              <a:gd name="adj1" fmla="val -29690"/>
              <a:gd name="adj2" fmla="val 8590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Can you give a recursive formulation for the problem ?</a:t>
            </a:r>
          </a:p>
        </p:txBody>
      </p:sp>
      <p:sp>
        <p:nvSpPr>
          <p:cNvPr id="27" name="Cloud Callout 2">
            <a:extLst>
              <a:ext uri="{FF2B5EF4-FFF2-40B4-BE49-F238E27FC236}">
                <a16:creationId xmlns:a16="http://schemas.microsoft.com/office/drawing/2014/main" id="{7CF07EC1-70F0-9A69-BA91-D928F79E8D62}"/>
              </a:ext>
            </a:extLst>
          </p:cNvPr>
          <p:cNvSpPr/>
          <p:nvPr/>
        </p:nvSpPr>
        <p:spPr>
          <a:xfrm>
            <a:off x="4699987" y="5310164"/>
            <a:ext cx="4497539" cy="1008795"/>
          </a:xfrm>
          <a:prstGeom prst="cloudCallout">
            <a:avLst>
              <a:gd name="adj1" fmla="val -29690"/>
              <a:gd name="adj2" fmla="val 8590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will be the recursive term ?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How many parameters 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0027A3-0471-C9D4-AD3C-8C270FE1C1D8}"/>
              </a:ext>
            </a:extLst>
          </p:cNvPr>
          <p:cNvSpPr txBox="1"/>
          <p:nvPr/>
        </p:nvSpPr>
        <p:spPr>
          <a:xfrm>
            <a:off x="1396264" y="6346136"/>
            <a:ext cx="687483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Spend some time pondering over these questions before moving on…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5047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85" grpId="0" build="p"/>
      <p:bldP spid="54" grpId="0" animBg="1"/>
      <p:bldP spid="5" grpId="0"/>
      <p:bldP spid="38" grpId="0" animBg="1"/>
      <p:bldP spid="40" grpId="0" animBg="1"/>
      <p:bldP spid="41" grpId="0" animBg="1"/>
      <p:bldP spid="42" grpId="0" animBg="1"/>
      <p:bldP spid="50" grpId="0" animBg="1"/>
      <p:bldP spid="6" grpId="0" animBg="1"/>
      <p:bldP spid="6" grpId="1" animBg="1"/>
      <p:bldP spid="10" grpId="0" animBg="1"/>
      <p:bldP spid="10" grpId="1" animBg="1"/>
      <p:bldP spid="17" grpId="1" animBg="1"/>
      <p:bldP spid="27" grpId="1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Recursive formulation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of OPTMAL Triangulation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): </a:t>
                </a:r>
              </a:p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weight of optimal triangulation of polygon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)</a:t>
                </a:r>
                <a:r>
                  <a:rPr lang="en-US" sz="2800" dirty="0"/>
                  <a:t> </a:t>
                </a:r>
                <a:br>
                  <a:rPr lang="en-US" sz="2800" dirty="0"/>
                </a:br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863" t="-4065" r="-2980"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4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940538F-96D2-74FF-60AB-4EA62D0DD648}"/>
              </a:ext>
            </a:extLst>
          </p:cNvPr>
          <p:cNvSpPr/>
          <p:nvPr/>
        </p:nvSpPr>
        <p:spPr>
          <a:xfrm rot="3095016">
            <a:off x="1135688" y="2244165"/>
            <a:ext cx="3920789" cy="2336020"/>
          </a:xfrm>
          <a:custGeom>
            <a:avLst/>
            <a:gdLst>
              <a:gd name="connsiteX0" fmla="*/ 0 w 2334828"/>
              <a:gd name="connsiteY0" fmla="*/ 736847 h 745724"/>
              <a:gd name="connsiteX1" fmla="*/ 2334828 w 2334828"/>
              <a:gd name="connsiteY1" fmla="*/ 0 h 745724"/>
              <a:gd name="connsiteX2" fmla="*/ 1606859 w 2334828"/>
              <a:gd name="connsiteY2" fmla="*/ 745724 h 745724"/>
              <a:gd name="connsiteX3" fmla="*/ 0 w 2334828"/>
              <a:gd name="connsiteY3" fmla="*/ 736847 h 745724"/>
              <a:gd name="connsiteX0" fmla="*/ 0 w 2334828"/>
              <a:gd name="connsiteY0" fmla="*/ 736847 h 741918"/>
              <a:gd name="connsiteX1" fmla="*/ 2334828 w 2334828"/>
              <a:gd name="connsiteY1" fmla="*/ 0 h 741918"/>
              <a:gd name="connsiteX2" fmla="*/ 1454310 w 2334828"/>
              <a:gd name="connsiteY2" fmla="*/ 741918 h 741918"/>
              <a:gd name="connsiteX3" fmla="*/ 0 w 2334828"/>
              <a:gd name="connsiteY3" fmla="*/ 736847 h 741918"/>
              <a:gd name="connsiteX0" fmla="*/ 0 w 2334828"/>
              <a:gd name="connsiteY0" fmla="*/ 736847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36847 h 748264"/>
              <a:gd name="connsiteX0" fmla="*/ 0 w 2334828"/>
              <a:gd name="connsiteY0" fmla="*/ 743193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43193 h 748264"/>
              <a:gd name="connsiteX0" fmla="*/ 0 w 2334828"/>
              <a:gd name="connsiteY0" fmla="*/ 743193 h 743193"/>
              <a:gd name="connsiteX1" fmla="*/ 2334828 w 2334828"/>
              <a:gd name="connsiteY1" fmla="*/ 0 h 743193"/>
              <a:gd name="connsiteX2" fmla="*/ 1747014 w 2334828"/>
              <a:gd name="connsiteY2" fmla="*/ 739803 h 743193"/>
              <a:gd name="connsiteX3" fmla="*/ 0 w 2334828"/>
              <a:gd name="connsiteY3" fmla="*/ 743193 h 743193"/>
              <a:gd name="connsiteX0" fmla="*/ 0 w 3048886"/>
              <a:gd name="connsiteY0" fmla="*/ 743193 h 743193"/>
              <a:gd name="connsiteX1" fmla="*/ 2334828 w 3048886"/>
              <a:gd name="connsiteY1" fmla="*/ 0 h 743193"/>
              <a:gd name="connsiteX2" fmla="*/ 3048886 w 3048886"/>
              <a:gd name="connsiteY2" fmla="*/ 737961 h 743193"/>
              <a:gd name="connsiteX3" fmla="*/ 0 w 3048886"/>
              <a:gd name="connsiteY3" fmla="*/ 743193 h 743193"/>
              <a:gd name="connsiteX0" fmla="*/ 1639307 w 4688193"/>
              <a:gd name="connsiteY0" fmla="*/ 634500 h 634500"/>
              <a:gd name="connsiteX1" fmla="*/ 0 w 4688193"/>
              <a:gd name="connsiteY1" fmla="*/ 0 h 634500"/>
              <a:gd name="connsiteX2" fmla="*/ 4688193 w 4688193"/>
              <a:gd name="connsiteY2" fmla="*/ 629268 h 634500"/>
              <a:gd name="connsiteX3" fmla="*/ 1639307 w 4688193"/>
              <a:gd name="connsiteY3" fmla="*/ 634500 h 634500"/>
              <a:gd name="connsiteX0" fmla="*/ 2684230 w 5733116"/>
              <a:gd name="connsiteY0" fmla="*/ 426326 h 426326"/>
              <a:gd name="connsiteX1" fmla="*/ 0 w 5733116"/>
              <a:gd name="connsiteY1" fmla="*/ 0 h 426326"/>
              <a:gd name="connsiteX2" fmla="*/ 5733116 w 5733116"/>
              <a:gd name="connsiteY2" fmla="*/ 421094 h 426326"/>
              <a:gd name="connsiteX3" fmla="*/ 2684230 w 5733116"/>
              <a:gd name="connsiteY3" fmla="*/ 426326 h 426326"/>
              <a:gd name="connsiteX0" fmla="*/ 1742086 w 4790972"/>
              <a:gd name="connsiteY0" fmla="*/ 142620 h 142620"/>
              <a:gd name="connsiteX1" fmla="*/ 0 w 4790972"/>
              <a:gd name="connsiteY1" fmla="*/ 0 h 142620"/>
              <a:gd name="connsiteX2" fmla="*/ 4790972 w 4790972"/>
              <a:gd name="connsiteY2" fmla="*/ 137388 h 142620"/>
              <a:gd name="connsiteX3" fmla="*/ 1742086 w 4790972"/>
              <a:gd name="connsiteY3" fmla="*/ 142620 h 142620"/>
              <a:gd name="connsiteX0" fmla="*/ 1742086 w 4705323"/>
              <a:gd name="connsiteY0" fmla="*/ 142620 h 142620"/>
              <a:gd name="connsiteX1" fmla="*/ 0 w 4705323"/>
              <a:gd name="connsiteY1" fmla="*/ 0 h 142620"/>
              <a:gd name="connsiteX2" fmla="*/ 4705323 w 4705323"/>
              <a:gd name="connsiteY2" fmla="*/ 141072 h 142620"/>
              <a:gd name="connsiteX3" fmla="*/ 1742086 w 4705323"/>
              <a:gd name="connsiteY3" fmla="*/ 142620 h 142620"/>
              <a:gd name="connsiteX0" fmla="*/ 0 w 2963237"/>
              <a:gd name="connsiteY0" fmla="*/ 741351 h 741351"/>
              <a:gd name="connsiteX1" fmla="*/ 2386217 w 2963237"/>
              <a:gd name="connsiteY1" fmla="*/ 0 h 741351"/>
              <a:gd name="connsiteX2" fmla="*/ 2963237 w 2963237"/>
              <a:gd name="connsiteY2" fmla="*/ 739803 h 741351"/>
              <a:gd name="connsiteX3" fmla="*/ 0 w 2963237"/>
              <a:gd name="connsiteY3" fmla="*/ 741351 h 741351"/>
              <a:gd name="connsiteX0" fmla="*/ 0 w 3014627"/>
              <a:gd name="connsiteY0" fmla="*/ 741351 h 741351"/>
              <a:gd name="connsiteX1" fmla="*/ 2386217 w 3014627"/>
              <a:gd name="connsiteY1" fmla="*/ 0 h 741351"/>
              <a:gd name="connsiteX2" fmla="*/ 3014627 w 3014627"/>
              <a:gd name="connsiteY2" fmla="*/ 739803 h 741351"/>
              <a:gd name="connsiteX3" fmla="*/ 0 w 3014627"/>
              <a:gd name="connsiteY3" fmla="*/ 741351 h 741351"/>
              <a:gd name="connsiteX0" fmla="*/ 0 w 3503953"/>
              <a:gd name="connsiteY0" fmla="*/ 483783 h 483783"/>
              <a:gd name="connsiteX1" fmla="*/ 3503952 w 3503953"/>
              <a:gd name="connsiteY1" fmla="*/ 0 h 483783"/>
              <a:gd name="connsiteX2" fmla="*/ 3014627 w 3503953"/>
              <a:gd name="connsiteY2" fmla="*/ 482235 h 483783"/>
              <a:gd name="connsiteX3" fmla="*/ 0 w 3503953"/>
              <a:gd name="connsiteY3" fmla="*/ 483783 h 483783"/>
              <a:gd name="connsiteX0" fmla="*/ 0 w 7565350"/>
              <a:gd name="connsiteY0" fmla="*/ 483783 h 484759"/>
              <a:gd name="connsiteX1" fmla="*/ 3503952 w 7565350"/>
              <a:gd name="connsiteY1" fmla="*/ 0 h 484759"/>
              <a:gd name="connsiteX2" fmla="*/ 7565350 w 7565350"/>
              <a:gd name="connsiteY2" fmla="*/ 484759 h 484759"/>
              <a:gd name="connsiteX3" fmla="*/ 0 w 7565350"/>
              <a:gd name="connsiteY3" fmla="*/ 483783 h 484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5350" h="484759">
                <a:moveTo>
                  <a:pt x="0" y="483783"/>
                </a:moveTo>
                <a:lnTo>
                  <a:pt x="3503952" y="0"/>
                </a:lnTo>
                <a:lnTo>
                  <a:pt x="7565350" y="484759"/>
                </a:lnTo>
                <a:lnTo>
                  <a:pt x="0" y="48378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formulation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 = 0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br>
                  <a:rPr lang="en-US" sz="2000" dirty="0"/>
                </a:br>
                <a:endParaRPr lang="en-US" sz="2000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?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/>
                            </a:rPr>
                            <m:t>   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?        </m:t>
                          </m:r>
                        </m:e>
                      </m:func>
                    </m:oMath>
                  </m:oMathPara>
                </a14:m>
                <a:endParaRPr lang="en-US" sz="2000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950208" y="2057400"/>
            <a:ext cx="3429000" cy="3604736"/>
            <a:chOff x="950208" y="2057400"/>
            <a:chExt cx="3429000" cy="3604736"/>
          </a:xfrm>
        </p:grpSpPr>
        <p:grpSp>
          <p:nvGrpSpPr>
            <p:cNvPr id="32" name="Group 31"/>
            <p:cNvGrpSpPr/>
            <p:nvPr/>
          </p:nvGrpSpPr>
          <p:grpSpPr>
            <a:xfrm>
              <a:off x="950208" y="2057400"/>
              <a:ext cx="3429000" cy="3604736"/>
              <a:chOff x="950208" y="2057400"/>
              <a:chExt cx="3429000" cy="3604736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950208" y="2057400"/>
                <a:ext cx="3429000" cy="3581400"/>
                <a:chOff x="2895600" y="2057400"/>
                <a:chExt cx="3429000" cy="3581400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 flipH="1">
                  <a:off x="5334000" y="4876800"/>
                  <a:ext cx="762000" cy="762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6096000" y="3886200"/>
                  <a:ext cx="228600" cy="990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867400" y="2514600"/>
                  <a:ext cx="457200" cy="1371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4953000" y="2057400"/>
                  <a:ext cx="914400" cy="457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2895600" y="2057400"/>
                  <a:ext cx="1028700" cy="533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950208" y="2590800"/>
                <a:ext cx="2449286" cy="30713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>
              <a:off x="1978908" y="2057400"/>
              <a:ext cx="1028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851021" y="2069068"/>
                <a:ext cx="492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021" y="2069068"/>
                <a:ext cx="49237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457200" y="1509205"/>
            <a:ext cx="4458305" cy="4586795"/>
            <a:chOff x="457200" y="1509205"/>
            <a:chExt cx="4458305" cy="45867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202633" y="5726668"/>
                  <a:ext cx="452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2633" y="5726668"/>
                  <a:ext cx="45230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4074408" y="4648200"/>
                  <a:ext cx="6751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408" y="4648200"/>
                  <a:ext cx="67512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171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457200" y="2362200"/>
                  <a:ext cx="455509" cy="3956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362200"/>
                  <a:ext cx="455509" cy="3956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250" r="-1600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Freeform 6"/>
            <p:cNvSpPr/>
            <p:nvPr/>
          </p:nvSpPr>
          <p:spPr>
            <a:xfrm rot="18815703">
              <a:off x="2170752" y="1471854"/>
              <a:ext cx="832575" cy="907278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 rot="2526605">
              <a:off x="4082930" y="3447102"/>
              <a:ext cx="832575" cy="907278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 flipV="1">
            <a:off x="939322" y="2590800"/>
            <a:ext cx="2449286" cy="307133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982525" y="2552545"/>
            <a:ext cx="2939483" cy="3109591"/>
            <a:chOff x="982525" y="2552545"/>
            <a:chExt cx="2939483" cy="3109591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3388608" y="2560010"/>
              <a:ext cx="533400" cy="310212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982525" y="2552545"/>
              <a:ext cx="2937191" cy="3078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510004" y="3440668"/>
                <a:ext cx="259045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dirty="0"/>
                      <m:t>)+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004" y="3440668"/>
                <a:ext cx="259045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118" t="-8197" r="-32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867399" y="3716075"/>
                <a:ext cx="77014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&lt;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&lt;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399" y="3716075"/>
                <a:ext cx="77014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259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715000" y="1523999"/>
            <a:ext cx="649726" cy="5450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24400" y="1295400"/>
            <a:ext cx="11525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Base case: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24400" y="1992868"/>
            <a:ext cx="14411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Generic case:</a:t>
            </a:r>
          </a:p>
        </p:txBody>
      </p:sp>
      <p:sp>
        <p:nvSpPr>
          <p:cNvPr id="8" name="Rectangle 7"/>
          <p:cNvSpPr/>
          <p:nvPr/>
        </p:nvSpPr>
        <p:spPr>
          <a:xfrm>
            <a:off x="5690787" y="3352800"/>
            <a:ext cx="9144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2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uiExpand="1" build="p"/>
      <p:bldP spid="21" grpId="0"/>
      <p:bldP spid="50" grpId="0" animBg="1"/>
      <p:bldP spid="54" grpId="0" animBg="1"/>
      <p:bldP spid="3" grpId="0" animBg="1"/>
      <p:bldP spid="6" grpId="0" animBg="1"/>
      <p:bldP spid="34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Recursive ALGORITHM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of OPTMAL Triangulation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8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267200" cy="4953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{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𝑒𝑚𝑝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&gt;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r>
                  <a:rPr lang="en-US" sz="2000" dirty="0"/>
                  <a:t>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267200" cy="4953000"/>
              </a:xfrm>
              <a:blipFill rotWithShape="1">
                <a:blip r:embed="rId3"/>
                <a:stretch>
                  <a:fillRect l="-1429" t="-1232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: </a:t>
                </a:r>
                <a:r>
                  <a:rPr lang="en-US" sz="1800" dirty="0"/>
                  <a:t>worst case running  time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)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</m:oMath>
                </a14:m>
                <a:r>
                  <a:rPr lang="en-US" sz="2000" dirty="0"/>
                  <a:t>)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: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&gt;</a:t>
                </a:r>
                <a:r>
                  <a:rPr lang="en-US" sz="2000" dirty="0">
                    <a:solidFill>
                      <a:srgbClr val="0070C0"/>
                    </a:solidFill>
                  </a:rPr>
                  <a:t> 2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      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Exponential !!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But how many sub-problems are there ? </a:t>
                </a:r>
              </a:p>
              <a:p>
                <a:pPr marL="0" indent="0">
                  <a:buNone/>
                </a:pPr>
                <a:r>
                  <a:rPr lang="en-US" sz="2000" dirty="0"/>
                  <a:t>Only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  <a:blipFill rotWithShape="1">
                <a:blip r:embed="rId4"/>
                <a:stretch>
                  <a:fillRect l="-1493" t="-1250" r="-271" b="-7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486400" y="2286000"/>
            <a:ext cx="240482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7BDCD4F-F871-3DBA-CF5F-22921542E5CA}"/>
              </a:ext>
            </a:extLst>
          </p:cNvPr>
          <p:cNvSpPr/>
          <p:nvPr/>
        </p:nvSpPr>
        <p:spPr>
          <a:xfrm>
            <a:off x="6096000" y="274638"/>
            <a:ext cx="990600" cy="63976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7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953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{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&gt;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r>
                  <a:rPr lang="en-US" sz="2000" dirty="0"/>
                  <a:t>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953000"/>
              </a:xfrm>
              <a:blipFill rotWithShape="1">
                <a:blip r:embed="rId3"/>
                <a:stretch>
                  <a:fillRect l="-1379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b="1" dirty="0"/>
                  <a:t>]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  <a:blipFill rotWithShape="1">
                <a:blip r:embed="rId4"/>
                <a:stretch>
                  <a:fillRect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1   2          ...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444" t="-8197" r="-21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4876800" y="1828800"/>
            <a:ext cx="456420" cy="3352800"/>
            <a:chOff x="4876800" y="1828800"/>
            <a:chExt cx="456420" cy="3352800"/>
          </a:xfrm>
        </p:grpSpPr>
        <p:sp>
          <p:nvSpPr>
            <p:cNvPr id="59" name="TextBox 58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6114" y="4659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/>
            <p:cNvSpPr txBox="1"/>
            <p:nvPr/>
          </p:nvSpPr>
          <p:spPr>
            <a:xfrm rot="5173825">
              <a:off x="4976872" y="44324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410200" y="1964473"/>
            <a:ext cx="3276600" cy="3217127"/>
            <a:chOff x="5410200" y="1964473"/>
            <a:chExt cx="3276600" cy="3217127"/>
          </a:xfrm>
        </p:grpSpPr>
        <p:grpSp>
          <p:nvGrpSpPr>
            <p:cNvPr id="6" name="Group 5"/>
            <p:cNvGrpSpPr/>
            <p:nvPr/>
          </p:nvGrpSpPr>
          <p:grpSpPr>
            <a:xfrm>
              <a:off x="5410200" y="1964473"/>
              <a:ext cx="3276600" cy="3217127"/>
              <a:chOff x="5257800" y="2057400"/>
              <a:chExt cx="3276600" cy="321712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257800" y="2057400"/>
                <a:ext cx="3276600" cy="3217127"/>
                <a:chOff x="5257800" y="2057400"/>
                <a:chExt cx="3276600" cy="3217127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5257800" y="2057400"/>
                  <a:ext cx="3276600" cy="3217127"/>
                  <a:chOff x="5257800" y="2057400"/>
                  <a:chExt cx="3276600" cy="3217127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5257800" y="2057400"/>
                    <a:ext cx="3276600" cy="32004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5715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61722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66294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7081024" y="2057400"/>
                    <a:ext cx="5576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7543800" y="2057400"/>
                    <a:ext cx="0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8001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5257800" y="2514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5257800" y="29718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5257800" y="34290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257800" y="38862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257800" y="43434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5257800" y="4800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5486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9436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64008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6852424" y="2057400"/>
                  <a:ext cx="5576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315200" y="2057400"/>
                  <a:ext cx="0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7772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Connector 55"/>
              <p:cNvCxnSpPr/>
              <p:nvPr/>
            </p:nvCxnSpPr>
            <p:spPr>
              <a:xfrm>
                <a:off x="5257800" y="2743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257800" y="32004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257800" y="36576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5257800" y="41148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257800" y="45720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257800" y="5029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/>
            <p:cNvCxnSpPr/>
            <p:nvPr/>
          </p:nvCxnSpPr>
          <p:spPr>
            <a:xfrm>
              <a:off x="8382000" y="19812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410200" y="2209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638800" y="2133600"/>
            <a:ext cx="3048000" cy="3048000"/>
            <a:chOff x="5638800" y="2133600"/>
            <a:chExt cx="3048000" cy="3048000"/>
          </a:xfrm>
        </p:grpSpPr>
        <p:sp>
          <p:nvSpPr>
            <p:cNvPr id="7" name="TextBox 6"/>
            <p:cNvSpPr txBox="1"/>
            <p:nvPr/>
          </p:nvSpPr>
          <p:spPr>
            <a:xfrm>
              <a:off x="5638800" y="4873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67400" y="4648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048562" y="4419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24600" y="4191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53200" y="3962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781800" y="3733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962962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239000" y="3276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67600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648762" y="2819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877362" y="2590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1534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410762" y="2133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7696200" y="4267200"/>
            <a:ext cx="228600" cy="228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3" idx="3"/>
            <a:endCxn id="71" idx="1"/>
          </p:cNvCxnSpPr>
          <p:nvPr/>
        </p:nvCxnSpPr>
        <p:spPr>
          <a:xfrm flipV="1">
            <a:off x="5257800" y="4381500"/>
            <a:ext cx="2438400" cy="58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1" idx="2"/>
          </p:cNvCxnSpPr>
          <p:nvPr/>
        </p:nvCxnSpPr>
        <p:spPr>
          <a:xfrm>
            <a:off x="7810500" y="4495800"/>
            <a:ext cx="0" cy="7736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8382000" y="4953000"/>
            <a:ext cx="3048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24600" y="4267200"/>
            <a:ext cx="228600" cy="211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553200" y="3810000"/>
            <a:ext cx="1371600" cy="669073"/>
            <a:chOff x="6553200" y="3810000"/>
            <a:chExt cx="1371600" cy="669073"/>
          </a:xfrm>
        </p:grpSpPr>
        <p:sp>
          <p:nvSpPr>
            <p:cNvPr id="103" name="Rectangle 102"/>
            <p:cNvSpPr/>
            <p:nvPr/>
          </p:nvSpPr>
          <p:spPr>
            <a:xfrm>
              <a:off x="65532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696200" y="38100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467600" y="2895600"/>
            <a:ext cx="457200" cy="1583473"/>
            <a:chOff x="7467600" y="2895600"/>
            <a:chExt cx="457200" cy="1583473"/>
          </a:xfrm>
        </p:grpSpPr>
        <p:sp>
          <p:nvSpPr>
            <p:cNvPr id="108" name="Rectangle 107"/>
            <p:cNvSpPr/>
            <p:nvPr/>
          </p:nvSpPr>
          <p:spPr>
            <a:xfrm>
              <a:off x="74676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696200" y="28956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39000" y="3124200"/>
            <a:ext cx="685800" cy="1354873"/>
            <a:chOff x="7239000" y="3124200"/>
            <a:chExt cx="685800" cy="1354873"/>
          </a:xfrm>
        </p:grpSpPr>
        <p:sp>
          <p:nvSpPr>
            <p:cNvPr id="107" name="Rectangle 106"/>
            <p:cNvSpPr/>
            <p:nvPr/>
          </p:nvSpPr>
          <p:spPr>
            <a:xfrm>
              <a:off x="72390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696200" y="3124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010400" y="3352800"/>
            <a:ext cx="914400" cy="1126273"/>
            <a:chOff x="7010400" y="3352800"/>
            <a:chExt cx="914400" cy="1126273"/>
          </a:xfrm>
        </p:grpSpPr>
        <p:sp>
          <p:nvSpPr>
            <p:cNvPr id="106" name="Rectangle 105"/>
            <p:cNvSpPr/>
            <p:nvPr/>
          </p:nvSpPr>
          <p:spPr>
            <a:xfrm>
              <a:off x="70104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696200" y="33528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81800" y="3581400"/>
            <a:ext cx="1143000" cy="897673"/>
            <a:chOff x="6781800" y="3581400"/>
            <a:chExt cx="1143000" cy="897673"/>
          </a:xfrm>
        </p:grpSpPr>
        <p:sp>
          <p:nvSpPr>
            <p:cNvPr id="105" name="Rectangle 104"/>
            <p:cNvSpPr/>
            <p:nvPr/>
          </p:nvSpPr>
          <p:spPr>
            <a:xfrm>
              <a:off x="67818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696200" y="35814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>
            <a:endCxn id="108" idx="3"/>
          </p:cNvCxnSpPr>
          <p:nvPr/>
        </p:nvCxnSpPr>
        <p:spPr>
          <a:xfrm>
            <a:off x="6462619" y="4373136"/>
            <a:ext cx="1233581" cy="1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9" idx="0"/>
          </p:cNvCxnSpPr>
          <p:nvPr/>
        </p:nvCxnSpPr>
        <p:spPr>
          <a:xfrm>
            <a:off x="7810500" y="2895600"/>
            <a:ext cx="0" cy="1354873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696200" y="4038600"/>
            <a:ext cx="228600" cy="211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6FA098-B574-1956-AB18-DB4398244955}"/>
              </a:ext>
            </a:extLst>
          </p:cNvPr>
          <p:cNvSpPr txBox="1"/>
          <p:nvPr/>
        </p:nvSpPr>
        <p:spPr>
          <a:xfrm>
            <a:off x="380545" y="6398696"/>
            <a:ext cx="857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r>
              <a:rPr lang="en-US" dirty="0"/>
              <a:t>: Write a neat and efficient iterative algorithm. We shall discuss it in next class.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4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8" grpId="0"/>
      <p:bldP spid="63" grpId="0"/>
      <p:bldP spid="72" grpId="0"/>
      <p:bldP spid="73" grpId="0"/>
      <p:bldP spid="71" grpId="0" animBg="1"/>
      <p:bldP spid="100" grpId="0" animBg="1"/>
      <p:bldP spid="17" grpId="0" animBg="1"/>
      <p:bldP spid="87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DBDB6FF-FCCE-BD70-FE05-3467B22CF98E}"/>
              </a:ext>
            </a:extLst>
          </p:cNvPr>
          <p:cNvSpPr/>
          <p:nvPr/>
        </p:nvSpPr>
        <p:spPr>
          <a:xfrm>
            <a:off x="3177225" y="1454064"/>
            <a:ext cx="2820649" cy="6849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70C0"/>
                </a:solidFill>
              </a:rPr>
              <a:t>Overview </a:t>
            </a:r>
            <a:r>
              <a:rPr lang="en-US" sz="2800" b="1" dirty="0"/>
              <a:t>of </a:t>
            </a:r>
            <a:r>
              <a:rPr lang="en-US" sz="2800" b="1" dirty="0">
                <a:solidFill>
                  <a:srgbClr val="7030A0"/>
                </a:solidFill>
              </a:rPr>
              <a:t>Dynamic </a:t>
            </a:r>
            <a:r>
              <a:rPr lang="en-US" sz="2800" b="1" dirty="0" err="1">
                <a:solidFill>
                  <a:srgbClr val="7030A0"/>
                </a:solidFill>
              </a:rPr>
              <a:t>Progrmming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Paradigm.</a:t>
            </a:r>
            <a:br>
              <a:rPr lang="en-US" sz="28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1600200"/>
            <a:ext cx="231781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Recursive Formulation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6301" y="2450459"/>
            <a:ext cx="210249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Recursive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3909" y="3276600"/>
            <a:ext cx="180799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Exponential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90659" y="3163669"/>
            <a:ext cx="2179828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Polynomial no. </a:t>
            </a:r>
            <a:r>
              <a:rPr lang="en-US" b="1" dirty="0"/>
              <a:t>of </a:t>
            </a:r>
          </a:p>
          <a:p>
            <a:r>
              <a:rPr lang="en-US" b="1" dirty="0"/>
              <a:t>distinct </a:t>
            </a:r>
            <a:r>
              <a:rPr lang="en-US" b="1" dirty="0" err="1"/>
              <a:t>subproblems</a:t>
            </a:r>
            <a:endParaRPr lang="en-US" b="1" dirty="0"/>
          </a:p>
        </p:txBody>
      </p:sp>
      <p:sp>
        <p:nvSpPr>
          <p:cNvPr id="10" name="Line Callout 2 9"/>
          <p:cNvSpPr/>
          <p:nvPr/>
        </p:nvSpPr>
        <p:spPr>
          <a:xfrm>
            <a:off x="3124200" y="3895213"/>
            <a:ext cx="2895600" cy="644523"/>
          </a:xfrm>
          <a:prstGeom prst="borderCallout2">
            <a:avLst>
              <a:gd name="adj1" fmla="val 49151"/>
              <a:gd name="adj2" fmla="val -1501"/>
              <a:gd name="adj3" fmla="val 48840"/>
              <a:gd name="adj4" fmla="val -52"/>
              <a:gd name="adj5" fmla="val 43121"/>
              <a:gd name="adj6" fmla="val 1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Cause of exponential time: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</a:rPr>
              <a:t>Overlap </a:t>
            </a:r>
            <a:r>
              <a:rPr lang="en-US" sz="1600" dirty="0">
                <a:solidFill>
                  <a:schemeClr val="tx1"/>
                </a:solidFill>
              </a:rPr>
              <a:t>in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subProblems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1590" y="5193268"/>
            <a:ext cx="215341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Bottom up approach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24200" y="6031468"/>
            <a:ext cx="30352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 Polynomial time algorithm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4411655" y="1969532"/>
            <a:ext cx="315659" cy="480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419600" y="2819401"/>
            <a:ext cx="31565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6200000">
            <a:off x="6017123" y="2816720"/>
            <a:ext cx="315660" cy="1366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408741" y="4539734"/>
            <a:ext cx="315659" cy="6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4419600" y="5562600"/>
            <a:ext cx="315659" cy="468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-Up Arrow 18"/>
          <p:cNvSpPr/>
          <p:nvPr/>
        </p:nvSpPr>
        <p:spPr>
          <a:xfrm rot="16200000" flipH="1">
            <a:off x="6683635" y="3146168"/>
            <a:ext cx="729736" cy="2057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990600"/>
            <a:ext cx="451008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b="1" dirty="0">
                <a:solidFill>
                  <a:srgbClr val="C00000"/>
                </a:solidFill>
              </a:rPr>
              <a:t>Longest common subsequence </a:t>
            </a:r>
            <a:r>
              <a:rPr lang="en-US" dirty="0"/>
              <a:t>problem</a:t>
            </a:r>
          </a:p>
        </p:txBody>
      </p:sp>
      <p:sp>
        <p:nvSpPr>
          <p:cNvPr id="21" name="Cloud Callout 2">
            <a:extLst>
              <a:ext uri="{FF2B5EF4-FFF2-40B4-BE49-F238E27FC236}">
                <a16:creationId xmlns:a16="http://schemas.microsoft.com/office/drawing/2014/main" id="{EC3C981B-F512-2858-EFC2-A7CACDF93936}"/>
              </a:ext>
            </a:extLst>
          </p:cNvPr>
          <p:cNvSpPr/>
          <p:nvPr/>
        </p:nvSpPr>
        <p:spPr>
          <a:xfrm>
            <a:off x="-152399" y="2819402"/>
            <a:ext cx="3713990" cy="1075812"/>
          </a:xfrm>
          <a:prstGeom prst="cloudCallout">
            <a:avLst>
              <a:gd name="adj1" fmla="val -29690"/>
              <a:gd name="adj2" fmla="val 8590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most </a:t>
            </a:r>
            <a:r>
              <a:rPr lang="en-US" b="1" u="sng" dirty="0">
                <a:solidFill>
                  <a:schemeClr val="tx1"/>
                </a:solidFill>
              </a:rPr>
              <a:t>nontrivial step </a:t>
            </a:r>
            <a:r>
              <a:rPr lang="en-US" dirty="0">
                <a:solidFill>
                  <a:schemeClr val="tx1"/>
                </a:solidFill>
              </a:rPr>
              <a:t>among these ?</a:t>
            </a:r>
          </a:p>
        </p:txBody>
      </p:sp>
    </p:spTree>
    <p:extLst>
      <p:ext uri="{BB962C8B-B14F-4D97-AF65-F5344CB8AC3E}">
        <p14:creationId xmlns:p14="http://schemas.microsoft.com/office/powerpoint/2010/main" val="594371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5" grpId="0" animBg="1"/>
      <p:bldP spid="21" grpId="0" animBg="1"/>
      <p:bldP spid="21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Iterative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a convex polygon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and a weight function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, we can compute its optimal triangulation 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)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Points to Ponder</a:t>
                </a:r>
                <a:r>
                  <a:rPr lang="en-US" sz="2000" dirty="0"/>
                  <a:t>: </a:t>
                </a:r>
              </a:p>
              <a:p>
                <a:r>
                  <a:rPr lang="en-US" sz="2000" dirty="0"/>
                  <a:t>How crucial is convexity ?</a:t>
                </a:r>
              </a:p>
              <a:p>
                <a:r>
                  <a:rPr lang="en-US" sz="2000" dirty="0"/>
                  <a:t>What if the input is a set of </a:t>
                </a:r>
                <a:r>
                  <a:rPr lang="en-US" sz="2000" u="sng" dirty="0"/>
                  <a:t>points</a:t>
                </a:r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r="-1259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438400" y="2743200"/>
            <a:ext cx="3962400" cy="2057400"/>
            <a:chOff x="2438400" y="2590800"/>
            <a:chExt cx="3962400" cy="2057400"/>
          </a:xfrm>
        </p:grpSpPr>
        <p:cxnSp>
          <p:nvCxnSpPr>
            <p:cNvPr id="9" name="Straight Connector 8"/>
            <p:cNvCxnSpPr/>
            <p:nvPr/>
          </p:nvCxnSpPr>
          <p:spPr>
            <a:xfrm flipH="1" flipV="1">
              <a:off x="2439112" y="259080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724400" y="4648200"/>
              <a:ext cx="685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410200" y="3886200"/>
              <a:ext cx="76200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6172200" y="2895600"/>
              <a:ext cx="228600" cy="990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676900" y="3259864"/>
              <a:ext cx="114300" cy="702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27434" y="3259864"/>
              <a:ext cx="1249466" cy="702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886200" y="3259864"/>
              <a:ext cx="541234" cy="7215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438400" y="2590800"/>
              <a:ext cx="144780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2895600" y="3962400"/>
              <a:ext cx="8382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733800" y="4267200"/>
              <a:ext cx="0" cy="381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5410200" y="2819400"/>
              <a:ext cx="381000" cy="4404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5410200" y="2819400"/>
              <a:ext cx="9906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3733800" y="4343400"/>
              <a:ext cx="9144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4648200" y="4343400"/>
              <a:ext cx="762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/>
          <p:cNvCxnSpPr/>
          <p:nvPr/>
        </p:nvCxnSpPr>
        <p:spPr>
          <a:xfrm>
            <a:off x="4724400" y="4800600"/>
            <a:ext cx="685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410200" y="2971800"/>
            <a:ext cx="0" cy="182880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4400" y="3009900"/>
            <a:ext cx="685800" cy="179070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438400" y="2743200"/>
            <a:ext cx="2286000" cy="205740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439112" y="2743200"/>
            <a:ext cx="2971088" cy="205740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own Ribbon 58"/>
          <p:cNvSpPr/>
          <p:nvPr/>
        </p:nvSpPr>
        <p:spPr>
          <a:xfrm>
            <a:off x="4572000" y="5029200"/>
            <a:ext cx="1600200" cy="457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much.</a:t>
            </a:r>
          </a:p>
        </p:txBody>
      </p:sp>
      <p:sp>
        <p:nvSpPr>
          <p:cNvPr id="60" name="Down Ribbon 59"/>
          <p:cNvSpPr/>
          <p:nvPr/>
        </p:nvSpPr>
        <p:spPr>
          <a:xfrm>
            <a:off x="4876800" y="5562600"/>
            <a:ext cx="4267200" cy="457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 polynomial time algorithm till date </a:t>
            </a:r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61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9" grpId="0" animBg="1"/>
      <p:bldP spid="6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OPTIMAL SUBSTRUCTURE </a:t>
            </a:r>
            <a:r>
              <a:rPr lang="en-US" sz="3200" dirty="0"/>
              <a:t>PROPERTY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 PROPERTY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underlying  every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</a:rPr>
              <a:t>Dynamic Programming based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1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3200" b="1" dirty="0">
                <a:solidFill>
                  <a:srgbClr val="006C31"/>
                </a:solidFill>
              </a:rPr>
              <a:t>Longest Common Subsequence</a:t>
            </a:r>
            <a:r>
              <a:rPr lang="en-US" sz="32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Lemma1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</a:t>
                </a:r>
                <a:r>
                  <a:rPr lang="en-US" sz="2000" b="1" dirty="0"/>
                  <a:t>::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Lemma2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is  either 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 or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7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3200" b="1" dirty="0">
                <a:solidFill>
                  <a:srgbClr val="006C31"/>
                </a:solidFill>
              </a:rPr>
              <a:t>Optimal triangulation of a convex polygon</a:t>
            </a: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 = 0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br>
                  <a:rPr lang="en-US" sz="2000" dirty="0"/>
                </a:br>
                <a:endParaRPr lang="en-US" sz="2000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?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/>
                            </a:rPr>
                            <m:t>   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?        </m:t>
                          </m:r>
                        </m:e>
                      </m:func>
                    </m:oMath>
                  </m:oMathPara>
                </a14:m>
                <a:endParaRPr lang="en-US" sz="2000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950208" y="2057400"/>
            <a:ext cx="3429000" cy="3604736"/>
            <a:chOff x="950208" y="2057400"/>
            <a:chExt cx="3429000" cy="3604736"/>
          </a:xfrm>
        </p:grpSpPr>
        <p:grpSp>
          <p:nvGrpSpPr>
            <p:cNvPr id="32" name="Group 31"/>
            <p:cNvGrpSpPr/>
            <p:nvPr/>
          </p:nvGrpSpPr>
          <p:grpSpPr>
            <a:xfrm>
              <a:off x="950208" y="2057400"/>
              <a:ext cx="3429000" cy="3604736"/>
              <a:chOff x="950208" y="2057400"/>
              <a:chExt cx="3429000" cy="3604736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950208" y="2057400"/>
                <a:ext cx="3429000" cy="3581400"/>
                <a:chOff x="2895600" y="2057400"/>
                <a:chExt cx="3429000" cy="3581400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 flipH="1">
                  <a:off x="5334000" y="4876800"/>
                  <a:ext cx="762000" cy="762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6096000" y="3886200"/>
                  <a:ext cx="228600" cy="990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867400" y="2514600"/>
                  <a:ext cx="457200" cy="1371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4953000" y="2057400"/>
                  <a:ext cx="914400" cy="457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2895600" y="2057400"/>
                  <a:ext cx="1028700" cy="533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950208" y="2590800"/>
                <a:ext cx="2449286" cy="30713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>
              <a:off x="1978908" y="2057400"/>
              <a:ext cx="1028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851021" y="2069068"/>
                <a:ext cx="492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021" y="2069068"/>
                <a:ext cx="49237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457200" y="1509205"/>
            <a:ext cx="4458305" cy="4586795"/>
            <a:chOff x="457200" y="1509205"/>
            <a:chExt cx="4458305" cy="45867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202633" y="5726668"/>
                  <a:ext cx="452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2633" y="5726668"/>
                  <a:ext cx="45230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4074408" y="4648200"/>
                  <a:ext cx="6751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408" y="4648200"/>
                  <a:ext cx="67512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171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457200" y="2362200"/>
                  <a:ext cx="455509" cy="3956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362200"/>
                  <a:ext cx="455509" cy="3956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250" r="-1600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Freeform 6"/>
            <p:cNvSpPr/>
            <p:nvPr/>
          </p:nvSpPr>
          <p:spPr>
            <a:xfrm rot="18815703">
              <a:off x="2170752" y="1471854"/>
              <a:ext cx="832575" cy="907278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 rot="2526605">
              <a:off x="4082930" y="3447102"/>
              <a:ext cx="832575" cy="907278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 flipV="1">
            <a:off x="939322" y="2590800"/>
            <a:ext cx="2449286" cy="307133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982525" y="2552545"/>
            <a:ext cx="2939483" cy="3109591"/>
            <a:chOff x="982525" y="2552545"/>
            <a:chExt cx="2939483" cy="3109591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3388608" y="2560010"/>
              <a:ext cx="533400" cy="310212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982525" y="2552545"/>
              <a:ext cx="2937191" cy="3078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510004" y="3440668"/>
                <a:ext cx="259045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dirty="0"/>
                      <m:t>)+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004" y="3440668"/>
                <a:ext cx="259045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118" t="-8197" r="-32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867399" y="3716075"/>
                <a:ext cx="77014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&lt;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&lt;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399" y="3716075"/>
                <a:ext cx="77014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259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38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21" grpId="0"/>
      <p:bldP spid="50" grpId="0" animBg="1"/>
      <p:bldP spid="5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OPTIMAL SUBSTRUCTURE </a:t>
            </a:r>
            <a:r>
              <a:rPr lang="en-US" sz="3200" b="1" dirty="0"/>
              <a:t>PROPERTY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“Optimal solution of a problem </a:t>
            </a:r>
            <a:r>
              <a:rPr lang="en-US" sz="2000" u="sng" dirty="0"/>
              <a:t>contains within it</a:t>
            </a:r>
          </a:p>
          <a:p>
            <a:pPr marL="0" indent="0" algn="ctr">
              <a:buNone/>
            </a:pPr>
            <a:r>
              <a:rPr lang="en-US" sz="2000" dirty="0"/>
              <a:t>  optimal solution for its smaller instances as well”.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Note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Property is </a:t>
            </a:r>
            <a:r>
              <a:rPr lang="en-US" sz="2000" b="1" u="sng" dirty="0"/>
              <a:t>Essential</a:t>
            </a:r>
            <a:r>
              <a:rPr lang="en-US" sz="2000" dirty="0"/>
              <a:t> for every dynamic programming based algorithm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7800" y="2286000"/>
            <a:ext cx="2133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26670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4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Shortest </a:t>
            </a:r>
            <a:r>
              <a:rPr lang="en-US" sz="3200" dirty="0" err="1">
                <a:solidFill>
                  <a:srgbClr val="7030A0"/>
                </a:solidFill>
              </a:rPr>
              <a:t>pathS</a:t>
            </a:r>
            <a:r>
              <a:rPr lang="en-US" sz="3200" dirty="0">
                <a:solidFill>
                  <a:srgbClr val="7030A0"/>
                </a:solidFill>
              </a:rPr>
              <a:t> in a graph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In presence of </a:t>
            </a:r>
            <a:r>
              <a:rPr lang="en-US" sz="2800" b="1" dirty="0">
                <a:solidFill>
                  <a:srgbClr val="C00000"/>
                </a:solidFill>
              </a:rPr>
              <a:t>negative </a:t>
            </a:r>
            <a:r>
              <a:rPr lang="en-US" sz="2800" b="1" dirty="0">
                <a:solidFill>
                  <a:schemeClr val="tx1"/>
                </a:solidFill>
              </a:rPr>
              <a:t>edge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8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6868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Input</a:t>
                </a:r>
                <a:r>
                  <a:rPr lang="en-US" sz="2000" dirty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 and a source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Notations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   </a:t>
                </a:r>
                <a:r>
                  <a:rPr lang="en-US" sz="2000" i="1" dirty="0">
                    <a:latin typeface="Cambria Math"/>
                  </a:rPr>
                  <a:t> ,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The shortest path from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Lecture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7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Dijkstra’s</a:t>
                </a:r>
                <a:r>
                  <a:rPr lang="en-US" sz="2000" dirty="0"/>
                  <a:t> algorithm solves the problem in  </a:t>
                </a:r>
                <a:r>
                  <a:rPr lang="en-US" sz="2000" b="1" dirty="0"/>
                  <a:t>O</a:t>
                </a:r>
                <a:r>
                  <a:rPr lang="en-US" sz="2000" dirty="0"/>
                  <a:t>((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+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/>
                  <a:t>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crucial is the non-negative weights for </a:t>
                </a:r>
                <a:r>
                  <a:rPr lang="en-US" sz="2000" dirty="0" err="1"/>
                  <a:t>Dijkstra’s</a:t>
                </a:r>
                <a:r>
                  <a:rPr lang="en-US" sz="2000" dirty="0"/>
                  <a:t> algorithm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686800" cy="5257800"/>
              </a:xfrm>
              <a:blipFill>
                <a:blip r:embed="rId2"/>
                <a:stretch>
                  <a:fillRect l="-702" t="-5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ADFB8A-8809-3FC1-D672-7A68F126A5A7}"/>
              </a:ext>
            </a:extLst>
          </p:cNvPr>
          <p:cNvSpPr/>
          <p:nvPr/>
        </p:nvSpPr>
        <p:spPr>
          <a:xfrm>
            <a:off x="5791200" y="1235075"/>
            <a:ext cx="3352800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1FD590-28F9-15BB-4626-1854DA9DED22}"/>
              </a:ext>
            </a:extLst>
          </p:cNvPr>
          <p:cNvSpPr/>
          <p:nvPr/>
        </p:nvSpPr>
        <p:spPr>
          <a:xfrm>
            <a:off x="4114800" y="1143794"/>
            <a:ext cx="3352800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88646D-1AD1-7CA1-8C75-196060E2B2AA}"/>
              </a:ext>
            </a:extLst>
          </p:cNvPr>
          <p:cNvSpPr/>
          <p:nvPr/>
        </p:nvSpPr>
        <p:spPr>
          <a:xfrm>
            <a:off x="1600200" y="2743200"/>
            <a:ext cx="3352800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22036-D30C-3CA0-97FF-2DE4DCF8641A}"/>
              </a:ext>
            </a:extLst>
          </p:cNvPr>
          <p:cNvSpPr/>
          <p:nvPr/>
        </p:nvSpPr>
        <p:spPr>
          <a:xfrm>
            <a:off x="1447800" y="3124200"/>
            <a:ext cx="3352800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778E92-2F2B-C7BC-913C-445851910535}"/>
              </a:ext>
            </a:extLst>
          </p:cNvPr>
          <p:cNvSpPr/>
          <p:nvPr/>
        </p:nvSpPr>
        <p:spPr>
          <a:xfrm>
            <a:off x="5791200" y="5959475"/>
            <a:ext cx="3352800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3ADCBB-3399-F547-5622-99DFD47FC4F2}"/>
              </a:ext>
            </a:extLst>
          </p:cNvPr>
          <p:cNvSpPr/>
          <p:nvPr/>
        </p:nvSpPr>
        <p:spPr>
          <a:xfrm>
            <a:off x="3048000" y="6015387"/>
            <a:ext cx="3352800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996630-BE64-02B8-6E09-E4226D792CE8}"/>
              </a:ext>
            </a:extLst>
          </p:cNvPr>
          <p:cNvSpPr/>
          <p:nvPr/>
        </p:nvSpPr>
        <p:spPr>
          <a:xfrm>
            <a:off x="1563030" y="5918899"/>
            <a:ext cx="3352800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5DA589-1046-4A2D-3AD9-D99126570EBC}"/>
              </a:ext>
            </a:extLst>
          </p:cNvPr>
          <p:cNvSpPr/>
          <p:nvPr/>
        </p:nvSpPr>
        <p:spPr>
          <a:xfrm>
            <a:off x="1981200" y="5240782"/>
            <a:ext cx="6705600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8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7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7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Revisiting </a:t>
            </a:r>
            <a:r>
              <a:rPr lang="en-US" sz="3200" b="1" dirty="0"/>
              <a:t>Lecture 7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We took </a:t>
                </a:r>
                <a14:m>
                  <m:oMath xmlns:m="http://schemas.openxmlformats.org/officeDocument/2006/math">
                    <m:r>
                      <a:rPr lang="en-US" sz="2000" b="1" i="1" u="sng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000" u="sng" dirty="0"/>
                  <a:t> approaches</a:t>
                </a:r>
                <a:r>
                  <a:rPr lang="en-US" sz="2000" dirty="0"/>
                  <a:t> for solving the shortest paths problem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Approach  1</a:t>
                </a:r>
                <a:r>
                  <a:rPr lang="en-US" sz="2000" dirty="0"/>
                  <a:t>:  </a:t>
                </a:r>
              </a:p>
              <a:p>
                <a:pPr lvl="1"/>
                <a:r>
                  <a:rPr lang="en-US" sz="1600" dirty="0"/>
                  <a:t>Made a </a:t>
                </a:r>
                <a:r>
                  <a:rPr lang="en-US" sz="1600" b="1" dirty="0">
                    <a:solidFill>
                      <a:srgbClr val="006C31"/>
                    </a:solidFill>
                  </a:rPr>
                  <a:t>key observation</a:t>
                </a:r>
                <a:r>
                  <a:rPr lang="en-US" sz="1600" dirty="0">
                    <a:solidFill>
                      <a:srgbClr val="006C31"/>
                    </a:solidFill>
                  </a:rPr>
                  <a:t> </a:t>
                </a:r>
                <a:r>
                  <a:rPr lang="en-US" sz="1600" dirty="0"/>
                  <a:t>about  a vertex in the neighborhood  of 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Followed the </a:t>
                </a:r>
                <a:r>
                  <a:rPr lang="en-US" sz="1600" b="1" dirty="0"/>
                  <a:t>generic greedy approach</a:t>
                </a:r>
                <a:r>
                  <a:rPr lang="en-US" sz="1600" dirty="0"/>
                  <a:t>.  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Approach  2</a:t>
                </a:r>
                <a:r>
                  <a:rPr lang="en-US" sz="2000" dirty="0"/>
                  <a:t>:</a:t>
                </a:r>
              </a:p>
              <a:p>
                <a:pPr lvl="1"/>
                <a:r>
                  <a:rPr lang="en-US" sz="1600" dirty="0"/>
                  <a:t>Explored</a:t>
                </a:r>
                <a:r>
                  <a:rPr lang="en-US" sz="1600" b="1" dirty="0"/>
                  <a:t> the structure </a:t>
                </a:r>
                <a:r>
                  <a:rPr lang="en-US" sz="1600" dirty="0"/>
                  <a:t>of a shortest path</a:t>
                </a:r>
              </a:p>
              <a:p>
                <a:pPr lvl="1"/>
                <a:r>
                  <a:rPr lang="en-US" sz="1600" dirty="0"/>
                  <a:t>Derived some crucial </a:t>
                </a:r>
                <a:r>
                  <a:rPr lang="en-US" sz="1600" b="1" dirty="0"/>
                  <a:t>properties </a:t>
                </a:r>
                <a:r>
                  <a:rPr lang="en-US" sz="1600" dirty="0"/>
                  <a:t>of a shortest path</a:t>
                </a:r>
              </a:p>
              <a:p>
                <a:pPr lvl="1"/>
                <a:r>
                  <a:rPr lang="en-US" sz="1600" dirty="0"/>
                  <a:t>Used these properties to design </a:t>
                </a:r>
                <a:r>
                  <a:rPr lang="en-US" sz="1600" b="1" dirty="0" err="1"/>
                  <a:t>Dijkstra’s</a:t>
                </a:r>
                <a:r>
                  <a:rPr lang="en-US" sz="1600" b="1" dirty="0"/>
                  <a:t> algorithm                     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  <a:blipFill>
                <a:blip r:embed="rId2"/>
                <a:stretch>
                  <a:fillRect l="-660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786" y="5679764"/>
            <a:ext cx="887381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Let us explore how crucial was the role of “</a:t>
            </a:r>
            <a:r>
              <a:rPr lang="en-US" b="1" dirty="0"/>
              <a:t>non-negative edge weights</a:t>
            </a:r>
            <a:r>
              <a:rPr lang="en-US" dirty="0"/>
              <a:t>” in these approaches.</a:t>
            </a:r>
          </a:p>
        </p:txBody>
      </p:sp>
    </p:spTree>
    <p:extLst>
      <p:ext uri="{BB962C8B-B14F-4D97-AF65-F5344CB8AC3E}">
        <p14:creationId xmlns:p14="http://schemas.microsoft.com/office/powerpoint/2010/main" val="1283326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be certain about the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any vertex in this picture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NO.</a:t>
                </a:r>
                <a:r>
                  <a:rPr lang="en-US" sz="2000" dirty="0">
                    <a:sym typeface="Wingdings" panose="05000000000000000000" pitchFamily="2" charset="2"/>
                  </a:rPr>
                  <a:t>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1852" t="-1677" b="-1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4572000" y="2514600"/>
            <a:ext cx="1079508" cy="1219200"/>
            <a:chOff x="4572000" y="2514600"/>
            <a:chExt cx="1079508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1961" r="-921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𝟏𝟐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1961" r="-972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4814192" y="2514600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𝟏𝟎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192" y="2514600"/>
                  <a:ext cx="439544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2000" r="-9722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grpSp>
          <p:nvGrpSpPr>
            <p:cNvPr id="96" name="Group 95"/>
            <p:cNvGrpSpPr/>
            <p:nvPr/>
          </p:nvGrpSpPr>
          <p:grpSpPr>
            <a:xfrm>
              <a:off x="3733800" y="1992868"/>
              <a:ext cx="2438400" cy="2350532"/>
              <a:chOff x="3733800" y="1992868"/>
              <a:chExt cx="2438400" cy="2350532"/>
            </a:xfrm>
          </p:grpSpPr>
          <p:cxnSp>
            <p:nvCxnSpPr>
              <p:cNvPr id="37" name="Straight Connector 36"/>
              <p:cNvCxnSpPr>
                <a:endCxn id="7" idx="7"/>
              </p:cNvCxnSpPr>
              <p:nvPr/>
            </p:nvCxnSpPr>
            <p:spPr>
              <a:xfrm flipH="1">
                <a:off x="5616482" y="2416082"/>
                <a:ext cx="408962" cy="446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616482" y="2111282"/>
                <a:ext cx="98518" cy="32711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5867400" y="3429000"/>
                <a:ext cx="304800" cy="19633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5867400" y="3276600"/>
                <a:ext cx="304800" cy="1300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48006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4800600" y="4016282"/>
                <a:ext cx="282482" cy="240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733800" y="2971800"/>
                <a:ext cx="38658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93262" y="2830832"/>
                <a:ext cx="327118" cy="14096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11" idx="2"/>
              </p:cNvCxnSpPr>
              <p:nvPr/>
            </p:nvCxnSpPr>
            <p:spPr>
              <a:xfrm>
                <a:off x="4267200" y="2177534"/>
                <a:ext cx="304800" cy="18466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4676218" y="1992868"/>
                <a:ext cx="124384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Approach  1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Line Callout 2 1"/>
              <p:cNvSpPr/>
              <p:nvPr/>
            </p:nvSpPr>
            <p:spPr>
              <a:xfrm>
                <a:off x="7696200" y="914400"/>
                <a:ext cx="1447800" cy="612648"/>
              </a:xfrm>
              <a:prstGeom prst="borderCallout2">
                <a:avLst>
                  <a:gd name="adj1" fmla="val 50833"/>
                  <a:gd name="adj2" fmla="val -660"/>
                  <a:gd name="adj3" fmla="val 50832"/>
                  <a:gd name="adj4" fmla="val -21389"/>
                  <a:gd name="adj5" fmla="val 387294"/>
                  <a:gd name="adj6" fmla="val -1263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about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Line Callout 2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914400"/>
                <a:ext cx="1447800" cy="612648"/>
              </a:xfrm>
              <a:prstGeom prst="borderCallout2">
                <a:avLst>
                  <a:gd name="adj1" fmla="val 50833"/>
                  <a:gd name="adj2" fmla="val -660"/>
                  <a:gd name="adj3" fmla="val 50832"/>
                  <a:gd name="adj4" fmla="val -21389"/>
                  <a:gd name="adj5" fmla="val 387294"/>
                  <a:gd name="adj6" fmla="val -126352"/>
                </a:avLst>
              </a:prstGeom>
              <a:blipFill rotWithShape="1">
                <a:blip r:embed="rId14"/>
                <a:stretch>
                  <a:fillRect t="-1266" r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5665741" y="3276600"/>
            <a:ext cx="228600" cy="2830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0" grpId="0"/>
      <p:bldP spid="14" grpId="0"/>
      <p:bldP spid="2" grpId="0" animBg="1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cxnSp>
          <p:nvCxnSpPr>
            <p:cNvPr id="37" name="Straight Connector 36"/>
            <p:cNvCxnSpPr>
              <a:endCxn id="7" idx="7"/>
            </p:cNvCxnSpPr>
            <p:nvPr/>
          </p:nvCxnSpPr>
          <p:spPr>
            <a:xfrm flipH="1">
              <a:off x="5616482" y="2416082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6482" y="2111282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5867400" y="3429000"/>
              <a:ext cx="304800" cy="19633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867400" y="3276600"/>
              <a:ext cx="304800" cy="1300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800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4800600" y="4016282"/>
              <a:ext cx="282482" cy="2400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3733800" y="2971800"/>
              <a:ext cx="386580" cy="762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793262" y="2830832"/>
              <a:ext cx="327118" cy="14096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11" idx="2"/>
            </p:cNvCxnSpPr>
            <p:nvPr/>
          </p:nvCxnSpPr>
          <p:spPr>
            <a:xfrm>
              <a:off x="4267200" y="2177534"/>
              <a:ext cx="304800" cy="18466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676218" y="1992868"/>
              <a:ext cx="124384" cy="3693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sp>
        <p:nvSpPr>
          <p:cNvPr id="16" name="Freeform 15"/>
          <p:cNvSpPr/>
          <p:nvPr/>
        </p:nvSpPr>
        <p:spPr>
          <a:xfrm>
            <a:off x="2918982" y="2950029"/>
            <a:ext cx="2099332" cy="1654628"/>
          </a:xfrm>
          <a:custGeom>
            <a:avLst/>
            <a:gdLst>
              <a:gd name="connsiteX0" fmla="*/ 1261132 w 2099332"/>
              <a:gd name="connsiteY0" fmla="*/ 0 h 1654628"/>
              <a:gd name="connsiteX1" fmla="*/ 716847 w 2099332"/>
              <a:gd name="connsiteY1" fmla="*/ 119742 h 1654628"/>
              <a:gd name="connsiteX2" fmla="*/ 390275 w 2099332"/>
              <a:gd name="connsiteY2" fmla="*/ 206828 h 1654628"/>
              <a:gd name="connsiteX3" fmla="*/ 74589 w 2099332"/>
              <a:gd name="connsiteY3" fmla="*/ 435428 h 1654628"/>
              <a:gd name="connsiteX4" fmla="*/ 31047 w 2099332"/>
              <a:gd name="connsiteY4" fmla="*/ 751114 h 1654628"/>
              <a:gd name="connsiteX5" fmla="*/ 466475 w 2099332"/>
              <a:gd name="connsiteY5" fmla="*/ 1317171 h 1654628"/>
              <a:gd name="connsiteX6" fmla="*/ 1631247 w 2099332"/>
              <a:gd name="connsiteY6" fmla="*/ 1415142 h 1654628"/>
              <a:gd name="connsiteX7" fmla="*/ 2099332 w 2099332"/>
              <a:gd name="connsiteY7" fmla="*/ 1654628 h 165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9332" h="1654628">
                <a:moveTo>
                  <a:pt x="1261132" y="0"/>
                </a:moveTo>
                <a:lnTo>
                  <a:pt x="716847" y="119742"/>
                </a:lnTo>
                <a:cubicBezTo>
                  <a:pt x="571704" y="154213"/>
                  <a:pt x="497318" y="154214"/>
                  <a:pt x="390275" y="206828"/>
                </a:cubicBezTo>
                <a:cubicBezTo>
                  <a:pt x="283232" y="259442"/>
                  <a:pt x="134460" y="344714"/>
                  <a:pt x="74589" y="435428"/>
                </a:cubicBezTo>
                <a:cubicBezTo>
                  <a:pt x="14718" y="526142"/>
                  <a:pt x="-34267" y="604157"/>
                  <a:pt x="31047" y="751114"/>
                </a:cubicBezTo>
                <a:cubicBezTo>
                  <a:pt x="96361" y="898071"/>
                  <a:pt x="199775" y="1206500"/>
                  <a:pt x="466475" y="1317171"/>
                </a:cubicBezTo>
                <a:cubicBezTo>
                  <a:pt x="733175" y="1427842"/>
                  <a:pt x="1359104" y="1358899"/>
                  <a:pt x="1631247" y="1415142"/>
                </a:cubicBezTo>
                <a:cubicBezTo>
                  <a:pt x="1903390" y="1471385"/>
                  <a:pt x="2001361" y="1563006"/>
                  <a:pt x="2099332" y="1654628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018314" y="3461657"/>
            <a:ext cx="1045398" cy="1433462"/>
          </a:xfrm>
          <a:custGeom>
            <a:avLst/>
            <a:gdLst>
              <a:gd name="connsiteX0" fmla="*/ 0 w 1045398"/>
              <a:gd name="connsiteY0" fmla="*/ 1143000 h 1433462"/>
              <a:gd name="connsiteX1" fmla="*/ 130629 w 1045398"/>
              <a:gd name="connsiteY1" fmla="*/ 1262743 h 1433462"/>
              <a:gd name="connsiteX2" fmla="*/ 413657 w 1045398"/>
              <a:gd name="connsiteY2" fmla="*/ 1426029 h 1433462"/>
              <a:gd name="connsiteX3" fmla="*/ 762000 w 1045398"/>
              <a:gd name="connsiteY3" fmla="*/ 1349829 h 1433462"/>
              <a:gd name="connsiteX4" fmla="*/ 903515 w 1045398"/>
              <a:gd name="connsiteY4" fmla="*/ 870857 h 1433462"/>
              <a:gd name="connsiteX5" fmla="*/ 1045029 w 1045398"/>
              <a:gd name="connsiteY5" fmla="*/ 304800 h 1433462"/>
              <a:gd name="connsiteX6" fmla="*/ 859972 w 1045398"/>
              <a:gd name="connsiteY6" fmla="*/ 0 h 143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398" h="1433462">
                <a:moveTo>
                  <a:pt x="0" y="1143000"/>
                </a:moveTo>
                <a:cubicBezTo>
                  <a:pt x="30843" y="1179286"/>
                  <a:pt x="61686" y="1215572"/>
                  <a:pt x="130629" y="1262743"/>
                </a:cubicBezTo>
                <a:cubicBezTo>
                  <a:pt x="199572" y="1309914"/>
                  <a:pt x="308429" y="1411515"/>
                  <a:pt x="413657" y="1426029"/>
                </a:cubicBezTo>
                <a:cubicBezTo>
                  <a:pt x="518886" y="1440543"/>
                  <a:pt x="680357" y="1442358"/>
                  <a:pt x="762000" y="1349829"/>
                </a:cubicBezTo>
                <a:cubicBezTo>
                  <a:pt x="843643" y="1257300"/>
                  <a:pt x="856344" y="1045028"/>
                  <a:pt x="903515" y="870857"/>
                </a:cubicBezTo>
                <a:cubicBezTo>
                  <a:pt x="950686" y="696686"/>
                  <a:pt x="1052286" y="449943"/>
                  <a:pt x="1045029" y="304800"/>
                </a:cubicBezTo>
                <a:cubicBezTo>
                  <a:pt x="1037772" y="159657"/>
                  <a:pt x="948872" y="79828"/>
                  <a:pt x="859972" y="0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19" idx="6"/>
          </p:cNvCxnSpPr>
          <p:nvPr/>
        </p:nvCxnSpPr>
        <p:spPr>
          <a:xfrm flipH="1" flipV="1">
            <a:off x="5878286" y="3461657"/>
            <a:ext cx="147158" cy="118254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30732" y="4038600"/>
                <a:ext cx="6864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732" y="4038600"/>
                <a:ext cx="68640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061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V="1">
            <a:off x="5562600" y="3494042"/>
            <a:ext cx="152400" cy="13129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Approach  1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4572000" y="2514600"/>
            <a:ext cx="1079508" cy="1219200"/>
            <a:chOff x="4572000" y="2514600"/>
            <a:chExt cx="1079508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1961" r="-921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𝟏𝟐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1961" r="-972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814192" y="2514600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𝟏𝟎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192" y="2514600"/>
                  <a:ext cx="439544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2000" r="-9722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Down Ribbon 1">
            <a:extLst>
              <a:ext uri="{FF2B5EF4-FFF2-40B4-BE49-F238E27FC236}">
                <a16:creationId xmlns:a16="http://schemas.microsoft.com/office/drawing/2014/main" id="{471B0B23-93B6-1840-A939-3EF0DBDFA12B}"/>
              </a:ext>
            </a:extLst>
          </p:cNvPr>
          <p:cNvSpPr/>
          <p:nvPr/>
        </p:nvSpPr>
        <p:spPr>
          <a:xfrm>
            <a:off x="2775857" y="5262405"/>
            <a:ext cx="3668486" cy="9837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Approach 1 </a:t>
            </a:r>
            <a:r>
              <a:rPr lang="en-US" b="1" dirty="0">
                <a:solidFill>
                  <a:srgbClr val="C00000"/>
                </a:solidFill>
              </a:rPr>
              <a:t>fails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CA1E9D67-8D25-1706-3E4A-3CCB8D799ABC}"/>
              </a:ext>
            </a:extLst>
          </p:cNvPr>
          <p:cNvSpPr/>
          <p:nvPr/>
        </p:nvSpPr>
        <p:spPr>
          <a:xfrm rot="2676912">
            <a:off x="4058466" y="148044"/>
            <a:ext cx="914400" cy="914400"/>
          </a:xfrm>
          <a:prstGeom prst="plus">
            <a:avLst>
              <a:gd name="adj" fmla="val 4303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9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13" grpId="0"/>
      <p:bldP spid="2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E576-E1CF-E26C-8A53-2FE2AC09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F2196-CFB9-5A2F-81E8-F4FEDF55F6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Recursive term</a:t>
                </a:r>
                <a:endParaRPr lang="en-IN" sz="2400" b="1" dirty="0"/>
              </a:p>
              <a:p>
                <a:pPr marL="0" indent="0">
                  <a:buNone/>
                </a:pPr>
                <a:r>
                  <a:rPr lang="en-US" sz="2400" i="1" dirty="0">
                    <a:solidFill>
                      <a:srgbClr val="C00000"/>
                    </a:solidFill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)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000" dirty="0"/>
                  <a:t>It was easy to come up with this </a:t>
                </a:r>
                <a:r>
                  <a:rPr lang="en-US" sz="2000" b="1" dirty="0"/>
                  <a:t>term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However, it is not always so easy to come up with the </a:t>
                </a:r>
                <a:r>
                  <a:rPr lang="en-US" sz="2000" b="1" dirty="0"/>
                  <a:t>recursive term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So you need to be </a:t>
                </a:r>
                <a:r>
                  <a:rPr lang="en-US" sz="2000" u="sng" dirty="0"/>
                  <a:t>creative</a:t>
                </a:r>
                <a:r>
                  <a:rPr lang="en-US" sz="2000" dirty="0"/>
                  <a:t> and use your </a:t>
                </a:r>
                <a:r>
                  <a:rPr lang="en-US" sz="2000" u="sng" dirty="0"/>
                  <a:t>analytic skills</a:t>
                </a:r>
                <a:r>
                  <a:rPr lang="en-US" sz="2000" dirty="0"/>
                  <a:t> to design </a:t>
                </a:r>
                <a:r>
                  <a:rPr lang="en-US" sz="2000" b="1" dirty="0"/>
                  <a:t>recursive term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Today’s lecture will address two such problems. </a:t>
                </a:r>
                <a:r>
                  <a:rPr lang="en-US" sz="2000" dirty="0">
                    <a:sym typeface="Wingdings" panose="05000000000000000000" pitchFamily="2" charset="2"/>
                  </a:rPr>
                  <a:t>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F2196-CFB9-5A2F-81E8-F4FEDF55F6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>
                <a:blip r:embed="rId2"/>
                <a:stretch>
                  <a:fillRect l="-1053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53797-BB1D-CD19-12DD-D887C80F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439AC7-FCA8-4B6D-4BF1-921CC6198794}"/>
              </a:ext>
            </a:extLst>
          </p:cNvPr>
          <p:cNvSpPr txBox="1"/>
          <p:nvPr/>
        </p:nvSpPr>
        <p:spPr>
          <a:xfrm>
            <a:off x="2590800" y="990600"/>
            <a:ext cx="451008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b="1" dirty="0">
                <a:solidFill>
                  <a:srgbClr val="C00000"/>
                </a:solidFill>
              </a:rPr>
              <a:t>Longest common subsequence </a:t>
            </a:r>
            <a:r>
              <a:rPr lang="en-US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43FC75-35BC-B25F-E79F-265EB78AB975}"/>
                  </a:ext>
                </a:extLst>
              </p:cNvPr>
              <p:cNvSpPr txBox="1"/>
              <p:nvPr/>
            </p:nvSpPr>
            <p:spPr>
              <a:xfrm>
                <a:off x="2093061" y="2075894"/>
                <a:ext cx="48259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 : The length of LCS of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1..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and </a:t>
                </a:r>
                <a:r>
                  <a:rPr lang="en-US" sz="2000" b="1" dirty="0"/>
                  <a:t>B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1..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43FC75-35BC-B25F-E79F-265EB78AB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061" y="2075894"/>
                <a:ext cx="4825937" cy="400110"/>
              </a:xfrm>
              <a:prstGeom prst="rect">
                <a:avLst/>
              </a:prstGeom>
              <a:blipFill>
                <a:blip r:embed="rId3"/>
                <a:stretch>
                  <a:fillRect l="-126" t="-9231" b="-2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E01894D-ECF5-6E1B-977C-CC608911600E}"/>
              </a:ext>
            </a:extLst>
          </p:cNvPr>
          <p:cNvSpPr txBox="1"/>
          <p:nvPr/>
        </p:nvSpPr>
        <p:spPr>
          <a:xfrm>
            <a:off x="4413373" y="2895600"/>
            <a:ext cx="4425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because of </a:t>
            </a:r>
            <a:r>
              <a:rPr lang="en-US" sz="2000" u="sng" dirty="0"/>
              <a:t>linear structure </a:t>
            </a:r>
            <a:r>
              <a:rPr lang="en-US" sz="2000" dirty="0"/>
              <a:t>of sequence. </a:t>
            </a:r>
          </a:p>
        </p:txBody>
      </p:sp>
    </p:spTree>
    <p:extLst>
      <p:ext uri="{BB962C8B-B14F-4D97-AF65-F5344CB8AC3E}">
        <p14:creationId xmlns:p14="http://schemas.microsoft.com/office/powerpoint/2010/main" val="625616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1</a:t>
                </a:r>
                <a:r>
                  <a:rPr lang="en-US" sz="2000" dirty="0"/>
                  <a:t>: Any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also a shortest path.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If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𝑸</m:t>
                    </m:r>
                  </m:oMath>
                </a14:m>
                <a:r>
                  <a:rPr lang="en-US" sz="2000" dirty="0"/>
                  <a:t> is not shortest path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replace it by a </a:t>
                </a:r>
                <a:r>
                  <a:rPr lang="en-US" sz="2000" u="sng" dirty="0"/>
                  <a:t>shorter</a:t>
                </a:r>
                <a:r>
                  <a:rPr lang="en-US" sz="2000" dirty="0"/>
                  <a:t>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This will give us a path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 which is </a:t>
                </a:r>
                <a:r>
                  <a:rPr lang="en-US" sz="2000" u="sng" dirty="0"/>
                  <a:t>shorter</a:t>
                </a:r>
                <a:r>
                  <a:rPr lang="en-US" sz="2000" dirty="0"/>
                  <a:t> than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This contradicts that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the shortest path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2"/>
                <a:stretch>
                  <a:fillRect l="-741" t="-7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What </a:t>
            </a:r>
            <a:r>
              <a:rPr lang="en-US" sz="2800" b="1" dirty="0">
                <a:solidFill>
                  <a:srgbClr val="7030A0"/>
                </a:solidFill>
              </a:rPr>
              <a:t>propertie</a:t>
            </a:r>
            <a:r>
              <a:rPr lang="en-US" sz="2800" b="1" dirty="0"/>
              <a:t>s does </a:t>
            </a:r>
            <a:r>
              <a:rPr lang="en-US" sz="2800" b="1" dirty="0" err="1">
                <a:solidFill>
                  <a:srgbClr val="0070C0"/>
                </a:solidFill>
              </a:rPr>
              <a:t>Dijkstra</a:t>
            </a:r>
            <a:r>
              <a:rPr lang="en-US" sz="2800" b="1" dirty="0" err="1"/>
              <a:t>’s</a:t>
            </a:r>
            <a:r>
              <a:rPr lang="en-US" sz="2800" b="1" dirty="0">
                <a:solidFill>
                  <a:srgbClr val="006C31"/>
                </a:solidFill>
              </a:rPr>
              <a:t> </a:t>
            </a:r>
            <a:r>
              <a:rPr lang="en-US" sz="2800" b="1" dirty="0"/>
              <a:t>algorithm </a:t>
            </a:r>
            <a:r>
              <a:rPr lang="en-US" sz="2800" b="1" u="sng" dirty="0"/>
              <a:t>exploit</a:t>
            </a:r>
            <a:r>
              <a:rPr lang="en-US" sz="2800" b="1" dirty="0"/>
              <a:t> ?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>
              <a:stCxn id="7" idx="6"/>
              <a:endCxn id="14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𝑸</m:t>
                    </m:r>
                    <m:r>
                      <a:rPr lang="en-US" b="1" i="1" dirty="0" smtClean="0">
                        <a:latin typeface="Cambria Math"/>
                      </a:rPr>
                      <m:t>∷(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 is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58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ight Brace 72"/>
          <p:cNvSpPr/>
          <p:nvPr/>
        </p:nvSpPr>
        <p:spPr>
          <a:xfrm rot="5400000">
            <a:off x="4065957" y="1976962"/>
            <a:ext cx="273203" cy="2567682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215245" y="228600"/>
            <a:ext cx="2480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Approach  2</a:t>
            </a:r>
            <a:endParaRPr lang="en-US" sz="3600" dirty="0"/>
          </a:p>
        </p:txBody>
      </p:sp>
      <p:sp>
        <p:nvSpPr>
          <p:cNvPr id="28" name="Right Brace 27"/>
          <p:cNvSpPr/>
          <p:nvPr/>
        </p:nvSpPr>
        <p:spPr>
          <a:xfrm>
            <a:off x="7292215" y="3886200"/>
            <a:ext cx="327785" cy="1295399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582333" y="3341132"/>
            <a:ext cx="1540828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This proof given in Lecture 7 is incomplete. Students were asked to work on it as homework. Hardly 25% students even attempted in the last 2-3 weeks.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2805704" y="2209800"/>
            <a:ext cx="2762540" cy="742555"/>
            <a:chOff x="3720104" y="1968379"/>
            <a:chExt cx="2528296" cy="666354"/>
          </a:xfrm>
        </p:grpSpPr>
        <p:sp>
          <p:nvSpPr>
            <p:cNvPr id="69" name="Freeform 68"/>
            <p:cNvSpPr/>
            <p:nvPr/>
          </p:nvSpPr>
          <p:spPr>
            <a:xfrm>
              <a:off x="3720104" y="1968379"/>
              <a:ext cx="2506525" cy="633307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>
              <a:stCxn id="69" idx="6"/>
            </p:cNvCxnSpPr>
            <p:nvPr/>
          </p:nvCxnSpPr>
          <p:spPr>
            <a:xfrm>
              <a:off x="6226629" y="2579914"/>
              <a:ext cx="21771" cy="54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DDBBE47-873E-1E14-122E-51141CF91E02}"/>
                  </a:ext>
                </a:extLst>
              </p:cNvPr>
              <p:cNvSpPr txBox="1"/>
              <p:nvPr/>
            </p:nvSpPr>
            <p:spPr>
              <a:xfrm>
                <a:off x="3994472" y="3440668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𝑸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DDBBE47-873E-1E14-122E-51141CF91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472" y="3440668"/>
                <a:ext cx="405880" cy="369332"/>
              </a:xfrm>
              <a:prstGeom prst="rect">
                <a:avLst/>
              </a:prstGeom>
              <a:blipFill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03B47F9C-5F71-2A8B-899C-127BA3E1750B}"/>
              </a:ext>
            </a:extLst>
          </p:cNvPr>
          <p:cNvGrpSpPr/>
          <p:nvPr/>
        </p:nvGrpSpPr>
        <p:grpSpPr>
          <a:xfrm>
            <a:off x="2743199" y="2153045"/>
            <a:ext cx="3663245" cy="742555"/>
            <a:chOff x="2743199" y="2153045"/>
            <a:chExt cx="3663245" cy="742555"/>
          </a:xfrm>
        </p:grpSpPr>
        <p:sp>
          <p:nvSpPr>
            <p:cNvPr id="72" name="Freeform 68">
              <a:extLst>
                <a:ext uri="{FF2B5EF4-FFF2-40B4-BE49-F238E27FC236}">
                  <a16:creationId xmlns:a16="http://schemas.microsoft.com/office/drawing/2014/main" id="{0C244840-FE6D-11AB-F4B1-971E74C89238}"/>
                </a:ext>
              </a:extLst>
            </p:cNvPr>
            <p:cNvSpPr/>
            <p:nvPr/>
          </p:nvSpPr>
          <p:spPr>
            <a:xfrm>
              <a:off x="2743199" y="2153045"/>
              <a:ext cx="2841185" cy="705729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B9E72F4-4AF7-70C7-ACE3-53AD6C32B876}"/>
                </a:ext>
              </a:extLst>
            </p:cNvPr>
            <p:cNvCxnSpPr/>
            <p:nvPr/>
          </p:nvCxnSpPr>
          <p:spPr>
            <a:xfrm>
              <a:off x="5638800" y="2895600"/>
              <a:ext cx="7676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3E311AA-7B8D-1E41-3DB9-5262A142F063}"/>
                  </a:ext>
                </a:extLst>
              </p:cNvPr>
              <p:cNvSpPr txBox="1"/>
              <p:nvPr/>
            </p:nvSpPr>
            <p:spPr>
              <a:xfrm>
                <a:off x="7270496" y="2890779"/>
                <a:ext cx="166558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Length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3E311AA-7B8D-1E41-3DB9-5262A142F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496" y="2890779"/>
                <a:ext cx="1665584" cy="369332"/>
              </a:xfrm>
              <a:prstGeom prst="rect">
                <a:avLst/>
              </a:prstGeom>
              <a:blipFill>
                <a:blip r:embed="rId18"/>
                <a:stretch>
                  <a:fillRect t="-8197" r="-36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D438898A-5647-2236-EE14-317CC28B64B0}"/>
              </a:ext>
            </a:extLst>
          </p:cNvPr>
          <p:cNvSpPr/>
          <p:nvPr/>
        </p:nvSpPr>
        <p:spPr>
          <a:xfrm>
            <a:off x="1752600" y="1144240"/>
            <a:ext cx="6177346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8F5F010-12B2-924E-B22E-D5F19F0C5C6A}"/>
              </a:ext>
            </a:extLst>
          </p:cNvPr>
          <p:cNvSpPr/>
          <p:nvPr/>
        </p:nvSpPr>
        <p:spPr>
          <a:xfrm>
            <a:off x="4093961" y="4481841"/>
            <a:ext cx="408723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D7E5629-0E1B-84A2-642D-24A1B98A7952}"/>
              </a:ext>
            </a:extLst>
          </p:cNvPr>
          <p:cNvSpPr/>
          <p:nvPr/>
        </p:nvSpPr>
        <p:spPr>
          <a:xfrm>
            <a:off x="3352800" y="4876800"/>
            <a:ext cx="408723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E24F3FA-E5AA-2B76-39DF-91BE5AFFA6EB}"/>
                  </a:ext>
                </a:extLst>
              </p:cNvPr>
              <p:cNvSpPr txBox="1"/>
              <p:nvPr/>
            </p:nvSpPr>
            <p:spPr>
              <a:xfrm>
                <a:off x="4217970" y="2183367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E24F3FA-E5AA-2B76-39DF-91BE5AFFA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970" y="2183367"/>
                <a:ext cx="630301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2F5A9F-D109-7BCD-0746-803F993990B9}"/>
                  </a:ext>
                </a:extLst>
              </p:cNvPr>
              <p:cNvSpPr txBox="1"/>
              <p:nvPr/>
            </p:nvSpPr>
            <p:spPr>
              <a:xfrm>
                <a:off x="5229277" y="1644052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2F5A9F-D109-7BCD-0746-803F99399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277" y="1644052"/>
                <a:ext cx="630301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23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3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9" dur="3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" dur="3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5" grpId="0"/>
      <p:bldP spid="22" grpId="0" uiExpand="1" animBg="1"/>
      <p:bldP spid="73" grpId="0" animBg="1"/>
      <p:bldP spid="67" grpId="0"/>
      <p:bldP spid="67" grpId="1"/>
      <p:bldP spid="28" grpId="0" animBg="1"/>
      <p:bldP spid="28" grpId="1" animBg="1"/>
      <p:bldP spid="29" grpId="0" animBg="1"/>
      <p:bldP spid="29" grpId="1" animBg="1"/>
      <p:bldP spid="25" grpId="0"/>
      <p:bldP spid="79" grpId="0" animBg="1"/>
      <p:bldP spid="80" grpId="0" animBg="1"/>
      <p:bldP spid="81" grpId="0" animBg="1"/>
      <p:bldP spid="82" grpId="0" animBg="1"/>
      <p:bldP spid="83" grpId="0"/>
      <p:bldP spid="83" grpId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OPTMAL Triangulation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a CONVEX POLYGON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4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Convex polygon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Representation: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/>
                  <a:t>How to store: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&gt; :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  <a:blipFill rotWithShape="1">
                <a:blip r:embed="rId2"/>
                <a:stretch>
                  <a:fillRect l="-741" t="-54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Straight Connector 12"/>
          <p:cNvCxnSpPr/>
          <p:nvPr/>
        </p:nvCxnSpPr>
        <p:spPr>
          <a:xfrm>
            <a:off x="3718787" y="3352800"/>
            <a:ext cx="2224813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509174" y="3276600"/>
            <a:ext cx="2510626" cy="1131332"/>
            <a:chOff x="3509174" y="3276600"/>
            <a:chExt cx="2510626" cy="1131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3509174" y="3276600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9174" y="3276600"/>
                  <a:ext cx="37702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5658804" y="4038600"/>
                  <a:ext cx="3609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804" y="4038600"/>
                  <a:ext cx="36099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3657600" y="33070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943600" y="40690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00600" y="1611868"/>
            <a:ext cx="2014775" cy="4320064"/>
            <a:chOff x="4800600" y="1611868"/>
            <a:chExt cx="2014775" cy="4320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224225" y="5562600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225" y="5562600"/>
                  <a:ext cx="49077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48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6096000" y="4648200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648200"/>
                  <a:ext cx="49077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148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6324600" y="3657600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3657600"/>
                  <a:ext cx="49077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4800600" y="1611868"/>
                  <a:ext cx="452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1611868"/>
                  <a:ext cx="45230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eeform 38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81200" y="6157579"/>
                <a:ext cx="3706592" cy="39562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Polygon consisting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6157579"/>
                <a:ext cx="3706592" cy="395621"/>
              </a:xfrm>
              <a:prstGeom prst="rect">
                <a:avLst/>
              </a:prstGeom>
              <a:blipFill rotWithShape="1">
                <a:blip r:embed="rId15"/>
                <a:stretch>
                  <a:fillRect l="-1316" t="-6154" r="-180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09800" y="990600"/>
                <a:ext cx="141243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990600"/>
                <a:ext cx="1412438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3896" t="-8333" r="-64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981200" y="1359932"/>
            <a:ext cx="68377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828800" y="2167054"/>
            <a:ext cx="2139383" cy="3764878"/>
            <a:chOff x="1828800" y="2167054"/>
            <a:chExt cx="2139383" cy="3764878"/>
          </a:xfrm>
        </p:grpSpPr>
        <p:grpSp>
          <p:nvGrpSpPr>
            <p:cNvPr id="9" name="Group 8"/>
            <p:cNvGrpSpPr/>
            <p:nvPr/>
          </p:nvGrpSpPr>
          <p:grpSpPr>
            <a:xfrm>
              <a:off x="2326392" y="2167054"/>
              <a:ext cx="1641791" cy="3764878"/>
              <a:chOff x="2326392" y="2167054"/>
              <a:chExt cx="1641791" cy="3764878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326392" y="4888468"/>
                <a:ext cx="1641791" cy="1043464"/>
                <a:chOff x="2326392" y="4888468"/>
                <a:chExt cx="1641791" cy="10434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2326392" y="4888468"/>
                      <a:ext cx="72160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Rectangle 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26392" y="4888468"/>
                      <a:ext cx="721608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1101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3469392" y="5562600"/>
                      <a:ext cx="49879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Rectangle 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9392" y="5562600"/>
                      <a:ext cx="49879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1585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" name="Freeform 24"/>
              <p:cNvSpPr/>
              <p:nvPr/>
            </p:nvSpPr>
            <p:spPr>
              <a:xfrm rot="16200000">
                <a:off x="2559011" y="2118068"/>
                <a:ext cx="642257" cy="740229"/>
              </a:xfrm>
              <a:custGeom>
                <a:avLst/>
                <a:gdLst>
                  <a:gd name="connsiteX0" fmla="*/ 0 w 642257"/>
                  <a:gd name="connsiteY0" fmla="*/ 0 h 740229"/>
                  <a:gd name="connsiteX1" fmla="*/ 348343 w 642257"/>
                  <a:gd name="connsiteY1" fmla="*/ 228600 h 740229"/>
                  <a:gd name="connsiteX2" fmla="*/ 642257 w 642257"/>
                  <a:gd name="connsiteY2" fmla="*/ 740229 h 740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2257" h="740229">
                    <a:moveTo>
                      <a:pt x="0" y="0"/>
                    </a:moveTo>
                    <a:cubicBezTo>
                      <a:pt x="120650" y="52614"/>
                      <a:pt x="241300" y="105229"/>
                      <a:pt x="348343" y="228600"/>
                    </a:cubicBezTo>
                    <a:cubicBezTo>
                      <a:pt x="455386" y="351971"/>
                      <a:pt x="548821" y="546100"/>
                      <a:pt x="642257" y="740229"/>
                    </a:cubicBezTo>
                  </a:path>
                </a:pathLst>
              </a:custGeom>
              <a:ln w="38100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1828800" y="3429000"/>
                  <a:ext cx="7216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3429000"/>
                  <a:ext cx="721608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333" r="-1101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33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12" grpId="0" animBg="1"/>
      <p:bldP spid="14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Triangulation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0070C0"/>
                </a:solidFill>
              </a:rPr>
              <a:t>a CONVEX POLYGON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Partitioning the polygon into </a:t>
            </a:r>
            <a:r>
              <a:rPr lang="en-US" sz="2000" u="sng" dirty="0"/>
              <a:t>disjoint</a:t>
            </a:r>
            <a:r>
              <a:rPr lang="en-US" sz="2000" dirty="0"/>
              <a:t> triangles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11868"/>
            <a:ext cx="4488983" cy="4320064"/>
            <a:chOff x="2326392" y="1611868"/>
            <a:chExt cx="4488983" cy="43200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320064"/>
              <a:chOff x="2326392" y="1611868"/>
              <a:chExt cx="4488983" cy="4320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438400" y="3562350"/>
            <a:ext cx="3962400" cy="323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895600" y="3886200"/>
            <a:ext cx="3505200" cy="1066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810000" y="4876800"/>
            <a:ext cx="2362200" cy="76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95600" y="4876800"/>
            <a:ext cx="32766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971800" y="2590800"/>
            <a:ext cx="3429000" cy="1295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971800" y="2514600"/>
            <a:ext cx="29718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24400" y="6000690"/>
            <a:ext cx="447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, each defined by 3 points on the polygon</a:t>
            </a:r>
          </a:p>
        </p:txBody>
      </p:sp>
    </p:spTree>
    <p:extLst>
      <p:ext uri="{BB962C8B-B14F-4D97-AF65-F5344CB8AC3E}">
        <p14:creationId xmlns:p14="http://schemas.microsoft.com/office/powerpoint/2010/main" val="5039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Triangulation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0070C0"/>
                </a:solidFill>
              </a:rPr>
              <a:t>a CONVEX POLYGON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Partitioning the polygon into </a:t>
            </a:r>
            <a:r>
              <a:rPr lang="en-US" sz="2000" u="sng" dirty="0"/>
              <a:t>disjoint</a:t>
            </a:r>
            <a:r>
              <a:rPr lang="en-US" sz="2000" dirty="0"/>
              <a:t> triangles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11868"/>
            <a:ext cx="4488983" cy="4320064"/>
            <a:chOff x="2326392" y="1611868"/>
            <a:chExt cx="4488983" cy="43200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320064"/>
              <a:chOff x="2326392" y="1611868"/>
              <a:chExt cx="4488983" cy="4320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438400" y="3562350"/>
            <a:ext cx="3962400" cy="323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2438400" y="3562350"/>
            <a:ext cx="3733800" cy="1326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438400" y="3562350"/>
            <a:ext cx="1371600" cy="207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2438400" y="3562350"/>
            <a:ext cx="2971800" cy="207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 flipV="1">
            <a:off x="2438400" y="2514600"/>
            <a:ext cx="3505200" cy="1047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 flipV="1">
            <a:off x="2438400" y="2057400"/>
            <a:ext cx="2590800" cy="1504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24400" y="6000690"/>
            <a:ext cx="447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, each defined by 3 points on the polygon</a:t>
            </a:r>
          </a:p>
        </p:txBody>
      </p:sp>
    </p:spTree>
    <p:extLst>
      <p:ext uri="{BB962C8B-B14F-4D97-AF65-F5344CB8AC3E}">
        <p14:creationId xmlns:p14="http://schemas.microsoft.com/office/powerpoint/2010/main" val="382178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54061F0-F862-E991-5311-7A8EBCC3ECCF}"/>
              </a:ext>
            </a:extLst>
          </p:cNvPr>
          <p:cNvSpPr/>
          <p:nvPr/>
        </p:nvSpPr>
        <p:spPr>
          <a:xfrm>
            <a:off x="5015883" y="2059619"/>
            <a:ext cx="1384917" cy="1828800"/>
          </a:xfrm>
          <a:custGeom>
            <a:avLst/>
            <a:gdLst>
              <a:gd name="connsiteX0" fmla="*/ 1384917 w 1384917"/>
              <a:gd name="connsiteY0" fmla="*/ 1828800 h 1828800"/>
              <a:gd name="connsiteX1" fmla="*/ 0 w 1384917"/>
              <a:gd name="connsiteY1" fmla="*/ 0 h 1828800"/>
              <a:gd name="connsiteX2" fmla="*/ 932156 w 1384917"/>
              <a:gd name="connsiteY2" fmla="*/ 461639 h 1828800"/>
              <a:gd name="connsiteX3" fmla="*/ 1384917 w 1384917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4917" h="1828800">
                <a:moveTo>
                  <a:pt x="1384917" y="1828800"/>
                </a:moveTo>
                <a:lnTo>
                  <a:pt x="0" y="0"/>
                </a:lnTo>
                <a:lnTo>
                  <a:pt x="932156" y="461639"/>
                </a:lnTo>
                <a:lnTo>
                  <a:pt x="1384917" y="18288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75FBE02-C247-0FA8-4DE0-FC2CBA946F7B}"/>
              </a:ext>
            </a:extLst>
          </p:cNvPr>
          <p:cNvSpPr/>
          <p:nvPr/>
        </p:nvSpPr>
        <p:spPr>
          <a:xfrm>
            <a:off x="2991775" y="2068497"/>
            <a:ext cx="3409025" cy="1811045"/>
          </a:xfrm>
          <a:custGeom>
            <a:avLst/>
            <a:gdLst>
              <a:gd name="connsiteX0" fmla="*/ 0 w 3409025"/>
              <a:gd name="connsiteY0" fmla="*/ 514905 h 1811045"/>
              <a:gd name="connsiteX1" fmla="*/ 2050742 w 3409025"/>
              <a:gd name="connsiteY1" fmla="*/ 0 h 1811045"/>
              <a:gd name="connsiteX2" fmla="*/ 3409025 w 3409025"/>
              <a:gd name="connsiteY2" fmla="*/ 1811045 h 1811045"/>
              <a:gd name="connsiteX3" fmla="*/ 0 w 3409025"/>
              <a:gd name="connsiteY3" fmla="*/ 514905 h 181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025" h="1811045">
                <a:moveTo>
                  <a:pt x="0" y="514905"/>
                </a:moveTo>
                <a:lnTo>
                  <a:pt x="2050742" y="0"/>
                </a:lnTo>
                <a:lnTo>
                  <a:pt x="3409025" y="1811045"/>
                </a:lnTo>
                <a:lnTo>
                  <a:pt x="0" y="51490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9899B37-46C5-84E4-374A-B2FD1F71102A}"/>
              </a:ext>
            </a:extLst>
          </p:cNvPr>
          <p:cNvSpPr/>
          <p:nvPr/>
        </p:nvSpPr>
        <p:spPr>
          <a:xfrm>
            <a:off x="2470667" y="3581400"/>
            <a:ext cx="2971223" cy="2054437"/>
          </a:xfrm>
          <a:custGeom>
            <a:avLst/>
            <a:gdLst>
              <a:gd name="connsiteX0" fmla="*/ 0 w 2334828"/>
              <a:gd name="connsiteY0" fmla="*/ 736847 h 745724"/>
              <a:gd name="connsiteX1" fmla="*/ 2334828 w 2334828"/>
              <a:gd name="connsiteY1" fmla="*/ 0 h 745724"/>
              <a:gd name="connsiteX2" fmla="*/ 1606859 w 2334828"/>
              <a:gd name="connsiteY2" fmla="*/ 745724 h 745724"/>
              <a:gd name="connsiteX3" fmla="*/ 0 w 2334828"/>
              <a:gd name="connsiteY3" fmla="*/ 736847 h 745724"/>
              <a:gd name="connsiteX0" fmla="*/ 0 w 2334828"/>
              <a:gd name="connsiteY0" fmla="*/ 736847 h 741918"/>
              <a:gd name="connsiteX1" fmla="*/ 2334828 w 2334828"/>
              <a:gd name="connsiteY1" fmla="*/ 0 h 741918"/>
              <a:gd name="connsiteX2" fmla="*/ 1454310 w 2334828"/>
              <a:gd name="connsiteY2" fmla="*/ 741918 h 741918"/>
              <a:gd name="connsiteX3" fmla="*/ 0 w 2334828"/>
              <a:gd name="connsiteY3" fmla="*/ 736847 h 741918"/>
              <a:gd name="connsiteX0" fmla="*/ 0 w 2334828"/>
              <a:gd name="connsiteY0" fmla="*/ 736847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36847 h 748264"/>
              <a:gd name="connsiteX0" fmla="*/ 0 w 2334828"/>
              <a:gd name="connsiteY0" fmla="*/ 743193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43193 h 748264"/>
              <a:gd name="connsiteX0" fmla="*/ 0 w 2334828"/>
              <a:gd name="connsiteY0" fmla="*/ 743193 h 743193"/>
              <a:gd name="connsiteX1" fmla="*/ 2334828 w 2334828"/>
              <a:gd name="connsiteY1" fmla="*/ 0 h 743193"/>
              <a:gd name="connsiteX2" fmla="*/ 1747014 w 2334828"/>
              <a:gd name="connsiteY2" fmla="*/ 739803 h 743193"/>
              <a:gd name="connsiteX3" fmla="*/ 0 w 2334828"/>
              <a:gd name="connsiteY3" fmla="*/ 743193 h 743193"/>
              <a:gd name="connsiteX0" fmla="*/ 0 w 3048886"/>
              <a:gd name="connsiteY0" fmla="*/ 743193 h 743193"/>
              <a:gd name="connsiteX1" fmla="*/ 2334828 w 3048886"/>
              <a:gd name="connsiteY1" fmla="*/ 0 h 743193"/>
              <a:gd name="connsiteX2" fmla="*/ 3048886 w 3048886"/>
              <a:gd name="connsiteY2" fmla="*/ 737961 h 743193"/>
              <a:gd name="connsiteX3" fmla="*/ 0 w 3048886"/>
              <a:gd name="connsiteY3" fmla="*/ 743193 h 743193"/>
              <a:gd name="connsiteX0" fmla="*/ 1639307 w 4688193"/>
              <a:gd name="connsiteY0" fmla="*/ 634500 h 634500"/>
              <a:gd name="connsiteX1" fmla="*/ 0 w 4688193"/>
              <a:gd name="connsiteY1" fmla="*/ 0 h 634500"/>
              <a:gd name="connsiteX2" fmla="*/ 4688193 w 4688193"/>
              <a:gd name="connsiteY2" fmla="*/ 629268 h 634500"/>
              <a:gd name="connsiteX3" fmla="*/ 1639307 w 4688193"/>
              <a:gd name="connsiteY3" fmla="*/ 634500 h 634500"/>
              <a:gd name="connsiteX0" fmla="*/ 2684230 w 5733116"/>
              <a:gd name="connsiteY0" fmla="*/ 426326 h 426326"/>
              <a:gd name="connsiteX1" fmla="*/ 0 w 5733116"/>
              <a:gd name="connsiteY1" fmla="*/ 0 h 426326"/>
              <a:gd name="connsiteX2" fmla="*/ 5733116 w 5733116"/>
              <a:gd name="connsiteY2" fmla="*/ 421094 h 426326"/>
              <a:gd name="connsiteX3" fmla="*/ 2684230 w 5733116"/>
              <a:gd name="connsiteY3" fmla="*/ 426326 h 426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3116" h="426326">
                <a:moveTo>
                  <a:pt x="2684230" y="426326"/>
                </a:moveTo>
                <a:lnTo>
                  <a:pt x="0" y="0"/>
                </a:lnTo>
                <a:lnTo>
                  <a:pt x="5733116" y="421094"/>
                </a:lnTo>
                <a:lnTo>
                  <a:pt x="2684230" y="426326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Triangulation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0070C0"/>
                </a:solidFill>
              </a:rPr>
              <a:t>a CONVEX POLYGON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11868"/>
            <a:ext cx="4488983" cy="4320064"/>
            <a:chOff x="2326392" y="1611868"/>
            <a:chExt cx="4488983" cy="43200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320064"/>
              <a:chOff x="2326392" y="1611868"/>
              <a:chExt cx="4488983" cy="4320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971800" y="2590800"/>
            <a:ext cx="3200400" cy="2297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2971800" y="2590800"/>
            <a:ext cx="2438400" cy="304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438400" y="3562350"/>
            <a:ext cx="1371600" cy="207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2438400" y="3562350"/>
            <a:ext cx="2971800" cy="207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>
            <a:off x="2971800" y="2590800"/>
            <a:ext cx="3429000" cy="1295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 flipH="1" flipV="1">
            <a:off x="5029200" y="2057400"/>
            <a:ext cx="137160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854061-5F33-82DF-ED32-B3C1F43E7F73}"/>
                  </a:ext>
                </a:extLst>
              </p:cNvPr>
              <p:cNvSpPr txBox="1"/>
              <p:nvPr/>
            </p:nvSpPr>
            <p:spPr>
              <a:xfrm>
                <a:off x="6484487" y="990600"/>
                <a:ext cx="166744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/>
                  <a:t> triangles.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854061-5F33-82DF-ED32-B3C1F43E7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487" y="990600"/>
                <a:ext cx="1667444" cy="369332"/>
              </a:xfrm>
              <a:prstGeom prst="rect">
                <a:avLst/>
              </a:prstGeom>
              <a:blipFill>
                <a:blip r:embed="rId9"/>
                <a:stretch>
                  <a:fillRect t="-10000" r="-2930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06BB6AD-5B43-2AB4-ED5D-492AF029B697}"/>
              </a:ext>
            </a:extLst>
          </p:cNvPr>
          <p:cNvSpPr txBox="1"/>
          <p:nvPr/>
        </p:nvSpPr>
        <p:spPr>
          <a:xfrm>
            <a:off x="381000" y="999399"/>
            <a:ext cx="422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Though there may be </a:t>
            </a:r>
            <a:r>
              <a:rPr lang="en-US" u="sng" dirty="0"/>
              <a:t>many</a:t>
            </a:r>
            <a:r>
              <a:rPr lang="en-US" dirty="0"/>
              <a:t> triangulations, </a:t>
            </a:r>
            <a:endParaRPr lang="en-IN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409FDD-3325-EEEB-2AC9-5E631F44459D}"/>
              </a:ext>
            </a:extLst>
          </p:cNvPr>
          <p:cNvSpPr txBox="1"/>
          <p:nvPr/>
        </p:nvSpPr>
        <p:spPr>
          <a:xfrm>
            <a:off x="4403083" y="990600"/>
            <a:ext cx="208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each has </a:t>
            </a:r>
            <a:r>
              <a:rPr lang="en-US" u="sng" dirty="0"/>
              <a:t>exactly</a:t>
            </a:r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B9CCAB-DD64-568B-B897-A7DF566D211C}"/>
              </a:ext>
            </a:extLst>
          </p:cNvPr>
          <p:cNvCxnSpPr/>
          <p:nvPr/>
        </p:nvCxnSpPr>
        <p:spPr>
          <a:xfrm>
            <a:off x="3802633" y="5632882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8ACDCA-CE7B-E39C-04F8-E54BDCC3C8D7}"/>
              </a:ext>
            </a:extLst>
          </p:cNvPr>
          <p:cNvSpPr txBox="1"/>
          <p:nvPr/>
        </p:nvSpPr>
        <p:spPr>
          <a:xfrm>
            <a:off x="381000" y="1443853"/>
            <a:ext cx="2470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side of the polygon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3C441B5-D021-CB09-5E24-83321E602320}"/>
                  </a:ext>
                </a:extLst>
              </p:cNvPr>
              <p:cNvSpPr txBox="1"/>
              <p:nvPr/>
            </p:nvSpPr>
            <p:spPr>
              <a:xfrm>
                <a:off x="2706580" y="1448112"/>
                <a:ext cx="4532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belongs to </a:t>
                </a:r>
                <a:r>
                  <a:rPr lang="en-US" u="sng" dirty="0"/>
                  <a:t>exactly </a:t>
                </a:r>
                <a14:m>
                  <m:oMath xmlns:m="http://schemas.openxmlformats.org/officeDocument/2006/math">
                    <m:r>
                      <a:rPr lang="en-US" i="1" u="sng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u="sng" dirty="0"/>
                  <a:t> triangle</a:t>
                </a:r>
                <a:r>
                  <a:rPr lang="en-US" dirty="0"/>
                  <a:t> in a triangulation.</a:t>
                </a:r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3C441B5-D021-CB09-5E24-83321E602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580" y="1448112"/>
                <a:ext cx="4532844" cy="369332"/>
              </a:xfrm>
              <a:prstGeom prst="rect">
                <a:avLst/>
              </a:prstGeom>
              <a:blipFill>
                <a:blip r:embed="rId10"/>
                <a:stretch>
                  <a:fillRect l="-1210" t="-10000" r="-538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C202B76F-4073-39C4-5C6E-7F878DA18F17}"/>
              </a:ext>
            </a:extLst>
          </p:cNvPr>
          <p:cNvGrpSpPr/>
          <p:nvPr/>
        </p:nvGrpSpPr>
        <p:grpSpPr>
          <a:xfrm>
            <a:off x="2481025" y="3581399"/>
            <a:ext cx="2962639" cy="2057396"/>
            <a:chOff x="2137304" y="4480810"/>
            <a:chExt cx="3613002" cy="115798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26EF3E8-BF8E-E392-44FB-30CFCF0538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7304" y="4480810"/>
              <a:ext cx="1620714" cy="115465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106585E-C3BC-4758-4CCF-F4D2097E19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7304" y="4480810"/>
              <a:ext cx="3613002" cy="11579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3C3ECD-6102-1737-D5A4-49B8FC434609}"/>
              </a:ext>
            </a:extLst>
          </p:cNvPr>
          <p:cNvCxnSpPr/>
          <p:nvPr/>
        </p:nvCxnSpPr>
        <p:spPr>
          <a:xfrm flipV="1">
            <a:off x="2971800" y="2064109"/>
            <a:ext cx="2057400" cy="533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950B2F2-7EF0-0833-6B95-2700E4EBF647}"/>
              </a:ext>
            </a:extLst>
          </p:cNvPr>
          <p:cNvCxnSpPr>
            <a:cxnSpLocks/>
            <a:endCxn id="49" idx="0"/>
          </p:cNvCxnSpPr>
          <p:nvPr/>
        </p:nvCxnSpPr>
        <p:spPr>
          <a:xfrm flipH="1" flipV="1">
            <a:off x="2991775" y="2583402"/>
            <a:ext cx="3419383" cy="131159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DEBB632-0914-1888-BF8A-6A49E487D3B2}"/>
              </a:ext>
            </a:extLst>
          </p:cNvPr>
          <p:cNvCxnSpPr>
            <a:cxnSpLocks/>
          </p:cNvCxnSpPr>
          <p:nvPr/>
        </p:nvCxnSpPr>
        <p:spPr>
          <a:xfrm flipH="1" flipV="1">
            <a:off x="5038361" y="2078004"/>
            <a:ext cx="1372797" cy="183463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F5A4515-EBAB-3B05-1DD0-2AAD46089255}"/>
              </a:ext>
            </a:extLst>
          </p:cNvPr>
          <p:cNvCxnSpPr>
            <a:cxnSpLocks/>
          </p:cNvCxnSpPr>
          <p:nvPr/>
        </p:nvCxnSpPr>
        <p:spPr>
          <a:xfrm>
            <a:off x="5029200" y="2068497"/>
            <a:ext cx="1358283" cy="18110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D1F3AF8-D4C3-DFA2-891D-398351FF2375}"/>
              </a:ext>
            </a:extLst>
          </p:cNvPr>
          <p:cNvCxnSpPr>
            <a:cxnSpLocks/>
            <a:stCxn id="49" idx="1"/>
          </p:cNvCxnSpPr>
          <p:nvPr/>
        </p:nvCxnSpPr>
        <p:spPr>
          <a:xfrm>
            <a:off x="5042517" y="2068497"/>
            <a:ext cx="896152" cy="45276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D3553B3-2636-A35F-3911-4B26C7DD58FD}"/>
              </a:ext>
            </a:extLst>
          </p:cNvPr>
          <p:cNvCxnSpPr>
            <a:cxnSpLocks/>
            <a:stCxn id="49" idx="2"/>
          </p:cNvCxnSpPr>
          <p:nvPr/>
        </p:nvCxnSpPr>
        <p:spPr>
          <a:xfrm flipH="1" flipV="1">
            <a:off x="5941826" y="2521258"/>
            <a:ext cx="458974" cy="13582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001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49" grpId="0" animBg="1"/>
      <p:bldP spid="49" grpId="1" animBg="1"/>
      <p:bldP spid="31" grpId="0" animBg="1"/>
      <p:bldP spid="31" grpId="1" animBg="1"/>
      <p:bldP spid="13" grpId="0" animBg="1"/>
      <p:bldP spid="15" grpId="0"/>
      <p:bldP spid="27" grpId="0"/>
      <p:bldP spid="2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13698</TotalTime>
  <Words>2139</Words>
  <Application>Microsoft Office PowerPoint</Application>
  <PresentationFormat>On-screen Show (4:3)</PresentationFormat>
  <Paragraphs>607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Recap of the last lecture</vt:lpstr>
      <vt:lpstr>Overview of Dynamic Progrmming Paradigm. </vt:lpstr>
      <vt:lpstr>PowerPoint Presentation</vt:lpstr>
      <vt:lpstr>OPTMAL Triangulation of  a CONVEX POLYGON</vt:lpstr>
      <vt:lpstr>Convex polygon </vt:lpstr>
      <vt:lpstr>Triangulation of  a CONVEX POLYGON </vt:lpstr>
      <vt:lpstr>Triangulation of  a CONVEX POLYGON </vt:lpstr>
      <vt:lpstr>Triangulation of  a CONVEX POLYGON </vt:lpstr>
      <vt:lpstr>OPTMAL Triangulation of  a CONVEX POLYGON</vt:lpstr>
      <vt:lpstr>PowerPoint Presentation</vt:lpstr>
      <vt:lpstr>Attempt 1</vt:lpstr>
      <vt:lpstr>How many possible triangulations ? </vt:lpstr>
      <vt:lpstr>How many possible triangulations ? </vt:lpstr>
      <vt:lpstr>How many possible triangulations ? </vt:lpstr>
      <vt:lpstr>How many possible triangulations ? </vt:lpstr>
      <vt:lpstr>How many possible triangulations ? </vt:lpstr>
      <vt:lpstr>How many possible triangulations ? </vt:lpstr>
      <vt:lpstr>How many possible triangulations ? </vt:lpstr>
      <vt:lpstr>How many possible triangulations ? </vt:lpstr>
      <vt:lpstr>How many possible triangulations ? </vt:lpstr>
      <vt:lpstr>How many possible triangulations ? </vt:lpstr>
      <vt:lpstr>PowerPoint Presentation</vt:lpstr>
      <vt:lpstr>How to compute optimal triangulation ? </vt:lpstr>
      <vt:lpstr>Recursive formulation  of OPTMAL Triangulation</vt:lpstr>
      <vt:lpstr>Recursive formulation for τ(i,j) </vt:lpstr>
      <vt:lpstr>Recursive ALGORITHM  of OPTMAL Triangulation</vt:lpstr>
      <vt:lpstr>Recursive algorithm for τ(i,j) </vt:lpstr>
      <vt:lpstr>Recursive algorithm for τ(i,j) </vt:lpstr>
      <vt:lpstr>Iterative algorithm for τ(i,j) </vt:lpstr>
      <vt:lpstr>OPTIMAL SUBSTRUCTURE PROPERTY</vt:lpstr>
      <vt:lpstr>Longest Common Subsequence </vt:lpstr>
      <vt:lpstr>Optimal triangulation of a convex polygon</vt:lpstr>
      <vt:lpstr>OPTIMAL SUBSTRUCTURE PROPERTY</vt:lpstr>
      <vt:lpstr>Shortest pathS in a graph</vt:lpstr>
      <vt:lpstr>Problem Definition</vt:lpstr>
      <vt:lpstr>Revisiting Lecture 7</vt:lpstr>
      <vt:lpstr>Approach  1 </vt:lpstr>
      <vt:lpstr>Approach  1 </vt:lpstr>
      <vt:lpstr>What properties does Dijkstra’s algorithm exploit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1307</cp:revision>
  <dcterms:created xsi:type="dcterms:W3CDTF">2011-12-03T04:13:03Z</dcterms:created>
  <dcterms:modified xsi:type="dcterms:W3CDTF">2024-09-26T06:32:12Z</dcterms:modified>
</cp:coreProperties>
</file>