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560" r:id="rId2"/>
    <p:sldId id="489" r:id="rId3"/>
    <p:sldId id="493" r:id="rId4"/>
    <p:sldId id="574" r:id="rId5"/>
    <p:sldId id="532" r:id="rId6"/>
    <p:sldId id="718" r:id="rId7"/>
    <p:sldId id="559" r:id="rId8"/>
    <p:sldId id="571" r:id="rId9"/>
    <p:sldId id="558" r:id="rId10"/>
    <p:sldId id="696" r:id="rId11"/>
    <p:sldId id="552" r:id="rId12"/>
    <p:sldId id="708" r:id="rId13"/>
    <p:sldId id="710" r:id="rId14"/>
    <p:sldId id="697" r:id="rId15"/>
    <p:sldId id="698" r:id="rId16"/>
    <p:sldId id="705" r:id="rId17"/>
    <p:sldId id="699" r:id="rId18"/>
    <p:sldId id="700" r:id="rId19"/>
    <p:sldId id="711" r:id="rId20"/>
    <p:sldId id="702" r:id="rId21"/>
    <p:sldId id="703" r:id="rId22"/>
    <p:sldId id="704" r:id="rId23"/>
    <p:sldId id="601" r:id="rId24"/>
    <p:sldId id="596" r:id="rId25"/>
    <p:sldId id="602" r:id="rId26"/>
    <p:sldId id="603" r:id="rId27"/>
    <p:sldId id="606" r:id="rId28"/>
    <p:sldId id="605" r:id="rId29"/>
    <p:sldId id="636" r:id="rId30"/>
    <p:sldId id="607" r:id="rId31"/>
    <p:sldId id="608" r:id="rId32"/>
    <p:sldId id="609" r:id="rId33"/>
    <p:sldId id="604" r:id="rId34"/>
    <p:sldId id="70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8" autoAdjust="0"/>
    <p:restoredTop sz="94539" autoAdjust="0"/>
  </p:normalViewPr>
  <p:slideViewPr>
    <p:cSldViewPr>
      <p:cViewPr varScale="1">
        <p:scale>
          <a:sx n="85" d="100"/>
          <a:sy n="85" d="100"/>
        </p:scale>
        <p:origin x="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16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701.png"/><Relationship Id="rId15" Type="http://schemas.openxmlformats.org/officeDocument/2006/relationships/image" Target="../media/image18.png"/><Relationship Id="rId10" Type="http://schemas.openxmlformats.org/officeDocument/2006/relationships/image" Target="../media/image1601.png"/><Relationship Id="rId9" Type="http://schemas.openxmlformats.org/officeDocument/2006/relationships/image" Target="../media/image153.png"/><Relationship Id="rId14" Type="http://schemas.openxmlformats.org/officeDocument/2006/relationships/image" Target="../media/image73.png"/><Relationship Id="rId2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png"/><Relationship Id="rId18" Type="http://schemas.openxmlformats.org/officeDocument/2006/relationships/image" Target="../media/image201.png"/><Relationship Id="rId12" Type="http://schemas.openxmlformats.org/officeDocument/2006/relationships/image" Target="../media/image1701.png"/><Relationship Id="rId17" Type="http://schemas.openxmlformats.org/officeDocument/2006/relationships/image" Target="../media/image191.png"/><Relationship Id="rId16" Type="http://schemas.openxmlformats.org/officeDocument/2006/relationships/image" Target="../media/image18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0.png"/><Relationship Id="rId15" Type="http://schemas.openxmlformats.org/officeDocument/2006/relationships/image" Target="../media/image73.png"/><Relationship Id="rId10" Type="http://schemas.openxmlformats.org/officeDocument/2006/relationships/image" Target="../media/image1601.png"/><Relationship Id="rId19" Type="http://schemas.openxmlformats.org/officeDocument/2006/relationships/image" Target="../media/image92.png"/><Relationship Id="rId9" Type="http://schemas.openxmlformats.org/officeDocument/2006/relationships/image" Target="../media/image153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1.png"/><Relationship Id="rId13" Type="http://schemas.openxmlformats.org/officeDocument/2006/relationships/image" Target="../media/image30.png"/><Relationship Id="rId7" Type="http://schemas.openxmlformats.org/officeDocument/2006/relationships/image" Target="../media/image216.png"/><Relationship Id="rId12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2.png"/><Relationship Id="rId15" Type="http://schemas.openxmlformats.org/officeDocument/2006/relationships/image" Target="../media/image32.png"/><Relationship Id="rId10" Type="http://schemas.openxmlformats.org/officeDocument/2006/relationships/image" Target="../media/image154.png"/><Relationship Id="rId9" Type="http://schemas.openxmlformats.org/officeDocument/2006/relationships/image" Target="../media/image1411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1.png"/><Relationship Id="rId7" Type="http://schemas.openxmlformats.org/officeDocument/2006/relationships/image" Target="../media/image216.png"/><Relationship Id="rId12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2.png"/><Relationship Id="rId10" Type="http://schemas.openxmlformats.org/officeDocument/2006/relationships/image" Target="../media/image154.png"/><Relationship Id="rId9" Type="http://schemas.openxmlformats.org/officeDocument/2006/relationships/image" Target="../media/image14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90.png"/><Relationship Id="rId12" Type="http://schemas.openxmlformats.org/officeDocument/2006/relationships/image" Target="../media/image280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3.png"/><Relationship Id="rId15" Type="http://schemas.openxmlformats.org/officeDocument/2006/relationships/image" Target="../media/image310.png"/><Relationship Id="rId10" Type="http://schemas.openxmlformats.org/officeDocument/2006/relationships/image" Target="../media/image323.png"/><Relationship Id="rId9" Type="http://schemas.openxmlformats.org/officeDocument/2006/relationships/image" Target="../media/image2400.png"/><Relationship Id="rId14" Type="http://schemas.openxmlformats.org/officeDocument/2006/relationships/image" Target="../media/image30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310.png"/><Relationship Id="rId7" Type="http://schemas.openxmlformats.org/officeDocument/2006/relationships/image" Target="../media/image121.png"/><Relationship Id="rId12" Type="http://schemas.openxmlformats.org/officeDocument/2006/relationships/image" Target="../media/image181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5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" Type="http://schemas.openxmlformats.org/officeDocument/2006/relationships/image" Target="../media/image142.png"/><Relationship Id="rId16" Type="http://schemas.openxmlformats.org/officeDocument/2006/relationships/image" Target="../media/image28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Relationship Id="rId14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png"/><Relationship Id="rId3" Type="http://schemas.openxmlformats.org/officeDocument/2006/relationships/image" Target="../media/image324.png"/><Relationship Id="rId7" Type="http://schemas.openxmlformats.org/officeDocument/2006/relationships/image" Target="../media/image365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0.png"/><Relationship Id="rId5" Type="http://schemas.openxmlformats.org/officeDocument/2006/relationships/image" Target="../media/image353.png"/><Relationship Id="rId4" Type="http://schemas.openxmlformats.org/officeDocument/2006/relationships/image" Target="../media/image3400.png"/><Relationship Id="rId9" Type="http://schemas.openxmlformats.org/officeDocument/2006/relationships/image" Target="../media/image38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26" Type="http://schemas.openxmlformats.org/officeDocument/2006/relationships/image" Target="../media/image434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5" Type="http://schemas.openxmlformats.org/officeDocument/2006/relationships/image" Target="../media/image245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33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Relationship Id="rId14" Type="http://schemas.openxmlformats.org/officeDocument/2006/relationships/image" Target="../media/image2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26" Type="http://schemas.openxmlformats.org/officeDocument/2006/relationships/image" Target="../media/image233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5" Type="http://schemas.openxmlformats.org/officeDocument/2006/relationships/image" Target="../media/image372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45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2" Type="http://schemas.openxmlformats.org/officeDocument/2006/relationships/image" Target="../media/image5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32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2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1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30.png"/><Relationship Id="rId7" Type="http://schemas.openxmlformats.org/officeDocument/2006/relationships/image" Target="../media/image341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0.png"/><Relationship Id="rId9" Type="http://schemas.openxmlformats.org/officeDocument/2006/relationships/image" Target="../media/image4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16" Type="http://schemas.openxmlformats.org/officeDocument/2006/relationships/image" Target="../media/image9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2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26" Type="http://schemas.openxmlformats.org/officeDocument/2006/relationships/image" Target="../media/image422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413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390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png"/><Relationship Id="rId7" Type="http://schemas.openxmlformats.org/officeDocument/2006/relationships/image" Target="../media/image365.png"/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0.png"/><Relationship Id="rId5" Type="http://schemas.openxmlformats.org/officeDocument/2006/relationships/image" Target="../media/image353.png"/><Relationship Id="rId10" Type="http://schemas.openxmlformats.org/officeDocument/2006/relationships/image" Target="../media/image420.png"/><Relationship Id="rId4" Type="http://schemas.openxmlformats.org/officeDocument/2006/relationships/image" Target="../media/image410.png"/><Relationship Id="rId9" Type="http://schemas.openxmlformats.org/officeDocument/2006/relationships/image" Target="../media/image38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422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34" Type="http://schemas.openxmlformats.org/officeDocument/2006/relationships/image" Target="../media/image270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1900.png"/><Relationship Id="rId33" Type="http://schemas.openxmlformats.org/officeDocument/2006/relationships/image" Target="../media/image271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250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0.png"/><Relationship Id="rId30" Type="http://schemas.openxmlformats.org/officeDocument/2006/relationships/image" Target="../media/image241.png"/><Relationship Id="rId35" Type="http://schemas.openxmlformats.org/officeDocument/2006/relationships/image" Target="../media/image422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0.png"/><Relationship Id="rId39" Type="http://schemas.openxmlformats.org/officeDocument/2006/relationships/image" Target="../media/image364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38" Type="http://schemas.openxmlformats.org/officeDocument/2006/relationships/image" Target="../media/image322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29" Type="http://schemas.openxmlformats.org/officeDocument/2006/relationships/image" Target="../media/image2200.png"/><Relationship Id="rId41" Type="http://schemas.openxmlformats.org/officeDocument/2006/relationships/image" Target="../media/image38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281.png"/><Relationship Id="rId37" Type="http://schemas.openxmlformats.org/officeDocument/2006/relationships/image" Target="../media/image1600.png"/><Relationship Id="rId40" Type="http://schemas.openxmlformats.org/officeDocument/2006/relationships/image" Target="../media/image371.png"/><Relationship Id="rId15" Type="http://schemas.openxmlformats.org/officeDocument/2006/relationships/image" Target="../media/image80.png"/><Relationship Id="rId23" Type="http://schemas.openxmlformats.org/officeDocument/2006/relationships/image" Target="../media/image1900.png"/><Relationship Id="rId28" Type="http://schemas.openxmlformats.org/officeDocument/2006/relationships/image" Target="../media/image2010.png"/><Relationship Id="rId36" Type="http://schemas.openxmlformats.org/officeDocument/2006/relationships/image" Target="../media/image351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303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8" Type="http://schemas.openxmlformats.org/officeDocument/2006/relationships/image" Target="../media/image1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png"/><Relationship Id="rId3" Type="http://schemas.openxmlformats.org/officeDocument/2006/relationships/image" Target="../media/image400.png"/><Relationship Id="rId7" Type="http://schemas.openxmlformats.org/officeDocument/2006/relationships/image" Target="../media/image365.png"/><Relationship Id="rId12" Type="http://schemas.openxmlformats.org/officeDocument/2006/relationships/image" Target="../media/image443.png"/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0.png"/><Relationship Id="rId11" Type="http://schemas.openxmlformats.org/officeDocument/2006/relationships/image" Target="../media/image435.png"/><Relationship Id="rId5" Type="http://schemas.openxmlformats.org/officeDocument/2006/relationships/image" Target="../media/image353.png"/><Relationship Id="rId10" Type="http://schemas.openxmlformats.org/officeDocument/2006/relationships/image" Target="../media/image420.png"/><Relationship Id="rId4" Type="http://schemas.openxmlformats.org/officeDocument/2006/relationships/image" Target="../media/image410.png"/><Relationship Id="rId9" Type="http://schemas.openxmlformats.org/officeDocument/2006/relationships/image" Target="../media/image38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18" Type="http://schemas.openxmlformats.org/officeDocument/2006/relationships/image" Target="../media/image8.png"/><Relationship Id="rId3" Type="http://schemas.openxmlformats.org/officeDocument/2006/relationships/image" Target="../media/image90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0.png"/><Relationship Id="rId24" Type="http://schemas.openxmlformats.org/officeDocument/2006/relationships/image" Target="../media/image14.png"/><Relationship Id="rId5" Type="http://schemas.openxmlformats.org/officeDocument/2006/relationships/image" Target="../media/image110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9" Type="http://schemas.openxmlformats.org/officeDocument/2006/relationships/image" Target="../media/image141.png"/><Relationship Id="rId4" Type="http://schemas.openxmlformats.org/officeDocument/2006/relationships/image" Target="../media/image100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4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5961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15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Shortest paths in graphs with negative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955" y="3056105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8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passing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18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𝜶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latin typeface="Cambria Math"/>
                        </a:rPr>
                        <m:t>𝜷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latin typeface="Cambria Math"/>
                        </a:rPr>
                        <m:t>𝜸</m:t>
                      </m:r>
                      <m:r>
                        <a:rPr lang="en-US" b="1" i="1" dirty="0" smtClean="0"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249D95-5B46-2AD8-8401-1CC6A5C26D40}"/>
              </a:ext>
            </a:extLst>
          </p:cNvPr>
          <p:cNvSpPr/>
          <p:nvPr/>
        </p:nvSpPr>
        <p:spPr>
          <a:xfrm>
            <a:off x="1597402" y="4438169"/>
            <a:ext cx="4269998" cy="4386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804AC-BCB6-0A72-A66F-89943253024B}"/>
              </a:ext>
            </a:extLst>
          </p:cNvPr>
          <p:cNvSpPr/>
          <p:nvPr/>
        </p:nvSpPr>
        <p:spPr>
          <a:xfrm>
            <a:off x="5858483" y="4528996"/>
            <a:ext cx="4269998" cy="4386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9">
                <a:extLst>
                  <a:ext uri="{FF2B5EF4-FFF2-40B4-BE49-F238E27FC236}">
                    <a16:creationId xmlns:a16="http://schemas.microsoft.com/office/drawing/2014/main" id="{1A8162DB-0607-F234-634B-49FE67A9AFE7}"/>
                  </a:ext>
                </a:extLst>
              </p:cNvPr>
              <p:cNvSpPr/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14" name="Cloud Callout 9">
                <a:extLst>
                  <a:ext uri="{FF2B5EF4-FFF2-40B4-BE49-F238E27FC236}">
                    <a16:creationId xmlns:a16="http://schemas.microsoft.com/office/drawing/2014/main" id="{1A8162DB-0607-F234-634B-49FE67A9A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D9A7D5A8-F5EE-1645-2AE6-173E7C368161}"/>
              </a:ext>
            </a:extLst>
          </p:cNvPr>
          <p:cNvSpPr/>
          <p:nvPr/>
        </p:nvSpPr>
        <p:spPr>
          <a:xfrm>
            <a:off x="3662099" y="4490457"/>
            <a:ext cx="4269998" cy="4386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9" grpId="0" animBg="1"/>
      <p:bldP spid="9" grpId="1" animBg="1"/>
      <p:bldP spid="31" grpId="0" animBg="1"/>
      <p:bldP spid="31" grpId="1" animBg="1"/>
      <p:bldP spid="12" grpId="0" animBg="1"/>
      <p:bldP spid="13" grpId="0" animBg="1"/>
      <p:bldP spid="14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passing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11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/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B12DF-428A-FCAA-01B5-AD226203F868}"/>
                  </a:ext>
                </a:extLst>
              </p:cNvPr>
              <p:cNvSpPr txBox="1"/>
              <p:nvPr/>
            </p:nvSpPr>
            <p:spPr>
              <a:xfrm>
                <a:off x="5334000" y="1459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B12DF-428A-FCAA-01B5-AD226203F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183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BF78-C37D-2F6E-E246-02DD4C9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graph with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/>
                      </a:rPr>
                      <m:t>∷(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14350" indent="-514350">
                  <a:buAutoNum type="romanLcParenBoth"/>
                </a:pPr>
                <a:r>
                  <a:rPr lang="en-US" sz="2000" dirty="0"/>
                  <a:t>Any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cannot</a:t>
                </a:r>
                <a:r>
                  <a:rPr lang="en-US" sz="2000" dirty="0"/>
                  <a:t> be shorter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14350" indent="-514350">
                  <a:buFont typeface="Arial" charset="0"/>
                  <a:buAutoNum type="romanLcParenBoth"/>
                </a:pPr>
                <a:r>
                  <a:rPr lang="en-US" sz="2000" dirty="0"/>
                  <a:t>Any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doesn’t 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cannot</a:t>
                </a:r>
                <a:r>
                  <a:rPr lang="en-US" sz="2000" dirty="0"/>
                  <a:t> be shorter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14350" indent="-514350">
                  <a:buAutoNum type="romanLcParenBoth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>
                <a:blip r:embed="rId2"/>
                <a:stretch>
                  <a:fillRect l="-694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7D7-4CF5-F880-1D93-576F5FD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7003F1-277E-99A3-B073-4EB30E39644B}"/>
              </a:ext>
            </a:extLst>
          </p:cNvPr>
          <p:cNvGrpSpPr/>
          <p:nvPr/>
        </p:nvGrpSpPr>
        <p:grpSpPr>
          <a:xfrm>
            <a:off x="1828800" y="3733800"/>
            <a:ext cx="4391581" cy="457200"/>
            <a:chOff x="2466419" y="2895600"/>
            <a:chExt cx="4391581" cy="4572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6F80DC-E478-DDDF-94E4-0F1CBF23EB7C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49F3C6-2DEE-9C31-7628-1FBE2CE74561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50A76-85BA-0009-82D0-40A5429C868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38A582-D6BA-E3CF-FC6D-5704994F99D5}"/>
                </a:ext>
              </a:extLst>
            </p:cNvPr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35F59C8-6C96-176B-89B2-DBB98BD6F905}"/>
                      </a:ext>
                    </a:extLst>
                  </p:cNvPr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3E6407A-1988-185F-CFCA-C20BE91D137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F3860C8-CC72-DBC4-0B9C-2EE52990A09A}"/>
                </a:ext>
              </a:extLst>
            </p:cNvPr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9D346D5-3EEA-6921-D14B-A796252F9E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DF1C6A-35EA-AE26-CCD6-8BE287023336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DFCE0-4450-AE06-BAFC-F518F3CB1A94}"/>
                </a:ext>
              </a:extLst>
            </p:cNvPr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A349594-57E6-EDEC-80D3-343CA99DF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FA86B2C-AD8D-065D-5BC7-F2A7738684F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93213-1EF0-6789-3ECA-C63C932A1BD3}"/>
                </a:ext>
              </a:extLst>
            </p:cNvPr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1DFCE70-8AA4-A7BB-D789-9FCE4302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3A29741-420A-44C0-4A69-F07B1A4A774F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3152FF0-195D-C377-7AB6-8093742F3576}"/>
                </a:ext>
              </a:extLst>
            </p:cNvPr>
            <p:cNvCxnSpPr>
              <a:stCxn id="71" idx="6"/>
              <a:endCxn id="68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FA3D9C9-97DA-2158-F57E-00730833E776}"/>
                </a:ext>
              </a:extLst>
            </p:cNvPr>
            <p:cNvCxnSpPr>
              <a:endCxn id="7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06958D-18BE-6099-8600-BAEC20F73EE7}"/>
                </a:ext>
              </a:extLst>
            </p:cNvPr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EE46461-47A0-35C7-2086-27F8379EF928}"/>
                </a:ext>
              </a:extLst>
            </p:cNvPr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BC33379-D8F4-D9AE-CED2-E78940E97D35}"/>
              </a:ext>
            </a:extLst>
          </p:cNvPr>
          <p:cNvSpPr/>
          <p:nvPr/>
        </p:nvSpPr>
        <p:spPr>
          <a:xfrm rot="5400000">
            <a:off x="3357048" y="2863333"/>
            <a:ext cx="392666" cy="25908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/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0FBF450-440F-392C-C260-F32863F3DFD5}"/>
              </a:ext>
            </a:extLst>
          </p:cNvPr>
          <p:cNvGrpSpPr/>
          <p:nvPr/>
        </p:nvGrpSpPr>
        <p:grpSpPr>
          <a:xfrm>
            <a:off x="2190460" y="3067445"/>
            <a:ext cx="2762540" cy="742555"/>
            <a:chOff x="3720104" y="1968379"/>
            <a:chExt cx="2528296" cy="66635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3EB245F-BF04-385D-3B8C-CED36020E38A}"/>
                </a:ext>
              </a:extLst>
            </p:cNvPr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8F4AB5-8761-BF33-4230-1CCBB7872CB0}"/>
                </a:ext>
              </a:extLst>
            </p:cNvPr>
            <p:cNvCxnSpPr>
              <a:stCxn id="15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AF5BC-1068-99C5-B31C-EC2828A5395F}"/>
              </a:ext>
            </a:extLst>
          </p:cNvPr>
          <p:cNvGrpSpPr/>
          <p:nvPr/>
        </p:nvGrpSpPr>
        <p:grpSpPr>
          <a:xfrm>
            <a:off x="2127955" y="3010690"/>
            <a:ext cx="3663245" cy="742555"/>
            <a:chOff x="2743199" y="2153045"/>
            <a:chExt cx="3663245" cy="742555"/>
          </a:xfrm>
        </p:grpSpPr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27C2EC96-5672-44F5-156A-A3C1D8C3B505}"/>
                </a:ext>
              </a:extLst>
            </p:cNvPr>
            <p:cNvSpPr/>
            <p:nvPr/>
          </p:nvSpPr>
          <p:spPr>
            <a:xfrm>
              <a:off x="2743199" y="2153045"/>
              <a:ext cx="2841185" cy="705729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0A4228-076C-7681-D34F-4F3A69C7EE5D}"/>
                </a:ext>
              </a:extLst>
            </p:cNvPr>
            <p:cNvCxnSpPr/>
            <p:nvPr/>
          </p:nvCxnSpPr>
          <p:spPr>
            <a:xfrm>
              <a:off x="5638800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>
                <a:extLst>
                  <a:ext uri="{FF2B5EF4-FFF2-40B4-BE49-F238E27FC236}">
                    <a16:creationId xmlns:a16="http://schemas.microsoft.com/office/drawing/2014/main" id="{5E8EEA50-A772-1352-C8B2-4CD30F051651}"/>
                  </a:ext>
                </a:extLst>
              </p:cNvPr>
              <p:cNvSpPr/>
              <p:nvPr/>
            </p:nvSpPr>
            <p:spPr>
              <a:xfrm>
                <a:off x="0" y="4800600"/>
                <a:ext cx="4712265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any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that does not pass through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0" name="Cloud Callout 19">
                <a:extLst>
                  <a:ext uri="{FF2B5EF4-FFF2-40B4-BE49-F238E27FC236}">
                    <a16:creationId xmlns:a16="http://schemas.microsoft.com/office/drawing/2014/main" id="{5E8EEA50-A772-1352-C8B2-4CD30F051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600"/>
                <a:ext cx="4712265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7B801E-DF4C-9FC9-661F-FA9F2765C588}"/>
                  </a:ext>
                </a:extLst>
              </p:cNvPr>
              <p:cNvSpPr txBox="1"/>
              <p:nvPr/>
            </p:nvSpPr>
            <p:spPr>
              <a:xfrm>
                <a:off x="4794308" y="4648200"/>
                <a:ext cx="4425892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path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</a:t>
                </a:r>
                <a:r>
                  <a:rPr lang="en-US" u="sng" dirty="0"/>
                  <a:t>shorter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US" dirty="0">
                    <a:sym typeface="Wingdings" pitchFamily="2" charset="2"/>
                  </a:rPr>
                  <a:t>There is a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shorter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Contradiction 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7B801E-DF4C-9FC9-661F-FA9F2765C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08" y="4648200"/>
                <a:ext cx="4425892" cy="1200329"/>
              </a:xfrm>
              <a:prstGeom prst="rect">
                <a:avLst/>
              </a:prstGeom>
              <a:blipFill>
                <a:blip r:embed="rId14"/>
                <a:stretch>
                  <a:fillRect l="-1143" t="-3158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4EAA34-23A8-DC68-211E-6A7AD0908A95}"/>
                  </a:ext>
                </a:extLst>
              </p:cNvPr>
              <p:cNvSpPr txBox="1"/>
              <p:nvPr/>
            </p:nvSpPr>
            <p:spPr>
              <a:xfrm>
                <a:off x="3725808" y="2907268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4EAA34-23A8-DC68-211E-6A7AD090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08" y="2907268"/>
                <a:ext cx="465192" cy="369332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7908C54-4F4D-A642-2DB8-5899ACFB84EB}"/>
              </a:ext>
            </a:extLst>
          </p:cNvPr>
          <p:cNvSpPr/>
          <p:nvPr/>
        </p:nvSpPr>
        <p:spPr>
          <a:xfrm>
            <a:off x="5867400" y="1611868"/>
            <a:ext cx="3276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C4B0B3-8783-63DF-6F31-D53FDCFA138E}"/>
              </a:ext>
            </a:extLst>
          </p:cNvPr>
          <p:cNvSpPr/>
          <p:nvPr/>
        </p:nvSpPr>
        <p:spPr>
          <a:xfrm>
            <a:off x="914400" y="1600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AFEDC-FFB9-3C73-7D79-6A5BD37A0B77}"/>
              </a:ext>
            </a:extLst>
          </p:cNvPr>
          <p:cNvSpPr/>
          <p:nvPr/>
        </p:nvSpPr>
        <p:spPr>
          <a:xfrm>
            <a:off x="4310047" y="2044579"/>
            <a:ext cx="3276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7AA01-6B65-90B7-763F-A6E8A43BA308}"/>
              </a:ext>
            </a:extLst>
          </p:cNvPr>
          <p:cNvSpPr/>
          <p:nvPr/>
        </p:nvSpPr>
        <p:spPr>
          <a:xfrm>
            <a:off x="4969860" y="2413911"/>
            <a:ext cx="3276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AB05A20-321C-C63A-CE4A-A33A11073E57}"/>
              </a:ext>
            </a:extLst>
          </p:cNvPr>
          <p:cNvSpPr/>
          <p:nvPr/>
        </p:nvSpPr>
        <p:spPr>
          <a:xfrm>
            <a:off x="2000129" y="5360610"/>
            <a:ext cx="4712265" cy="945119"/>
          </a:xfrm>
          <a:prstGeom prst="cloudCallout">
            <a:avLst>
              <a:gd name="adj1" fmla="val -25991"/>
              <a:gd name="adj2" fmla="val 7885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 on the </a:t>
            </a:r>
            <a:r>
              <a:rPr lang="en-US" b="1" dirty="0">
                <a:solidFill>
                  <a:srgbClr val="7030A0"/>
                </a:solidFill>
              </a:rPr>
              <a:t>Lemma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does it convey ?</a:t>
            </a:r>
          </a:p>
        </p:txBody>
      </p:sp>
    </p:spTree>
    <p:extLst>
      <p:ext uri="{BB962C8B-B14F-4D97-AF65-F5344CB8AC3E}">
        <p14:creationId xmlns:p14="http://schemas.microsoft.com/office/powerpoint/2010/main" val="178542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4" grpId="0" animBg="1"/>
      <p:bldP spid="11" grpId="0"/>
      <p:bldP spid="20" grpId="0" animBg="1"/>
      <p:bldP spid="20" grpId="1" animBg="1"/>
      <p:bldP spid="21" grpId="0" animBg="1"/>
      <p:bldP spid="21" grpId="1" build="allAtOnce" animBg="1"/>
      <p:bldP spid="22" grpId="0"/>
      <p:bldP spid="22" grpId="1"/>
      <p:bldP spid="23" grpId="0" animBg="1"/>
      <p:bldP spid="24" grpId="0" animBg="1"/>
      <p:bldP spid="25" grpId="0" animBg="1"/>
      <p:bldP spid="26" grpId="0" animBg="1"/>
      <p:bldP spid="27" grpId="0" animBg="1"/>
      <p:bldP spid="27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BF78-C37D-2F6E-E246-02DD4C9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graph with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/>
                      </a:rPr>
                      <m:t>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/>
                        </a:rPr>
                        <m:t>𝑸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AutoNum type="romanLcParenBoth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>
                <a:blip r:embed="rId2"/>
                <a:stretch>
                  <a:fillRect l="-694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7D7-4CF5-F880-1D93-576F5FD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7003F1-277E-99A3-B073-4EB30E39644B}"/>
              </a:ext>
            </a:extLst>
          </p:cNvPr>
          <p:cNvGrpSpPr/>
          <p:nvPr/>
        </p:nvGrpSpPr>
        <p:grpSpPr>
          <a:xfrm>
            <a:off x="1828800" y="3733800"/>
            <a:ext cx="4391581" cy="457200"/>
            <a:chOff x="2466419" y="2895600"/>
            <a:chExt cx="4391581" cy="4572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6F80DC-E478-DDDF-94E4-0F1CBF23EB7C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49F3C6-2DEE-9C31-7628-1FBE2CE74561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50A76-85BA-0009-82D0-40A5429C868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38A582-D6BA-E3CF-FC6D-5704994F99D5}"/>
                </a:ext>
              </a:extLst>
            </p:cNvPr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35F59C8-6C96-176B-89B2-DBB98BD6F905}"/>
                      </a:ext>
                    </a:extLst>
                  </p:cNvPr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3E6407A-1988-185F-CFCA-C20BE91D137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F3860C8-CC72-DBC4-0B9C-2EE52990A09A}"/>
                </a:ext>
              </a:extLst>
            </p:cNvPr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9D346D5-3EEA-6921-D14B-A796252F9E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DF1C6A-35EA-AE26-CCD6-8BE287023336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DFCE0-4450-AE06-BAFC-F518F3CB1A94}"/>
                </a:ext>
              </a:extLst>
            </p:cNvPr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A349594-57E6-EDEC-80D3-343CA99DF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FA86B2C-AD8D-065D-5BC7-F2A7738684F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93213-1EF0-6789-3ECA-C63C932A1BD3}"/>
                </a:ext>
              </a:extLst>
            </p:cNvPr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1DFCE70-8AA4-A7BB-D789-9FCE4302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3A29741-420A-44C0-4A69-F07B1A4A774F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3152FF0-195D-C377-7AB6-8093742F3576}"/>
                </a:ext>
              </a:extLst>
            </p:cNvPr>
            <p:cNvCxnSpPr>
              <a:stCxn id="71" idx="6"/>
              <a:endCxn id="68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FA3D9C9-97DA-2158-F57E-00730833E776}"/>
                </a:ext>
              </a:extLst>
            </p:cNvPr>
            <p:cNvCxnSpPr>
              <a:endCxn id="7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06958D-18BE-6099-8600-BAEC20F73EE7}"/>
                </a:ext>
              </a:extLst>
            </p:cNvPr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EE46461-47A0-35C7-2086-27F8379EF928}"/>
                </a:ext>
              </a:extLst>
            </p:cNvPr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BC33379-D8F4-D9AE-CED2-E78940E97D35}"/>
              </a:ext>
            </a:extLst>
          </p:cNvPr>
          <p:cNvSpPr/>
          <p:nvPr/>
        </p:nvSpPr>
        <p:spPr>
          <a:xfrm rot="5400000">
            <a:off x="3357048" y="2863333"/>
            <a:ext cx="392666" cy="25908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/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E5A5433-AA5E-4B23-7D9A-1C19D7608DC8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/>
              <a:t>The</a:t>
            </a:r>
            <a:r>
              <a:rPr lang="en-US" sz="3600" b="1">
                <a:solidFill>
                  <a:srgbClr val="006C31"/>
                </a:solidFill>
              </a:rPr>
              <a:t> Optimal Subpath</a:t>
            </a:r>
            <a:r>
              <a:rPr lang="en-US" sz="3600" b="1"/>
              <a:t> </a:t>
            </a:r>
            <a:r>
              <a:rPr lang="en-US" sz="3600" b="1">
                <a:solidFill>
                  <a:srgbClr val="7030A0"/>
                </a:solidFill>
              </a:rPr>
              <a:t>Property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01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suggests that if we know the </a:t>
                </a:r>
                <a:r>
                  <a:rPr lang="en-US" sz="2000" u="sng" dirty="0"/>
                  <a:t>number of edges on the shortest paths</a:t>
                </a:r>
                <a:r>
                  <a:rPr lang="en-US" sz="2000" dirty="0"/>
                  <a:t> to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vertex, then we can compute the shortest path to each vertex.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519307" y="3755827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448044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6764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676400"/>
                <a:ext cx="928459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52424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24244"/>
                <a:ext cx="370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3810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024539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3810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47">
            <a:extLst>
              <a:ext uri="{FF2B5EF4-FFF2-40B4-BE49-F238E27FC236}">
                <a16:creationId xmlns:a16="http://schemas.microsoft.com/office/drawing/2014/main" id="{75AE6334-6EDE-CC40-49E4-4F41739C8998}"/>
              </a:ext>
            </a:extLst>
          </p:cNvPr>
          <p:cNvSpPr/>
          <p:nvPr/>
        </p:nvSpPr>
        <p:spPr>
          <a:xfrm>
            <a:off x="3714750" y="4495800"/>
            <a:ext cx="4133850" cy="4572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42BD18E-F3B7-49A2-E3DC-023130DABAE7}"/>
              </a:ext>
            </a:extLst>
          </p:cNvPr>
          <p:cNvSpPr/>
          <p:nvPr/>
        </p:nvSpPr>
        <p:spPr>
          <a:xfrm>
            <a:off x="361950" y="5972239"/>
            <a:ext cx="4133850" cy="632436"/>
          </a:xfrm>
          <a:prstGeom prst="borderCallout1">
            <a:avLst>
              <a:gd name="adj1" fmla="val 46735"/>
              <a:gd name="adj2" fmla="val 99167"/>
              <a:gd name="adj3" fmla="val -160348"/>
              <a:gd name="adj4" fmla="val 132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get this information ? It is too much to ask for.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322BA-0C26-D00D-C7C7-6A099EBA9E65}"/>
              </a:ext>
            </a:extLst>
          </p:cNvPr>
          <p:cNvSpPr/>
          <p:nvPr/>
        </p:nvSpPr>
        <p:spPr>
          <a:xfrm>
            <a:off x="2151199" y="4495800"/>
            <a:ext cx="336810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67A83-E3C0-16AC-C4BA-E2CF8665563D}"/>
              </a:ext>
            </a:extLst>
          </p:cNvPr>
          <p:cNvSpPr/>
          <p:nvPr/>
        </p:nvSpPr>
        <p:spPr>
          <a:xfrm>
            <a:off x="5524782" y="4510119"/>
            <a:ext cx="336810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D1259-DAF7-3DAD-0DE6-04D2DB685FDD}"/>
              </a:ext>
            </a:extLst>
          </p:cNvPr>
          <p:cNvSpPr/>
          <p:nvPr/>
        </p:nvSpPr>
        <p:spPr>
          <a:xfrm>
            <a:off x="1832610" y="4983837"/>
            <a:ext cx="5376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8">
            <a:extLst>
              <a:ext uri="{FF2B5EF4-FFF2-40B4-BE49-F238E27FC236}">
                <a16:creationId xmlns:a16="http://schemas.microsoft.com/office/drawing/2014/main" id="{146D77F8-1C57-7D37-E085-B15BF928E896}"/>
              </a:ext>
            </a:extLst>
          </p:cNvPr>
          <p:cNvSpPr/>
          <p:nvPr/>
        </p:nvSpPr>
        <p:spPr>
          <a:xfrm>
            <a:off x="3048000" y="4883945"/>
            <a:ext cx="5867400" cy="1219200"/>
          </a:xfrm>
          <a:prstGeom prst="cloudCallout">
            <a:avLst>
              <a:gd name="adj1" fmla="val -23171"/>
              <a:gd name="adj2" fmla="val 765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the difficulty in exploiting this observation to design </a:t>
            </a:r>
            <a:r>
              <a:rPr lang="en-US" b="1" dirty="0">
                <a:solidFill>
                  <a:schemeClr val="tx1"/>
                </a:solidFill>
              </a:rPr>
              <a:t>recursive formulation</a:t>
            </a:r>
            <a:r>
              <a:rPr lang="en-US" dirty="0">
                <a:solidFill>
                  <a:schemeClr val="tx1"/>
                </a:solidFill>
              </a:rPr>
              <a:t> of the solution ?</a:t>
            </a:r>
          </a:p>
        </p:txBody>
      </p:sp>
    </p:spTree>
    <p:extLst>
      <p:ext uri="{BB962C8B-B14F-4D97-AF65-F5344CB8AC3E}">
        <p14:creationId xmlns:p14="http://schemas.microsoft.com/office/powerpoint/2010/main" val="204633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  <p:bldP spid="7" grpId="0" animBg="1"/>
      <p:bldP spid="9" grpId="0" animBg="1"/>
      <p:bldP spid="10" grpId="0" animBg="1"/>
      <p:bldP spid="14" grpId="0" animBg="1"/>
      <p:bldP spid="15" grpId="0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3A93-9F35-58FC-F93E-6EA53EEE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85AA-D836-EFF8-B4ED-0EB3E91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might like to take a </a:t>
            </a:r>
            <a:r>
              <a:rPr lang="en-US" sz="2000" b="1" dirty="0"/>
              <a:t>break</a:t>
            </a:r>
            <a:r>
              <a:rPr lang="en-US" sz="2000" dirty="0"/>
              <a:t> to </a:t>
            </a:r>
            <a:r>
              <a:rPr lang="en-US" sz="2000" b="1" dirty="0"/>
              <a:t>internalize</a:t>
            </a:r>
            <a:r>
              <a:rPr lang="en-US" sz="2000" dirty="0"/>
              <a:t> our journey till now.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Make some attempts to design recursive formulation </a:t>
            </a:r>
          </a:p>
          <a:p>
            <a:pPr marL="0" indent="0">
              <a:buNone/>
            </a:pPr>
            <a:r>
              <a:rPr lang="en-US" sz="2000" dirty="0"/>
              <a:t>using </a:t>
            </a:r>
            <a:r>
              <a:rPr lang="en-US" sz="2000" b="1" dirty="0"/>
              <a:t>optimal </a:t>
            </a:r>
            <a:r>
              <a:rPr lang="en-US" sz="2000" b="1" dirty="0" err="1"/>
              <a:t>subpath</a:t>
            </a:r>
            <a:r>
              <a:rPr lang="en-US" sz="2000" b="1" dirty="0"/>
              <a:t> property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 through the next few slides </a:t>
            </a:r>
            <a:r>
              <a:rPr lang="en-US" sz="2000" b="1" u="sng" dirty="0"/>
              <a:t>very </a:t>
            </a:r>
            <a:r>
              <a:rPr lang="en-US" sz="2000" b="1" u="sng" dirty="0" err="1"/>
              <a:t>very</a:t>
            </a:r>
            <a:r>
              <a:rPr lang="en-US" sz="2000" b="1" u="sng" dirty="0"/>
              <a:t> slowly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3FB9-83B6-FECF-B316-B71D812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50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86963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loud Callout 1">
                <a:extLst>
                  <a:ext uri="{FF2B5EF4-FFF2-40B4-BE49-F238E27FC236}">
                    <a16:creationId xmlns:a16="http://schemas.microsoft.com/office/drawing/2014/main" id="{1208B9E7-E6E5-5DBC-8731-82393128B8CD}"/>
                  </a:ext>
                </a:extLst>
              </p:cNvPr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>
          <p:sp>
            <p:nvSpPr>
              <p:cNvPr id="2" name="Cloud Callout 1">
                <a:extLst>
                  <a:ext uri="{FF2B5EF4-FFF2-40B4-BE49-F238E27FC236}">
                    <a16:creationId xmlns:a16="http://schemas.microsoft.com/office/drawing/2014/main" id="{1208B9E7-E6E5-5DBC-8731-82393128B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727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15" grpId="0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any in-neighbor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blipFill>
                <a:blip r:embed="rId14"/>
                <a:stretch>
                  <a:fillRect t="-7463" r="-33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40D0571-5857-084D-06A4-89CF25177ABE}"/>
              </a:ext>
            </a:extLst>
          </p:cNvPr>
          <p:cNvSpPr/>
          <p:nvPr/>
        </p:nvSpPr>
        <p:spPr>
          <a:xfrm>
            <a:off x="2272578" y="1600200"/>
            <a:ext cx="4356822" cy="52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5948-F727-B77B-1572-C3E85BAF8242}"/>
              </a:ext>
            </a:extLst>
          </p:cNvPr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F0D143-2848-0444-9ED8-1A84765C7978}"/>
                  </a:ext>
                </a:extLst>
              </p:cNvPr>
              <p:cNvSpPr txBox="1"/>
              <p:nvPr/>
            </p:nvSpPr>
            <p:spPr>
              <a:xfrm>
                <a:off x="3461416" y="5234403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800" b="1" i="1" dirty="0">
                          <a:latin typeface="Cambria Math"/>
                        </a:rPr>
                        <m:t>(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latin typeface="Cambria Math"/>
                        </a:rPr>
                        <m:t>,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F0D143-2848-0444-9ED8-1A84765C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16" y="5234403"/>
                <a:ext cx="1306768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85" grpId="0" animBg="1"/>
      <p:bldP spid="2" grpId="0" animBg="1"/>
      <p:bldP spid="7" grpId="0"/>
      <p:bldP spid="8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/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Reason</a:t>
                </a:r>
                <a:r>
                  <a:rPr lang="en-US" dirty="0"/>
                  <a:t>: A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 </a:t>
                </a:r>
              </a:p>
              <a:p>
                <a:r>
                  <a:rPr lang="en-US" dirty="0"/>
                  <a:t>concatenated with edge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is a potential candidate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blipFill>
                <a:blip r:embed="rId25"/>
                <a:stretch>
                  <a:fillRect l="-1211" t="-2513" r="-346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6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loud Callout 61">
            <a:extLst>
              <a:ext uri="{FF2B5EF4-FFF2-40B4-BE49-F238E27FC236}">
                <a16:creationId xmlns:a16="http://schemas.microsoft.com/office/drawing/2014/main" id="{87ECFB53-C0B6-DA44-A32C-A7DCE3FC273D}"/>
              </a:ext>
            </a:extLst>
          </p:cNvPr>
          <p:cNvSpPr/>
          <p:nvPr/>
        </p:nvSpPr>
        <p:spPr>
          <a:xfrm>
            <a:off x="38100" y="2300524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can we take care of Case 2  now ?</a:t>
            </a:r>
          </a:p>
        </p:txBody>
      </p:sp>
    </p:spTree>
    <p:extLst>
      <p:ext uri="{BB962C8B-B14F-4D97-AF65-F5344CB8AC3E}">
        <p14:creationId xmlns:p14="http://schemas.microsoft.com/office/powerpoint/2010/main" val="55919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 animBg="1"/>
      <p:bldP spid="8" grpId="0" animBg="1"/>
      <p:bldP spid="8" grpId="1" animBg="1"/>
      <p:bldP spid="62" grpId="0" animBg="1"/>
      <p:bldP spid="6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path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blipFill>
                <a:blip r:embed="rId7"/>
                <a:stretch>
                  <a:fillRect l="-1636" t="-10000" r="-9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blipFill>
                <a:blip r:embed="rId8"/>
                <a:stretch>
                  <a:fillRect l="-2368" t="-10000" r="-1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 uiExpand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7872" y="6105565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it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Getting insight into the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An example 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274332"/>
            <a:chOff x="5791200" y="2057400"/>
            <a:chExt cx="457200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19219" y="4572000"/>
            <a:ext cx="2486581" cy="381000"/>
            <a:chOff x="5819219" y="4572000"/>
            <a:chExt cx="24865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728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98837C-ED1E-F9B3-9048-2483F37559B0}"/>
              </a:ext>
            </a:extLst>
          </p:cNvPr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AAB79FF-56C9-07F5-21B0-C0EB78660D58}"/>
                </a:ext>
              </a:extLst>
            </p:cNvPr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37E4CA-DE5C-AA6B-9D46-1F08A89C2D9A}"/>
                    </a:ext>
                  </a:extLst>
                </p:cNvPr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867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cxnSpLocks/>
            <a:endCxn id="196" idx="0"/>
          </p:cNvCxnSpPr>
          <p:nvPr/>
        </p:nvCxnSpPr>
        <p:spPr>
          <a:xfrm flipH="1">
            <a:off x="1752600" y="1905000"/>
            <a:ext cx="202860" cy="76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4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cxnSpLocks/>
            <a:endCxn id="82" idx="0"/>
          </p:cNvCxnSpPr>
          <p:nvPr/>
        </p:nvCxnSpPr>
        <p:spPr>
          <a:xfrm flipH="1">
            <a:off x="1764155" y="1938125"/>
            <a:ext cx="173856" cy="46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A220E9-4866-06E5-63E4-540A2A54CCC1}"/>
              </a:ext>
            </a:extLst>
          </p:cNvPr>
          <p:cNvGrpSpPr/>
          <p:nvPr/>
        </p:nvGrpSpPr>
        <p:grpSpPr>
          <a:xfrm>
            <a:off x="1447800" y="1806482"/>
            <a:ext cx="2252311" cy="1165318"/>
            <a:chOff x="1447800" y="1806482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447800" y="1806482"/>
              <a:ext cx="2252311" cy="1165318"/>
            </a:xfrm>
            <a:prstGeom prst="arc">
              <a:avLst>
                <a:gd name="adj1" fmla="val 12393914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>
              <a:cxnSpLocks/>
            </p:cNvCxnSpPr>
            <p:nvPr/>
          </p:nvCxnSpPr>
          <p:spPr>
            <a:xfrm flipH="1">
              <a:off x="1690519" y="1879705"/>
              <a:ext cx="394843" cy="13199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89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DB4F8-7BA8-FC73-0C69-60CF3701593D}"/>
                  </a:ext>
                </a:extLst>
              </p:cNvPr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DB4F8-7BA8-FC73-0C69-60CF3701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C7E12-44F2-D5B4-C066-EEE515071F6B}"/>
                  </a:ext>
                </a:extLst>
              </p:cNvPr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C7E12-44F2-D5B4-C066-EEE51507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EB2C9-B940-1584-AF29-8BC6B7D12771}"/>
                  </a:ext>
                </a:extLst>
              </p:cNvPr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EB2C9-B940-1584-AF29-8BC6B7D1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509083-E446-8CB4-3232-BD33D016EACB}"/>
                  </a:ext>
                </a:extLst>
              </p:cNvPr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509083-E446-8CB4-3232-BD33D016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38EDEF4-787C-13E5-D124-492D99AF68B9}"/>
              </a:ext>
            </a:extLst>
          </p:cNvPr>
          <p:cNvGrpSpPr/>
          <p:nvPr/>
        </p:nvGrpSpPr>
        <p:grpSpPr>
          <a:xfrm>
            <a:off x="1447800" y="1806482"/>
            <a:ext cx="2252311" cy="1165318"/>
            <a:chOff x="1447800" y="1806482"/>
            <a:chExt cx="2252311" cy="116531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E5FA208-954C-1640-4C65-27CEDA9DD637}"/>
                </a:ext>
              </a:extLst>
            </p:cNvPr>
            <p:cNvSpPr/>
            <p:nvPr/>
          </p:nvSpPr>
          <p:spPr>
            <a:xfrm>
              <a:off x="1447800" y="1806482"/>
              <a:ext cx="2252311" cy="1165318"/>
            </a:xfrm>
            <a:prstGeom prst="arc">
              <a:avLst>
                <a:gd name="adj1" fmla="val 12393914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7358C-617E-5088-D378-DA7AFC3A4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519" y="1879705"/>
              <a:ext cx="394843" cy="13199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3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  <p:bldP spid="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suffice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blipFill>
                <a:blip r:embed="rId3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D48BA1-16C1-F80D-5CA6-88280D3591B6}"/>
              </a:ext>
            </a:extLst>
          </p:cNvPr>
          <p:cNvSpPr/>
          <p:nvPr/>
        </p:nvSpPr>
        <p:spPr>
          <a:xfrm>
            <a:off x="419100" y="2314545"/>
            <a:ext cx="30480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650A-383C-BFB1-579F-61BBF6B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D022-85FA-5AC1-FAED-5AA63CC7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Try to realize the current status: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have an algorithm that works if there is no negative weight cycle.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algorithm is of </a:t>
            </a:r>
            <a:r>
              <a:rPr lang="en-US" sz="2000" u="sng" dirty="0"/>
              <a:t>no use unless </a:t>
            </a:r>
            <a:r>
              <a:rPr lang="en-US" sz="2000" dirty="0"/>
              <a:t>we have an efficient algorithm to determine whether there is any negative weight cycle.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to design such an algorithm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Interestingly, a </a:t>
            </a:r>
            <a:r>
              <a:rPr lang="en-US" sz="2000" u="sng" dirty="0"/>
              <a:t>better insight </a:t>
            </a:r>
            <a:r>
              <a:rPr lang="en-US" sz="2000" dirty="0"/>
              <a:t>into the Bellman Ford algorithm will do this job a well </a:t>
            </a:r>
            <a:r>
              <a:rPr lang="en-US" sz="2000" dirty="0">
                <a:sym typeface="Wingdings" panose="05000000000000000000" pitchFamily="2" charset="2"/>
              </a:rPr>
              <a:t>.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 shall discuss a few such key observations in the next lecture..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FAC9-43C3-941E-B116-6173FBDE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{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8288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F2929-4191-BD2F-FAF7-0BB2BC58788B}"/>
              </a:ext>
            </a:extLst>
          </p:cNvPr>
          <p:cNvGrpSpPr/>
          <p:nvPr/>
        </p:nvGrpSpPr>
        <p:grpSpPr>
          <a:xfrm>
            <a:off x="7093636" y="3206234"/>
            <a:ext cx="1409445" cy="369332"/>
            <a:chOff x="5029200" y="5715000"/>
            <a:chExt cx="1409445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A1E642-00DD-FFDB-1837-C781903A922F}"/>
                </a:ext>
              </a:extLst>
            </p:cNvPr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C0860E-73B1-AF36-0A73-673406203BD3}"/>
                    </a:ext>
                  </a:extLst>
                </p:cNvPr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F04D9-89CC-1971-27AF-CBF0EE164482}"/>
              </a:ext>
            </a:extLst>
          </p:cNvPr>
          <p:cNvSpPr/>
          <p:nvPr/>
        </p:nvSpPr>
        <p:spPr>
          <a:xfrm>
            <a:off x="2630960" y="1464527"/>
            <a:ext cx="1823533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5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02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is not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 which is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contradicts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4065957" y="1976962"/>
            <a:ext cx="273203" cy="256768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7292215" y="3886200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03172" y="4016513"/>
            <a:ext cx="154082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proof is incomplete.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there is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shorter</a:t>
                </a:r>
                <a:r>
                  <a:rPr lang="en-US" sz="1600" dirty="0">
                    <a:solidFill>
                      <a:schemeClr val="tx1"/>
                    </a:solidFill>
                  </a:rPr>
                  <a:t> path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/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/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blipFill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47F9C-5F71-2A8B-899C-127BA3E1750B}"/>
              </a:ext>
            </a:extLst>
          </p:cNvPr>
          <p:cNvGrpSpPr/>
          <p:nvPr/>
        </p:nvGrpSpPr>
        <p:grpSpPr>
          <a:xfrm>
            <a:off x="2743199" y="2153045"/>
            <a:ext cx="3663245" cy="742555"/>
            <a:chOff x="2743199" y="2153045"/>
            <a:chExt cx="3663245" cy="742555"/>
          </a:xfrm>
        </p:grpSpPr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0C244840-FE6D-11AB-F4B1-971E74C89238}"/>
                </a:ext>
              </a:extLst>
            </p:cNvPr>
            <p:cNvSpPr/>
            <p:nvPr/>
          </p:nvSpPr>
          <p:spPr>
            <a:xfrm>
              <a:off x="2743199" y="2153045"/>
              <a:ext cx="2841185" cy="705729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9E72F4-4AF7-70C7-ACE3-53AD6C32B876}"/>
                </a:ext>
              </a:extLst>
            </p:cNvPr>
            <p:cNvCxnSpPr/>
            <p:nvPr/>
          </p:nvCxnSpPr>
          <p:spPr>
            <a:xfrm>
              <a:off x="5638800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/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Length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blipFill>
                <a:blip r:embed="rId18"/>
                <a:stretch>
                  <a:fillRect t="-8197" r="-36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D438898A-5647-2236-EE14-317CC28B64B0}"/>
              </a:ext>
            </a:extLst>
          </p:cNvPr>
          <p:cNvSpPr/>
          <p:nvPr/>
        </p:nvSpPr>
        <p:spPr>
          <a:xfrm>
            <a:off x="1752600" y="1144240"/>
            <a:ext cx="6177346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F5F010-12B2-924E-B22E-D5F19F0C5C6A}"/>
              </a:ext>
            </a:extLst>
          </p:cNvPr>
          <p:cNvSpPr/>
          <p:nvPr/>
        </p:nvSpPr>
        <p:spPr>
          <a:xfrm>
            <a:off x="4066165" y="4507468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7E5629-0E1B-84A2-642D-24A1B98A7952}"/>
              </a:ext>
            </a:extLst>
          </p:cNvPr>
          <p:cNvSpPr/>
          <p:nvPr/>
        </p:nvSpPr>
        <p:spPr>
          <a:xfrm>
            <a:off x="3352800" y="4876800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/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FD713D97-B5C8-DDDC-69E6-92341FF3E187}"/>
              </a:ext>
            </a:extLst>
          </p:cNvPr>
          <p:cNvSpPr txBox="1"/>
          <p:nvPr/>
        </p:nvSpPr>
        <p:spPr>
          <a:xfrm>
            <a:off x="1224322" y="6273225"/>
            <a:ext cx="359118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argument of the proof won’t work.</a:t>
            </a:r>
          </a:p>
          <a:p>
            <a:pPr algn="ctr"/>
            <a:r>
              <a:rPr lang="en-US" sz="1600" dirty="0"/>
              <a:t>What to do ?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/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We need to show that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cannot be 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blipFill>
                <a:blip r:embed="rId20"/>
                <a:stretch>
                  <a:fillRect l="-143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/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is nonnegative, </a:t>
                </a:r>
              </a:p>
              <a:p>
                <a:r>
                  <a:rPr lang="en-US" dirty="0"/>
                  <a:t>So observe that </a:t>
                </a:r>
                <a:endParaRPr lang="en-I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blipFill>
                <a:blip r:embed="rId21"/>
                <a:stretch>
                  <a:fillRect l="-1996" t="-4673" r="-887" b="-1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/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/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Let us consider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blipFill>
                <a:blip r:embed="rId23"/>
                <a:stretch>
                  <a:fillRect l="-371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/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Suppose this path is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blipFill>
                <a:blip r:embed="rId24"/>
                <a:stretch>
                  <a:fillRect l="-586"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47">
            <a:extLst>
              <a:ext uri="{FF2B5EF4-FFF2-40B4-BE49-F238E27FC236}">
                <a16:creationId xmlns:a16="http://schemas.microsoft.com/office/drawing/2014/main" id="{BED79B2D-D254-B70E-C775-2DBA50718F3E}"/>
              </a:ext>
            </a:extLst>
          </p:cNvPr>
          <p:cNvSpPr/>
          <p:nvPr/>
        </p:nvSpPr>
        <p:spPr>
          <a:xfrm>
            <a:off x="7557669" y="239789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  <p:bldP spid="25" grpId="0"/>
      <p:bldP spid="30" grpId="0" animBg="1"/>
      <p:bldP spid="30" grpId="1" animBg="1"/>
      <p:bldP spid="79" grpId="0" animBg="1"/>
      <p:bldP spid="80" grpId="0" animBg="1"/>
      <p:bldP spid="81" grpId="0" animBg="1"/>
      <p:bldP spid="82" grpId="0" animBg="1"/>
      <p:bldP spid="83" grpId="0"/>
      <p:bldP spid="83" grpId="1"/>
      <p:bldP spid="84" grpId="0" animBg="1"/>
      <p:bldP spid="84" grpId="1" animBg="1"/>
      <p:bldP spid="85" grpId="0" animBg="1"/>
      <p:bldP spid="85" grpId="1" build="allAtOnce" animBg="1"/>
      <p:bldP spid="86" grpId="0"/>
      <p:bldP spid="86" grpId="1" build="allAtOnce"/>
      <p:bldP spid="32" grpId="0"/>
      <p:bldP spid="58" grpId="0" animBg="1"/>
      <p:bldP spid="58" grpId="1" build="allAtOnce" animBg="1"/>
      <p:bldP spid="74" grpId="0" animBg="1"/>
      <p:bldP spid="74" grpId="1" build="allAtOnce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3" grpId="0" animBg="1"/>
      <p:bldP spid="33" grpId="1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passes through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24174" y="43434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uiExpand="1" animBg="1"/>
      <p:bldP spid="2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3048000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14484</TotalTime>
  <Words>2923</Words>
  <Application>Microsoft Macintosh PowerPoint</Application>
  <PresentationFormat>On-screen Show (4:3)</PresentationFormat>
  <Paragraphs>874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Recursive algorithm for τ(i,j) </vt:lpstr>
      <vt:lpstr>Iterative algorithm for τ(i,j) </vt:lpstr>
      <vt:lpstr>Iterative algorithm for τ(i,j) </vt:lpstr>
      <vt:lpstr>Shortest pathS in a graph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Violating the Optimal subpath property </vt:lpstr>
      <vt:lpstr>Inference</vt:lpstr>
      <vt:lpstr>Inference</vt:lpstr>
      <vt:lpstr>shortest paths in a graph </vt:lpstr>
      <vt:lpstr>Exploiting the Optimal subpath property </vt:lpstr>
      <vt:lpstr>PowerPoint Presentation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 algorithm </vt:lpstr>
      <vt:lpstr>Execution of Bellman-Ford algorithm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Bellman-Ford algorithm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1367</cp:revision>
  <dcterms:created xsi:type="dcterms:W3CDTF">2011-12-03T04:13:03Z</dcterms:created>
  <dcterms:modified xsi:type="dcterms:W3CDTF">2024-09-28T15:32:41Z</dcterms:modified>
</cp:coreProperties>
</file>