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8"/>
  </p:notesMasterIdLst>
  <p:sldIdLst>
    <p:sldId id="695" r:id="rId2"/>
    <p:sldId id="532" r:id="rId3"/>
    <p:sldId id="596" r:id="rId4"/>
    <p:sldId id="602" r:id="rId5"/>
    <p:sldId id="603" r:id="rId6"/>
    <p:sldId id="604" r:id="rId7"/>
    <p:sldId id="610" r:id="rId8"/>
    <p:sldId id="688" r:id="rId9"/>
    <p:sldId id="692" r:id="rId10"/>
    <p:sldId id="613" r:id="rId11"/>
    <p:sldId id="689" r:id="rId12"/>
    <p:sldId id="693" r:id="rId13"/>
    <p:sldId id="615" r:id="rId14"/>
    <p:sldId id="690" r:id="rId15"/>
    <p:sldId id="694" r:id="rId16"/>
    <p:sldId id="617" r:id="rId17"/>
    <p:sldId id="618" r:id="rId18"/>
    <p:sldId id="619" r:id="rId19"/>
    <p:sldId id="631" r:id="rId20"/>
    <p:sldId id="632" r:id="rId21"/>
    <p:sldId id="513" r:id="rId22"/>
    <p:sldId id="533" r:id="rId23"/>
    <p:sldId id="502" r:id="rId24"/>
    <p:sldId id="545" r:id="rId25"/>
    <p:sldId id="504" r:id="rId26"/>
    <p:sldId id="487" r:id="rId27"/>
    <p:sldId id="489" r:id="rId28"/>
    <p:sldId id="505" r:id="rId29"/>
    <p:sldId id="506" r:id="rId30"/>
    <p:sldId id="638" r:id="rId31"/>
    <p:sldId id="698" r:id="rId32"/>
    <p:sldId id="655" r:id="rId33"/>
    <p:sldId id="640" r:id="rId34"/>
    <p:sldId id="659" r:id="rId35"/>
    <p:sldId id="644" r:id="rId36"/>
    <p:sldId id="660" r:id="rId37"/>
    <p:sldId id="649" r:id="rId38"/>
    <p:sldId id="651" r:id="rId39"/>
    <p:sldId id="652" r:id="rId40"/>
    <p:sldId id="657" r:id="rId41"/>
    <p:sldId id="658" r:id="rId42"/>
    <p:sldId id="493" r:id="rId43"/>
    <p:sldId id="499" r:id="rId44"/>
    <p:sldId id="488" r:id="rId45"/>
    <p:sldId id="490" r:id="rId46"/>
    <p:sldId id="539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37" autoAdjust="0"/>
    <p:restoredTop sz="91871" autoAdjust="0"/>
  </p:normalViewPr>
  <p:slideViewPr>
    <p:cSldViewPr>
      <p:cViewPr varScale="1">
        <p:scale>
          <a:sx n="82" d="100"/>
          <a:sy n="82" d="100"/>
        </p:scale>
        <p:origin x="135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9/30/24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9/30/24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9/30/24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9/30/24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9/30/24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9/30/24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7" Type="http://schemas.openxmlformats.org/officeDocument/2006/relationships/image" Target="../media/image230.png"/><Relationship Id="rId2" Type="http://schemas.openxmlformats.org/officeDocument/2006/relationships/image" Target="../media/image3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2.png"/><Relationship Id="rId5" Type="http://schemas.openxmlformats.org/officeDocument/2006/relationships/image" Target="../media/image203.png"/><Relationship Id="rId4" Type="http://schemas.openxmlformats.org/officeDocument/2006/relationships/image" Target="../media/image19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image" Target="../media/image132.png"/><Relationship Id="rId3" Type="http://schemas.openxmlformats.org/officeDocument/2006/relationships/image" Target="../media/image373.png"/><Relationship Id="rId7" Type="http://schemas.openxmlformats.org/officeDocument/2006/relationships/image" Target="../media/image350.png"/><Relationship Id="rId12" Type="http://schemas.openxmlformats.org/officeDocument/2006/relationships/image" Target="../media/image122.png"/><Relationship Id="rId2" Type="http://schemas.openxmlformats.org/officeDocument/2006/relationships/image" Target="../media/image3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11" Type="http://schemas.openxmlformats.org/officeDocument/2006/relationships/image" Target="../media/image114.png"/><Relationship Id="rId5" Type="http://schemas.openxmlformats.org/officeDocument/2006/relationships/image" Target="../media/image381.png"/><Relationship Id="rId15" Type="http://schemas.openxmlformats.org/officeDocument/2006/relationships/image" Target="../media/image55.png"/><Relationship Id="rId10" Type="http://schemas.openxmlformats.org/officeDocument/2006/relationships/image" Target="../media/image102.png"/><Relationship Id="rId4" Type="http://schemas.openxmlformats.org/officeDocument/2006/relationships/image" Target="../media/image382.png"/><Relationship Id="rId9" Type="http://schemas.openxmlformats.org/officeDocument/2006/relationships/image" Target="../media/image93.png"/><Relationship Id="rId14" Type="http://schemas.openxmlformats.org/officeDocument/2006/relationships/image" Target="../media/image14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13" Type="http://schemas.openxmlformats.org/officeDocument/2006/relationships/image" Target="../media/image56.png"/><Relationship Id="rId7" Type="http://schemas.openxmlformats.org/officeDocument/2006/relationships/image" Target="../media/image1210.png"/><Relationship Id="rId12" Type="http://schemas.openxmlformats.org/officeDocument/2006/relationships/image" Target="../media/image18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0.png"/><Relationship Id="rId11" Type="http://schemas.openxmlformats.org/officeDocument/2006/relationships/image" Target="../media/image910.png"/><Relationship Id="rId5" Type="http://schemas.openxmlformats.org/officeDocument/2006/relationships/image" Target="../media/image1010.png"/><Relationship Id="rId10" Type="http://schemas.openxmlformats.org/officeDocument/2006/relationships/image" Target="../media/image810.png"/><Relationship Id="rId9" Type="http://schemas.openxmlformats.org/officeDocument/2006/relationships/image" Target="../media/image70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2.png"/><Relationship Id="rId3" Type="http://schemas.openxmlformats.org/officeDocument/2006/relationships/image" Target="../media/image530.png"/><Relationship Id="rId7" Type="http://schemas.openxmlformats.org/officeDocument/2006/relationships/image" Target="../media/image57.png"/><Relationship Id="rId12" Type="http://schemas.openxmlformats.org/officeDocument/2006/relationships/image" Target="../media/image2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0.png"/><Relationship Id="rId11" Type="http://schemas.openxmlformats.org/officeDocument/2006/relationships/image" Target="../media/image432.png"/><Relationship Id="rId5" Type="http://schemas.openxmlformats.org/officeDocument/2006/relationships/image" Target="../media/image550.png"/><Relationship Id="rId10" Type="http://schemas.openxmlformats.org/officeDocument/2006/relationships/image" Target="../media/image60.png"/><Relationship Id="rId4" Type="http://schemas.openxmlformats.org/officeDocument/2006/relationships/image" Target="../media/image540.png"/><Relationship Id="rId9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png"/><Relationship Id="rId13" Type="http://schemas.openxmlformats.org/officeDocument/2006/relationships/image" Target="../media/image67.png"/><Relationship Id="rId3" Type="http://schemas.openxmlformats.org/officeDocument/2006/relationships/image" Target="../media/image531.png"/><Relationship Id="rId7" Type="http://schemas.openxmlformats.org/officeDocument/2006/relationships/image" Target="../media/image570.png"/><Relationship Id="rId12" Type="http://schemas.openxmlformats.org/officeDocument/2006/relationships/image" Target="../media/image44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1.png"/><Relationship Id="rId11" Type="http://schemas.openxmlformats.org/officeDocument/2006/relationships/image" Target="../media/image4320.png"/><Relationship Id="rId5" Type="http://schemas.openxmlformats.org/officeDocument/2006/relationships/image" Target="../media/image551.png"/><Relationship Id="rId10" Type="http://schemas.openxmlformats.org/officeDocument/2006/relationships/image" Target="../media/image600.png"/><Relationship Id="rId4" Type="http://schemas.openxmlformats.org/officeDocument/2006/relationships/image" Target="../media/image5400.png"/><Relationship Id="rId9" Type="http://schemas.openxmlformats.org/officeDocument/2006/relationships/image" Target="../media/image590.png"/><Relationship Id="rId14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1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7" Type="http://schemas.openxmlformats.org/officeDocument/2006/relationships/image" Target="../media/image21.png"/><Relationship Id="rId12" Type="http://schemas.openxmlformats.org/officeDocument/2006/relationships/image" Target="../media/image500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0.png"/><Relationship Id="rId10" Type="http://schemas.openxmlformats.org/officeDocument/2006/relationships/image" Target="../media/image3500.png"/><Relationship Id="rId9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6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0.png"/><Relationship Id="rId5" Type="http://schemas.openxmlformats.org/officeDocument/2006/relationships/image" Target="../media/image71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900.png"/><Relationship Id="rId7" Type="http://schemas.openxmlformats.org/officeDocument/2006/relationships/image" Target="../media/image21.png"/><Relationship Id="rId12" Type="http://schemas.openxmlformats.org/officeDocument/2006/relationships/image" Target="../media/image500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500.png"/><Relationship Id="rId9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6000.png"/><Relationship Id="rId7" Type="http://schemas.openxmlformats.org/officeDocument/2006/relationships/image" Target="../media/image21.png"/><Relationship Id="rId12" Type="http://schemas.openxmlformats.org/officeDocument/2006/relationships/image" Target="../media/image500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500.png"/><Relationship Id="rId9" Type="http://schemas.openxmlformats.org/officeDocument/2006/relationships/image" Target="../media/image29.png"/><Relationship Id="rId1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200.png"/><Relationship Id="rId7" Type="http://schemas.openxmlformats.org/officeDocument/2006/relationships/image" Target="../media/image21.png"/><Relationship Id="rId12" Type="http://schemas.openxmlformats.org/officeDocument/2006/relationships/image" Target="../media/image500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500.png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png"/><Relationship Id="rId3" Type="http://schemas.openxmlformats.org/officeDocument/2006/relationships/image" Target="../media/image330.png"/><Relationship Id="rId7" Type="http://schemas.openxmlformats.org/officeDocument/2006/relationships/image" Target="../media/image341.png"/><Relationship Id="rId2" Type="http://schemas.openxmlformats.org/officeDocument/2006/relationships/image" Target="../media/image3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12" Type="http://schemas.openxmlformats.org/officeDocument/2006/relationships/image" Target="../media/image500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2" Type="http://schemas.openxmlformats.org/officeDocument/2006/relationships/image" Target="../media/image500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12" Type="http://schemas.openxmlformats.org/officeDocument/2006/relationships/image" Target="../media/image500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12" Type="http://schemas.openxmlformats.org/officeDocument/2006/relationships/image" Target="../media/image500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12" Type="http://schemas.openxmlformats.org/officeDocument/2006/relationships/image" Target="../media/image500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12" Type="http://schemas.openxmlformats.org/officeDocument/2006/relationships/image" Target="../media/image500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12" Type="http://schemas.openxmlformats.org/officeDocument/2006/relationships/image" Target="../media/image500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0.png"/><Relationship Id="rId3" Type="http://schemas.openxmlformats.org/officeDocument/2006/relationships/image" Target="../media/image18.png"/><Relationship Id="rId12" Type="http://schemas.openxmlformats.org/officeDocument/2006/relationships/image" Target="../media/image500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3" Type="http://schemas.openxmlformats.org/officeDocument/2006/relationships/image" Target="../media/image18.png"/><Relationship Id="rId12" Type="http://schemas.openxmlformats.org/officeDocument/2006/relationships/image" Target="../media/image500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3" Type="http://schemas.openxmlformats.org/officeDocument/2006/relationships/image" Target="../media/image18.png"/><Relationship Id="rId12" Type="http://schemas.openxmlformats.org/officeDocument/2006/relationships/image" Target="../media/image500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0.png"/><Relationship Id="rId3" Type="http://schemas.openxmlformats.org/officeDocument/2006/relationships/image" Target="../media/image18.png"/><Relationship Id="rId21" Type="http://schemas.openxmlformats.org/officeDocument/2006/relationships/image" Target="../media/image13.png"/><Relationship Id="rId12" Type="http://schemas.openxmlformats.org/officeDocument/2006/relationships/image" Target="../media/image5000.png"/><Relationship Id="rId17" Type="http://schemas.openxmlformats.org/officeDocument/2006/relationships/image" Target="../media/image3500.png"/><Relationship Id="rId2" Type="http://schemas.openxmlformats.org/officeDocument/2006/relationships/image" Target="../media/image17.png"/><Relationship Id="rId16" Type="http://schemas.openxmlformats.org/officeDocument/2006/relationships/image" Target="../media/image29.png"/><Relationship Id="rId20" Type="http://schemas.openxmlformats.org/officeDocument/2006/relationships/image" Target="../media/image1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15" Type="http://schemas.openxmlformats.org/officeDocument/2006/relationships/image" Target="../media/image111.png"/><Relationship Id="rId19" Type="http://schemas.openxmlformats.org/officeDocument/2006/relationships/image" Target="../media/image5000.png"/><Relationship Id="rId4" Type="http://schemas.openxmlformats.org/officeDocument/2006/relationships/image" Target="../media/image19.png"/><Relationship Id="rId1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0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12" Type="http://schemas.openxmlformats.org/officeDocument/2006/relationships/image" Target="../media/image5000.png"/><Relationship Id="rId17" Type="http://schemas.openxmlformats.org/officeDocument/2006/relationships/image" Target="../media/image3500.png"/><Relationship Id="rId2" Type="http://schemas.openxmlformats.org/officeDocument/2006/relationships/image" Target="../media/image13.png"/><Relationship Id="rId16" Type="http://schemas.openxmlformats.org/officeDocument/2006/relationships/image" Target="../media/image29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5" Type="http://schemas.openxmlformats.org/officeDocument/2006/relationships/image" Target="../media/image111.png"/><Relationship Id="rId19" Type="http://schemas.openxmlformats.org/officeDocument/2006/relationships/image" Target="../media/image5000.png"/><Relationship Id="rId4" Type="http://schemas.openxmlformats.org/officeDocument/2006/relationships/image" Target="../media/image18.png"/><Relationship Id="rId1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0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0.png"/><Relationship Id="rId7" Type="http://schemas.openxmlformats.org/officeDocument/2006/relationships/image" Target="../media/image13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00.png"/><Relationship Id="rId5" Type="http://schemas.openxmlformats.org/officeDocument/2006/relationships/image" Target="../media/image1101.png"/><Relationship Id="rId4" Type="http://schemas.openxmlformats.org/officeDocument/2006/relationships/image" Target="../media/image100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0.png"/><Relationship Id="rId3" Type="http://schemas.openxmlformats.org/officeDocument/2006/relationships/image" Target="../media/image9100.png"/><Relationship Id="rId7" Type="http://schemas.openxmlformats.org/officeDocument/2006/relationships/image" Target="../media/image130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00.png"/><Relationship Id="rId11" Type="http://schemas.openxmlformats.org/officeDocument/2006/relationships/image" Target="../media/image1600.png"/><Relationship Id="rId5" Type="http://schemas.openxmlformats.org/officeDocument/2006/relationships/image" Target="../media/image1101.png"/><Relationship Id="rId10" Type="http://schemas.openxmlformats.org/officeDocument/2006/relationships/image" Target="../media/image1500.png"/><Relationship Id="rId4" Type="http://schemas.openxmlformats.org/officeDocument/2006/relationships/image" Target="../media/image1000.png"/><Relationship Id="rId9" Type="http://schemas.openxmlformats.org/officeDocument/2006/relationships/image" Target="../media/image500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1.png"/><Relationship Id="rId3" Type="http://schemas.openxmlformats.org/officeDocument/2006/relationships/image" Target="../media/image361.png"/><Relationship Id="rId7" Type="http://schemas.openxmlformats.org/officeDocument/2006/relationships/image" Target="../media/image411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10.png"/><Relationship Id="rId5" Type="http://schemas.openxmlformats.org/officeDocument/2006/relationships/image" Target="../media/image381.png"/><Relationship Id="rId10" Type="http://schemas.openxmlformats.org/officeDocument/2006/relationships/image" Target="../media/image232.png"/><Relationship Id="rId4" Type="http://schemas.openxmlformats.org/officeDocument/2006/relationships/image" Target="../media/image3710.png"/><Relationship Id="rId9" Type="http://schemas.openxmlformats.org/officeDocument/2006/relationships/image" Target="../media/image4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image" Target="../media/image373.png"/><Relationship Id="rId7" Type="http://schemas.openxmlformats.org/officeDocument/2006/relationships/image" Target="../media/image350.png"/><Relationship Id="rId2" Type="http://schemas.openxmlformats.org/officeDocument/2006/relationships/image" Target="../media/image3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81.png"/><Relationship Id="rId4" Type="http://schemas.openxmlformats.org/officeDocument/2006/relationships/image" Target="../media/image382.png"/><Relationship Id="rId9" Type="http://schemas.openxmlformats.org/officeDocument/2006/relationships/image" Target="../media/image4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image" Target="../media/image49.png"/><Relationship Id="rId3" Type="http://schemas.openxmlformats.org/officeDocument/2006/relationships/image" Target="../media/image373.png"/><Relationship Id="rId7" Type="http://schemas.openxmlformats.org/officeDocument/2006/relationships/image" Target="../media/image350.png"/><Relationship Id="rId12" Type="http://schemas.openxmlformats.org/officeDocument/2006/relationships/image" Target="../media/image481.png"/><Relationship Id="rId2" Type="http://schemas.openxmlformats.org/officeDocument/2006/relationships/image" Target="../media/image4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11" Type="http://schemas.openxmlformats.org/officeDocument/2006/relationships/image" Target="../media/image471.png"/><Relationship Id="rId5" Type="http://schemas.openxmlformats.org/officeDocument/2006/relationships/image" Target="../media/image381.png"/><Relationship Id="rId15" Type="http://schemas.openxmlformats.org/officeDocument/2006/relationships/image" Target="../media/image53.png"/><Relationship Id="rId10" Type="http://schemas.openxmlformats.org/officeDocument/2006/relationships/image" Target="../media/image433.png"/><Relationship Id="rId4" Type="http://schemas.openxmlformats.org/officeDocument/2006/relationships/image" Target="../media/image382.png"/><Relationship Id="rId9" Type="http://schemas.openxmlformats.org/officeDocument/2006/relationships/image" Target="../media/image452.png"/><Relationship Id="rId1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Lecture 16</a:t>
            </a:r>
          </a:p>
          <a:p>
            <a:pPr fontAlgn="auto">
              <a:spcAft>
                <a:spcPts val="0"/>
              </a:spcAft>
              <a:defRPr/>
            </a:pPr>
            <a:endParaRPr lang="en-US" sz="1000" b="1" dirty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Shortest paths </a:t>
            </a:r>
            <a:r>
              <a:rPr lang="en-US" sz="2000" b="1" dirty="0">
                <a:solidFill>
                  <a:schemeClr val="tx1"/>
                </a:solidFill>
              </a:rPr>
              <a:t>in presence of </a:t>
            </a:r>
            <a:r>
              <a:rPr lang="en-US" sz="2000" b="1" dirty="0">
                <a:solidFill>
                  <a:srgbClr val="0070C0"/>
                </a:solidFill>
              </a:rPr>
              <a:t>negative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weights (final touch)</a:t>
            </a: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Maximum Flow - I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                   </a:t>
            </a:r>
            <a:r>
              <a:rPr lang="en-US" sz="2800" b="1" dirty="0">
                <a:solidFill>
                  <a:srgbClr val="002060"/>
                </a:solidFill>
              </a:rPr>
              <a:t>CS602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109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Observations 2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If there is no negative cycle,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what happens if we execute Bellman-Ford algorithm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iteration?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000" dirty="0"/>
                  <a:t>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741" t="-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48000" y="2743200"/>
            <a:ext cx="198120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negative cycle</a:t>
            </a:r>
          </a:p>
        </p:txBody>
      </p:sp>
      <p:sp>
        <p:nvSpPr>
          <p:cNvPr id="6" name="Down Arrow 5"/>
          <p:cNvSpPr/>
          <p:nvPr/>
        </p:nvSpPr>
        <p:spPr>
          <a:xfrm>
            <a:off x="3810000" y="3244596"/>
            <a:ext cx="602570" cy="3368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0" y="3581400"/>
            <a:ext cx="198120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6C31"/>
                </a:solidFill>
              </a:rPr>
              <a:t>Optimal </a:t>
            </a:r>
            <a:r>
              <a:rPr lang="en-US" sz="1600" b="1" dirty="0" err="1">
                <a:solidFill>
                  <a:srgbClr val="006C31"/>
                </a:solidFill>
              </a:rPr>
              <a:t>Subpath</a:t>
            </a:r>
            <a:r>
              <a:rPr lang="en-US" sz="1600" b="1" dirty="0">
                <a:solidFill>
                  <a:srgbClr val="006C3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property holds</a:t>
            </a:r>
          </a:p>
        </p:txBody>
      </p:sp>
      <p:sp>
        <p:nvSpPr>
          <p:cNvPr id="8" name="Down Arrow 7"/>
          <p:cNvSpPr/>
          <p:nvPr/>
        </p:nvSpPr>
        <p:spPr>
          <a:xfrm>
            <a:off x="3810000" y="4082796"/>
            <a:ext cx="602570" cy="3368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1905000" y="4419600"/>
                <a:ext cx="4724400" cy="6858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? </a:t>
                </a: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419600"/>
                <a:ext cx="4724400" cy="6858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/>
          <p:cNvSpPr/>
          <p:nvPr/>
        </p:nvSpPr>
        <p:spPr>
          <a:xfrm>
            <a:off x="3810000" y="51054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86001" y="4766846"/>
                <a:ext cx="4267200" cy="3385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Length of shortest path to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with at most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/>
                  <a:t> edges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1" y="4766846"/>
                <a:ext cx="4267200" cy="338554"/>
              </a:xfrm>
              <a:prstGeom prst="rect">
                <a:avLst/>
              </a:prstGeom>
              <a:blipFill>
                <a:blip r:embed="rId4"/>
                <a:stretch>
                  <a:fillRect l="-893" t="-7143" r="-2083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1828800" y="5486400"/>
                <a:ext cx="4724400" cy="9144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? </a:t>
                </a:r>
              </a:p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486400"/>
                <a:ext cx="4724400" cy="9144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570217" y="5833646"/>
                <a:ext cx="2936766" cy="3385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Length of the shortest path to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600" dirty="0"/>
                  <a:t> 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17" y="5833646"/>
                <a:ext cx="2936766" cy="338554"/>
              </a:xfrm>
              <a:prstGeom prst="rect">
                <a:avLst/>
              </a:prstGeom>
              <a:blipFill>
                <a:blip r:embed="rId6"/>
                <a:stretch>
                  <a:fillRect l="-1293" t="-7143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2590800" y="1447800"/>
            <a:ext cx="38862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477000" y="1371600"/>
            <a:ext cx="23622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433547" y="6062246"/>
                <a:ext cx="10340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sz="1600" b="1" dirty="0">
                          <a:latin typeface="Cambria Math"/>
                        </a:rPr>
                        <m:t>[</m:t>
                      </m:r>
                      <m:r>
                        <a:rPr lang="en-US" sz="16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sz="16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16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547" y="6062246"/>
                <a:ext cx="1034065" cy="338554"/>
              </a:xfrm>
              <a:prstGeom prst="rect">
                <a:avLst/>
              </a:prstGeom>
              <a:blipFill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84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3" grpId="0" animBg="1"/>
      <p:bldP spid="46" grpId="0" animBg="1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Observation 3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Bellman-Ford-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     If </a:t>
                </a:r>
                <a14:m>
                  <m:oMath xmlns:m="http://schemas.openxmlformats.org/officeDocument/2006/math"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/>
                  <a:t>  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</a:t>
                </a:r>
                <a:r>
                  <a:rPr lang="en-US" sz="2000" b="1" dirty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{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741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0" y="22860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286000"/>
                <a:ext cx="82546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74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86200" y="2678668"/>
                <a:ext cx="6096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/>
                  <a:t>; </a:t>
                </a:r>
                <a:endParaRPr lang="en-US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678668"/>
                <a:ext cx="6096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dirty="0"/>
                  <a:t>;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62000" y="41148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1984" y="53340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45505" y="2069068"/>
            <a:ext cx="3769895" cy="2590800"/>
            <a:chOff x="1828800" y="3048000"/>
            <a:chExt cx="3769895" cy="2590800"/>
          </a:xfrm>
        </p:grpSpPr>
        <p:grpSp>
          <p:nvGrpSpPr>
            <p:cNvPr id="19" name="Group 18"/>
            <p:cNvGrpSpPr/>
            <p:nvPr/>
          </p:nvGrpSpPr>
          <p:grpSpPr>
            <a:xfrm>
              <a:off x="2590800" y="3048000"/>
              <a:ext cx="3007895" cy="2590800"/>
              <a:chOff x="3733800" y="1728216"/>
              <a:chExt cx="4343400" cy="391058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733800" y="1752600"/>
                <a:ext cx="4343400" cy="3886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5334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562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791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019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6248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477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705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6934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7162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391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620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848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733800" y="2895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733800" y="3124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733800" y="3352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733800" y="3581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733800" y="3810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733800" y="4038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733800" y="4267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105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733800" y="1981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733800" y="2209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733800" y="2438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733800" y="2667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4876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648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4419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191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962400" y="1728216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733800" y="4495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733800" y="4724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733800" y="4953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3733800" y="5181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733800" y="5410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5526505" y="2896815"/>
            <a:ext cx="386644" cy="1305853"/>
            <a:chOff x="2209800" y="3875747"/>
            <a:chExt cx="386644" cy="1305853"/>
          </a:xfrm>
        </p:grpSpPr>
        <p:cxnSp>
          <p:nvCxnSpPr>
            <p:cNvPr id="57" name="Straight Arrow Connector 56"/>
            <p:cNvCxnSpPr/>
            <p:nvPr/>
          </p:nvCxnSpPr>
          <p:spPr>
            <a:xfrm flipV="1">
              <a:off x="2438400" y="3875747"/>
              <a:ext cx="0" cy="9248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6898105" y="4736068"/>
            <a:ext cx="1371600" cy="369332"/>
            <a:chOff x="3352800" y="5715000"/>
            <a:chExt cx="13716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25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/>
            <p:cNvCxnSpPr/>
            <p:nvPr/>
          </p:nvCxnSpPr>
          <p:spPr>
            <a:xfrm>
              <a:off x="3639876" y="5867009"/>
              <a:ext cx="10845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0912D5-9F40-4F9D-B9AB-130A992C7641}"/>
                  </a:ext>
                </a:extLst>
              </p:cNvPr>
              <p:cNvSpPr txBox="1"/>
              <p:nvPr/>
            </p:nvSpPr>
            <p:spPr>
              <a:xfrm>
                <a:off x="5791200" y="2583296"/>
                <a:ext cx="3866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0912D5-9F40-4F9D-B9AB-130A992C7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583296"/>
                <a:ext cx="386644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41F0D1-AFAB-D7BB-99E4-335F1C4768B3}"/>
                  </a:ext>
                </a:extLst>
              </p:cNvPr>
              <p:cNvSpPr txBox="1"/>
              <p:nvPr/>
            </p:nvSpPr>
            <p:spPr>
              <a:xfrm>
                <a:off x="5699841" y="2591369"/>
                <a:ext cx="9137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41F0D1-AFAB-D7BB-99E4-335F1C476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841" y="2591369"/>
                <a:ext cx="913767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F4B3682-D89E-F6B8-3D0F-4D33CF808833}"/>
                  </a:ext>
                </a:extLst>
              </p:cNvPr>
              <p:cNvSpPr txBox="1"/>
              <p:nvPr/>
            </p:nvSpPr>
            <p:spPr>
              <a:xfrm>
                <a:off x="6325233" y="2590800"/>
                <a:ext cx="9137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F4B3682-D89E-F6B8-3D0F-4D33CF808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233" y="2590800"/>
                <a:ext cx="91376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A542331-5068-1A13-BD4C-227FE61C6949}"/>
                  </a:ext>
                </a:extLst>
              </p:cNvPr>
              <p:cNvSpPr txBox="1"/>
              <p:nvPr/>
            </p:nvSpPr>
            <p:spPr>
              <a:xfrm>
                <a:off x="6477000" y="2590800"/>
                <a:ext cx="9137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A542331-5068-1A13-BD4C-227FE61C6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590800"/>
                <a:ext cx="913767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B6774-CE6D-8C2A-BBF1-83F34508F232}"/>
                  </a:ext>
                </a:extLst>
              </p:cNvPr>
              <p:cNvSpPr txBox="1"/>
              <p:nvPr/>
            </p:nvSpPr>
            <p:spPr>
              <a:xfrm>
                <a:off x="6764076" y="458366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B6774-CE6D-8C2A-BBF1-83F34508F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076" y="4583668"/>
                <a:ext cx="327334" cy="369332"/>
              </a:xfrm>
              <a:prstGeom prst="rect">
                <a:avLst/>
              </a:prstGeom>
              <a:blipFill>
                <a:blip r:embed="rId1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A7BD479-4B68-F6E6-8F37-5853E6D2B8D6}"/>
                  </a:ext>
                </a:extLst>
              </p:cNvPr>
              <p:cNvSpPr txBox="1"/>
              <p:nvPr/>
            </p:nvSpPr>
            <p:spPr>
              <a:xfrm>
                <a:off x="5590199" y="2588331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A7BD479-4B68-F6E6-8F37-5853E6D2B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199" y="2588331"/>
                <a:ext cx="37542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loud Callout 7">
                <a:extLst>
                  <a:ext uri="{FF2B5EF4-FFF2-40B4-BE49-F238E27FC236}">
                    <a16:creationId xmlns:a16="http://schemas.microsoft.com/office/drawing/2014/main" id="{48E7CDCF-35BA-9876-E56E-E9A3D165CDC9}"/>
                  </a:ext>
                </a:extLst>
              </p:cNvPr>
              <p:cNvSpPr/>
              <p:nvPr/>
            </p:nvSpPr>
            <p:spPr>
              <a:xfrm>
                <a:off x="3972953" y="1051678"/>
                <a:ext cx="5850303" cy="834373"/>
              </a:xfrm>
              <a:prstGeom prst="cloudCallout">
                <a:avLst>
                  <a:gd name="adj1" fmla="val -23165"/>
                  <a:gd name="adj2" fmla="val 785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is reachable from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what is the smallest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16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160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is a </a:t>
                </a:r>
                <a:r>
                  <a:rPr lang="en-US" sz="1600" u="sng" dirty="0">
                    <a:solidFill>
                      <a:schemeClr val="tx1"/>
                    </a:solidFill>
                  </a:rPr>
                  <a:t>finite</a:t>
                </a:r>
                <a:r>
                  <a:rPr lang="en-US" sz="1600" dirty="0">
                    <a:solidFill>
                      <a:schemeClr val="tx1"/>
                    </a:solidFill>
                  </a:rPr>
                  <a:t> value ?</a:t>
                </a:r>
              </a:p>
            </p:txBody>
          </p:sp>
        </mc:Choice>
        <mc:Fallback xmlns="">
          <p:sp>
            <p:nvSpPr>
              <p:cNvPr id="9" name="Cloud Callout 7">
                <a:extLst>
                  <a:ext uri="{FF2B5EF4-FFF2-40B4-BE49-F238E27FC236}">
                    <a16:creationId xmlns:a16="http://schemas.microsoft.com/office/drawing/2014/main" id="{48E7CDCF-35BA-9876-E56E-E9A3D165C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953" y="1051678"/>
                <a:ext cx="5850303" cy="834373"/>
              </a:xfrm>
              <a:prstGeom prst="cloudCallout">
                <a:avLst>
                  <a:gd name="adj1" fmla="val -23165"/>
                  <a:gd name="adj2" fmla="val 78526"/>
                </a:avLst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26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4" grpId="0"/>
      <p:bldP spid="17" grpId="0"/>
      <p:bldP spid="63" grpId="0"/>
      <p:bldP spid="65" grpId="0"/>
      <p:bldP spid="67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981200" y="1600200"/>
            <a:ext cx="4648200" cy="44958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286000" y="1905000"/>
            <a:ext cx="4038600" cy="3886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61792AB-33EE-51D1-85A9-4B5A7C469995}"/>
              </a:ext>
            </a:extLst>
          </p:cNvPr>
          <p:cNvSpPr/>
          <p:nvPr/>
        </p:nvSpPr>
        <p:spPr>
          <a:xfrm>
            <a:off x="2969012" y="2590800"/>
            <a:ext cx="2667000" cy="2514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410200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execution of </a:t>
            </a:r>
            <a:r>
              <a:rPr lang="en-US" sz="3200" b="1" dirty="0">
                <a:solidFill>
                  <a:srgbClr val="7030A0"/>
                </a:solidFill>
              </a:rPr>
              <a:t>Bellman Ford </a:t>
            </a:r>
            <a:r>
              <a:rPr lang="en-US" sz="3200" b="1" dirty="0"/>
              <a:t>algorithm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937250" y="1295400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1295400"/>
                <a:ext cx="80021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916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28600" y="3663434"/>
                <a:ext cx="1669624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All paths from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63434"/>
                <a:ext cx="166962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909" t="-6349" r="-509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267200" y="1905000"/>
            <a:ext cx="76200" cy="381000"/>
            <a:chOff x="4267200" y="1905000"/>
            <a:chExt cx="76200" cy="381000"/>
          </a:xfrm>
        </p:grpSpPr>
        <p:sp>
          <p:nvSpPr>
            <p:cNvPr id="27" name="Oval 26"/>
            <p:cNvSpPr/>
            <p:nvPr/>
          </p:nvSpPr>
          <p:spPr>
            <a:xfrm>
              <a:off x="4267200" y="22098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267200" y="20574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267200" y="19050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962400" y="1611868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611868"/>
                <a:ext cx="80021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91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BA642793-ABA1-7D89-558E-2BAE39A598D0}"/>
              </a:ext>
            </a:extLst>
          </p:cNvPr>
          <p:cNvSpPr/>
          <p:nvPr/>
        </p:nvSpPr>
        <p:spPr>
          <a:xfrm>
            <a:off x="3350012" y="2963079"/>
            <a:ext cx="1905000" cy="1752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4267200" y="3048000"/>
            <a:ext cx="76200" cy="381000"/>
            <a:chOff x="4267200" y="1905000"/>
            <a:chExt cx="76200" cy="381000"/>
          </a:xfrm>
        </p:grpSpPr>
        <p:sp>
          <p:nvSpPr>
            <p:cNvPr id="32" name="Oval 31"/>
            <p:cNvSpPr/>
            <p:nvPr/>
          </p:nvSpPr>
          <p:spPr>
            <a:xfrm>
              <a:off x="4267200" y="22098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267200" y="20574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67200" y="19050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7F42F941-EE24-D75E-000B-B17FCF7693FD}"/>
              </a:ext>
            </a:extLst>
          </p:cNvPr>
          <p:cNvSpPr/>
          <p:nvPr/>
        </p:nvSpPr>
        <p:spPr>
          <a:xfrm>
            <a:off x="4067838" y="3610868"/>
            <a:ext cx="427962" cy="4351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725851-97D3-0320-591F-CD9D132AC4AB}"/>
              </a:ext>
            </a:extLst>
          </p:cNvPr>
          <p:cNvSpPr txBox="1"/>
          <p:nvPr/>
        </p:nvSpPr>
        <p:spPr>
          <a:xfrm>
            <a:off x="3564200" y="835357"/>
            <a:ext cx="165615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Like a wave …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BF6080-937D-C988-3461-94DF41106BD1}"/>
                  </a:ext>
                </a:extLst>
              </p:cNvPr>
              <p:cNvSpPr txBox="1"/>
              <p:nvPr/>
            </p:nvSpPr>
            <p:spPr>
              <a:xfrm>
                <a:off x="1622769" y="6141303"/>
                <a:ext cx="5542671" cy="64633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It reaches a vertex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for the first time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iteration </a:t>
                </a:r>
              </a:p>
              <a:p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least number of edges on any path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 to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BF6080-937D-C988-3461-94DF41106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769" y="6141303"/>
                <a:ext cx="5542671" cy="646331"/>
              </a:xfrm>
              <a:prstGeom prst="rect">
                <a:avLst/>
              </a:prstGeom>
              <a:blipFill>
                <a:blip r:embed="rId13"/>
                <a:stretch>
                  <a:fillRect l="-880" t="-4717" r="-110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698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/>
      <p:bldP spid="13" grpId="0" animBg="1"/>
      <p:bldP spid="12" grpId="0" animBg="1"/>
      <p:bldP spid="17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9050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sz="3600" dirty="0">
                    <a:solidFill>
                      <a:srgbClr val="7030A0"/>
                    </a:solidFill>
                  </a:rPr>
                  <a:t>Detecting negative cycle</a:t>
                </a:r>
                <a:br>
                  <a:rPr lang="en-US" sz="3600" dirty="0">
                    <a:solidFill>
                      <a:srgbClr val="7030A0"/>
                    </a:solidFill>
                  </a:rPr>
                </a:br>
                <a:r>
                  <a:rPr lang="en-US" sz="3600" dirty="0">
                    <a:solidFill>
                      <a:srgbClr val="7030A0"/>
                    </a:solidFill>
                  </a:rPr>
                  <a:t>in</a:t>
                </a:r>
                <a:r>
                  <a:rPr lang="en-US" sz="36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905000"/>
                <a:ext cx="7772400" cy="1362075"/>
              </a:xfrm>
              <a:blipFill rotWithShape="1">
                <a:blip r:embed="rId2"/>
                <a:stretch>
                  <a:fillRect t="-6726" b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0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ontent Placeholder 7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381000" y="3581400"/>
            <a:ext cx="352981" cy="533400"/>
            <a:chOff x="1171019" y="3581400"/>
            <a:chExt cx="352981" cy="533400"/>
          </a:xfrm>
        </p:grpSpPr>
        <p:sp>
          <p:nvSpPr>
            <p:cNvPr id="51" name="Oval 50"/>
            <p:cNvSpPr/>
            <p:nvPr/>
          </p:nvSpPr>
          <p:spPr>
            <a:xfrm>
              <a:off x="1267381" y="3581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171019" y="37454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019" y="37454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1295400" y="1676400"/>
            <a:ext cx="3076767" cy="3886200"/>
            <a:chOff x="3429000" y="2286000"/>
            <a:chExt cx="3076767" cy="3886200"/>
          </a:xfrm>
        </p:grpSpPr>
        <p:sp>
          <p:nvSpPr>
            <p:cNvPr id="22" name="Oval 21"/>
            <p:cNvSpPr/>
            <p:nvPr/>
          </p:nvSpPr>
          <p:spPr>
            <a:xfrm>
              <a:off x="5867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8674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867400" y="5029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953000" y="5715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>
              <a:stCxn id="50" idx="6"/>
              <a:endCxn id="22" idx="1"/>
            </p:cNvCxnSpPr>
            <p:nvPr/>
          </p:nvCxnSpPr>
          <p:spPr>
            <a:xfrm>
              <a:off x="5105400" y="2667000"/>
              <a:ext cx="784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2" idx="4"/>
              <a:endCxn id="23" idx="0"/>
            </p:cNvCxnSpPr>
            <p:nvPr/>
          </p:nvCxnSpPr>
          <p:spPr>
            <a:xfrm>
              <a:off x="5943600" y="33528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3" idx="4"/>
              <a:endCxn id="24" idx="0"/>
            </p:cNvCxnSpPr>
            <p:nvPr/>
          </p:nvCxnSpPr>
          <p:spPr>
            <a:xfrm>
              <a:off x="5943600" y="4343400"/>
              <a:ext cx="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4" idx="3"/>
              <a:endCxn id="25" idx="6"/>
            </p:cNvCxnSpPr>
            <p:nvPr/>
          </p:nvCxnSpPr>
          <p:spPr>
            <a:xfrm flipH="1">
              <a:off x="5105400" y="5159282"/>
              <a:ext cx="7843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38862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25" idx="2"/>
            </p:cNvCxnSpPr>
            <p:nvPr/>
          </p:nvCxnSpPr>
          <p:spPr>
            <a:xfrm flipH="1" flipV="1">
              <a:off x="3962400" y="5181600"/>
              <a:ext cx="990600" cy="609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3860337" y="5029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>
              <a:stCxn id="45" idx="0"/>
            </p:cNvCxnSpPr>
            <p:nvPr/>
          </p:nvCxnSpPr>
          <p:spPr>
            <a:xfrm flipV="1">
              <a:off x="3936537" y="3352800"/>
              <a:ext cx="0" cy="16764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49530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810986" y="22860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986" y="2286000"/>
                  <a:ext cx="48596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/>
            <p:cNvCxnSpPr/>
            <p:nvPr/>
          </p:nvCxnSpPr>
          <p:spPr>
            <a:xfrm flipV="1">
              <a:off x="4038600" y="2667000"/>
              <a:ext cx="914400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019800" y="3124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3124200"/>
                  <a:ext cx="4859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645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6019800" y="4126468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126468"/>
                  <a:ext cx="48596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4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019800" y="49530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953000"/>
                  <a:ext cx="48596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645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800600" y="5802868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5802868"/>
                  <a:ext cx="48596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64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628833" y="5117068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8833" y="5117068"/>
                  <a:ext cx="48596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3429000" y="2971800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2971800"/>
                  <a:ext cx="487569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1772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629762" y="3728720"/>
            <a:ext cx="2225198" cy="1707923"/>
            <a:chOff x="629762" y="3728720"/>
            <a:chExt cx="2225198" cy="1707923"/>
          </a:xfrm>
        </p:grpSpPr>
        <p:sp>
          <p:nvSpPr>
            <p:cNvPr id="67" name="Freeform 66"/>
            <p:cNvSpPr/>
            <p:nvPr/>
          </p:nvSpPr>
          <p:spPr>
            <a:xfrm>
              <a:off x="629762" y="3728720"/>
              <a:ext cx="2225198" cy="1707923"/>
            </a:xfrm>
            <a:custGeom>
              <a:avLst/>
              <a:gdLst>
                <a:gd name="connsiteX0" fmla="*/ 0 w 2265680"/>
                <a:gd name="connsiteY0" fmla="*/ 0 h 1809523"/>
                <a:gd name="connsiteX1" fmla="*/ 467360 w 2265680"/>
                <a:gd name="connsiteY1" fmla="*/ 904240 h 1809523"/>
                <a:gd name="connsiteX2" fmla="*/ 1107440 w 2265680"/>
                <a:gd name="connsiteY2" fmla="*/ 1310640 h 1809523"/>
                <a:gd name="connsiteX3" fmla="*/ 1747520 w 2265680"/>
                <a:gd name="connsiteY3" fmla="*/ 1798320 h 1809523"/>
                <a:gd name="connsiteX4" fmla="*/ 2265680 w 2265680"/>
                <a:gd name="connsiteY4" fmla="*/ 1605280 h 1809523"/>
                <a:gd name="connsiteX0" fmla="*/ 0 w 2225040"/>
                <a:gd name="connsiteY0" fmla="*/ 0 h 1707923"/>
                <a:gd name="connsiteX1" fmla="*/ 426720 w 2225040"/>
                <a:gd name="connsiteY1" fmla="*/ 802640 h 1707923"/>
                <a:gd name="connsiteX2" fmla="*/ 1066800 w 2225040"/>
                <a:gd name="connsiteY2" fmla="*/ 1209040 h 1707923"/>
                <a:gd name="connsiteX3" fmla="*/ 1706880 w 2225040"/>
                <a:gd name="connsiteY3" fmla="*/ 1696720 h 1707923"/>
                <a:gd name="connsiteX4" fmla="*/ 2225040 w 2225040"/>
                <a:gd name="connsiteY4" fmla="*/ 1503680 h 170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5040" h="1707923">
                  <a:moveTo>
                    <a:pt x="0" y="0"/>
                  </a:moveTo>
                  <a:cubicBezTo>
                    <a:pt x="141393" y="342900"/>
                    <a:pt x="248920" y="601133"/>
                    <a:pt x="426720" y="802640"/>
                  </a:cubicBezTo>
                  <a:cubicBezTo>
                    <a:pt x="604520" y="1004147"/>
                    <a:pt x="853440" y="1060027"/>
                    <a:pt x="1066800" y="1209040"/>
                  </a:cubicBezTo>
                  <a:cubicBezTo>
                    <a:pt x="1280160" y="1358053"/>
                    <a:pt x="1513840" y="1647613"/>
                    <a:pt x="1706880" y="1696720"/>
                  </a:cubicBezTo>
                  <a:cubicBezTo>
                    <a:pt x="1899920" y="1745827"/>
                    <a:pt x="2062480" y="1624753"/>
                    <a:pt x="2225040" y="150368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>
              <a:endCxn id="67" idx="4"/>
            </p:cNvCxnSpPr>
            <p:nvPr/>
          </p:nvCxnSpPr>
          <p:spPr>
            <a:xfrm flipV="1">
              <a:off x="2766173" y="5232400"/>
              <a:ext cx="88787" cy="727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905000" y="2839134"/>
                <a:ext cx="16763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: </a:t>
                </a:r>
              </a:p>
              <a:p>
                <a:pPr algn="ctr"/>
                <a:r>
                  <a:rPr lang="en-US" dirty="0"/>
                  <a:t>a negative cycle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839134"/>
                <a:ext cx="1676399" cy="646331"/>
              </a:xfrm>
              <a:prstGeom prst="rect">
                <a:avLst/>
              </a:prstGeom>
              <a:blipFill rotWithShape="1">
                <a:blip r:embed="rId11"/>
                <a:stretch>
                  <a:fillRect l="-2920" t="-4717" r="-583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D2568FB-9F31-EF3E-520F-6FB2AAA5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E0EFFC-494F-1BBB-501E-5B2114DB511A}"/>
                  </a:ext>
                </a:extLst>
              </p:cNvPr>
              <p:cNvSpPr txBox="1"/>
              <p:nvPr/>
            </p:nvSpPr>
            <p:spPr>
              <a:xfrm>
                <a:off x="978401" y="5501175"/>
                <a:ext cx="137044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iteration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E0EFFC-494F-1BBB-501E-5B2114DB5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01" y="5501175"/>
                <a:ext cx="1370440" cy="369332"/>
              </a:xfrm>
              <a:prstGeom prst="rect">
                <a:avLst/>
              </a:prstGeom>
              <a:blipFill>
                <a:blip r:embed="rId12"/>
                <a:stretch>
                  <a:fillRect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CF885A-8595-5012-E3EE-D5B90F10F4C6}"/>
                  </a:ext>
                </a:extLst>
              </p:cNvPr>
              <p:cNvSpPr txBox="1"/>
              <p:nvPr/>
            </p:nvSpPr>
            <p:spPr>
              <a:xfrm>
                <a:off x="4384456" y="3119735"/>
                <a:ext cx="491833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Once the cycle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/>
                  <a:t> has been </a:t>
                </a:r>
                <a:r>
                  <a:rPr lang="en-US" sz="1800" b="1" i="1" dirty="0"/>
                  <a:t>reached </a:t>
                </a:r>
                <a:r>
                  <a:rPr lang="en-US" sz="1800" dirty="0"/>
                  <a:t>by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>
                  <a:buNone/>
                </a:pPr>
                <a:r>
                  <a:rPr lang="en-US" sz="1800" dirty="0"/>
                  <a:t>what will happen to labels of its vertices in future?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CF885A-8595-5012-E3EE-D5B90F10F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456" y="3119735"/>
                <a:ext cx="4918334" cy="923330"/>
              </a:xfrm>
              <a:prstGeom prst="rect">
                <a:avLst/>
              </a:prstGeom>
              <a:blipFill>
                <a:blip r:embed="rId13"/>
                <a:stretch>
                  <a:fillRect l="-991" t="-3974" r="-496" b="-99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33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5BE53E32-D27A-BB7D-41D8-DC2A2E0CC415}"/>
              </a:ext>
            </a:extLst>
          </p:cNvPr>
          <p:cNvSpPr/>
          <p:nvPr/>
        </p:nvSpPr>
        <p:spPr>
          <a:xfrm>
            <a:off x="1650537" y="4343400"/>
            <a:ext cx="304800" cy="3251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342B43-9CC1-7914-1F3B-C1A5A1C3F73B}"/>
              </a:ext>
            </a:extLst>
          </p:cNvPr>
          <p:cNvSpPr/>
          <p:nvPr/>
        </p:nvSpPr>
        <p:spPr>
          <a:xfrm>
            <a:off x="1663621" y="2516672"/>
            <a:ext cx="304800" cy="3251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0EE4E27-679D-C581-290D-8B33DB08EE33}"/>
              </a:ext>
            </a:extLst>
          </p:cNvPr>
          <p:cNvSpPr/>
          <p:nvPr/>
        </p:nvSpPr>
        <p:spPr>
          <a:xfrm>
            <a:off x="2743200" y="5024874"/>
            <a:ext cx="304800" cy="3251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8299ECC-36AE-1367-4DBD-F995E23D19D9}"/>
              </a:ext>
            </a:extLst>
          </p:cNvPr>
          <p:cNvSpPr/>
          <p:nvPr/>
        </p:nvSpPr>
        <p:spPr>
          <a:xfrm>
            <a:off x="3649818" y="4365506"/>
            <a:ext cx="304800" cy="3251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3EF9EED-D781-5679-812A-41BD4A959CD2}"/>
              </a:ext>
            </a:extLst>
          </p:cNvPr>
          <p:cNvSpPr/>
          <p:nvPr/>
        </p:nvSpPr>
        <p:spPr>
          <a:xfrm>
            <a:off x="3657598" y="3482297"/>
            <a:ext cx="304800" cy="3251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76A105-C440-5738-58D9-007EE393251F}"/>
              </a:ext>
            </a:extLst>
          </p:cNvPr>
          <p:cNvSpPr/>
          <p:nvPr/>
        </p:nvSpPr>
        <p:spPr>
          <a:xfrm>
            <a:off x="3667902" y="2514014"/>
            <a:ext cx="304800" cy="3251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1CDF76-3D80-6071-B4F4-A3B46B33B20D}"/>
              </a:ext>
            </a:extLst>
          </p:cNvPr>
          <p:cNvSpPr/>
          <p:nvPr/>
        </p:nvSpPr>
        <p:spPr>
          <a:xfrm>
            <a:off x="2757583" y="1914095"/>
            <a:ext cx="304800" cy="3251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ontent Placeholder 7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72167" y="1143000"/>
                <a:ext cx="4695633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16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>
                    <a:latin typeface="Cambria Math"/>
                  </a:rPr>
                  <a:t>Answer: </a:t>
                </a:r>
                <a:r>
                  <a:rPr lang="en-US" sz="1600" dirty="0"/>
                  <a:t> Label of at least one vertex in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will change in each subsequent  iteration.</a:t>
                </a:r>
                <a:endParaRPr lang="en-US" sz="1600" b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latin typeface="Cambria Math"/>
                  </a:rPr>
                  <a:t>Proof: Consider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600" b="1" dirty="0" err="1">
                    <a:latin typeface="Cambria Math"/>
                  </a:rPr>
                  <a:t>th</a:t>
                </a:r>
                <a:r>
                  <a:rPr lang="en-US" sz="1600" b="1" dirty="0">
                    <a:latin typeface="Cambria Math"/>
                  </a:rPr>
                  <a:t> iteration for any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dirty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1" dirty="0">
                    <a:latin typeface="Cambria Math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latin typeface="Cambria Math"/>
                  </a:rPr>
                  <a:t>It follows from the algorithm that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sz="1600" b="1" i="1" dirty="0" smtClean="0"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latin typeface="Cambria Math"/>
                      </a:rPr>
                      <m:t>]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sz="1600" b="1" i="1" dirty="0"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latin typeface="Cambria Math"/>
                      </a:rPr>
                      <m:t>]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sz="1600" b="1" i="1" dirty="0"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latin typeface="Cambria Math"/>
                      </a:rPr>
                      <m:t>]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:r>
                  <a:rPr lang="en-US" sz="1600" dirty="0"/>
                  <a:t>:     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sz="1600" b="1" i="1" dirty="0"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latin typeface="Cambria Math"/>
                      </a:rPr>
                      <m:t>]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sz="1600" b="1" i="1" dirty="0"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latin typeface="Cambria Math"/>
                      </a:rPr>
                      <m:t>]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>
                    <a:latin typeface="Cambria Math"/>
                  </a:rPr>
                  <a:t>If  no label changes during 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600" b="1" dirty="0" err="1">
                    <a:latin typeface="Cambria Math"/>
                  </a:rPr>
                  <a:t>th</a:t>
                </a:r>
                <a:r>
                  <a:rPr lang="en-US" sz="1600" b="1" dirty="0">
                    <a:latin typeface="Cambria Math"/>
                  </a:rPr>
                  <a:t> iteration then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</m:oMath>
                </a14:m>
                <a:r>
                  <a:rPr lang="en-US" sz="1600" dirty="0">
                    <a:sym typeface="Wingdings" pitchFamily="2" charset="2"/>
                  </a:rPr>
                  <a:t> =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1600" dirty="0">
                    <a:sym typeface="Wingdings" pitchFamily="2" charset="2"/>
                  </a:rPr>
                  <a:t>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 in cycle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endParaRPr lang="en-US" sz="16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</a:t>
                </a:r>
                <a:endParaRPr lang="en-US" sz="1600" b="1" dirty="0"/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+…+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A contradiction !!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5" name="Content Placeholder 7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72167" y="1143000"/>
                <a:ext cx="4695633" cy="4983163"/>
              </a:xfrm>
              <a:blipFill>
                <a:blip r:embed="rId2"/>
                <a:stretch>
                  <a:fillRect l="-649" b="-129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381000" y="3581400"/>
            <a:ext cx="352981" cy="533400"/>
            <a:chOff x="1171019" y="3581400"/>
            <a:chExt cx="352981" cy="533400"/>
          </a:xfrm>
        </p:grpSpPr>
        <p:sp>
          <p:nvSpPr>
            <p:cNvPr id="51" name="Oval 50"/>
            <p:cNvSpPr/>
            <p:nvPr/>
          </p:nvSpPr>
          <p:spPr>
            <a:xfrm>
              <a:off x="1267381" y="3581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171019" y="37454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019" y="37454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1295400" y="1676400"/>
            <a:ext cx="3076767" cy="3886200"/>
            <a:chOff x="3429000" y="2286000"/>
            <a:chExt cx="3076767" cy="3886200"/>
          </a:xfrm>
        </p:grpSpPr>
        <p:sp>
          <p:nvSpPr>
            <p:cNvPr id="22" name="Oval 21"/>
            <p:cNvSpPr/>
            <p:nvPr/>
          </p:nvSpPr>
          <p:spPr>
            <a:xfrm>
              <a:off x="5867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8674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867400" y="5029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953000" y="5715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>
              <a:stCxn id="50" idx="6"/>
              <a:endCxn id="22" idx="1"/>
            </p:cNvCxnSpPr>
            <p:nvPr/>
          </p:nvCxnSpPr>
          <p:spPr>
            <a:xfrm>
              <a:off x="5105400" y="2667000"/>
              <a:ext cx="784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2" idx="4"/>
              <a:endCxn id="23" idx="0"/>
            </p:cNvCxnSpPr>
            <p:nvPr/>
          </p:nvCxnSpPr>
          <p:spPr>
            <a:xfrm>
              <a:off x="5943600" y="33528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3" idx="4"/>
              <a:endCxn id="24" idx="0"/>
            </p:cNvCxnSpPr>
            <p:nvPr/>
          </p:nvCxnSpPr>
          <p:spPr>
            <a:xfrm>
              <a:off x="5943600" y="4343400"/>
              <a:ext cx="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4" idx="3"/>
              <a:endCxn id="25" idx="6"/>
            </p:cNvCxnSpPr>
            <p:nvPr/>
          </p:nvCxnSpPr>
          <p:spPr>
            <a:xfrm flipH="1">
              <a:off x="5105400" y="5159282"/>
              <a:ext cx="7843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38862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25" idx="2"/>
            </p:cNvCxnSpPr>
            <p:nvPr/>
          </p:nvCxnSpPr>
          <p:spPr>
            <a:xfrm flipH="1" flipV="1">
              <a:off x="3962400" y="5181600"/>
              <a:ext cx="990600" cy="609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3860337" y="5029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>
              <a:stCxn id="45" idx="0"/>
            </p:cNvCxnSpPr>
            <p:nvPr/>
          </p:nvCxnSpPr>
          <p:spPr>
            <a:xfrm flipV="1">
              <a:off x="3936537" y="3352800"/>
              <a:ext cx="0" cy="16764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49530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810986" y="22860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986" y="2286000"/>
                  <a:ext cx="48596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/>
            <p:cNvCxnSpPr/>
            <p:nvPr/>
          </p:nvCxnSpPr>
          <p:spPr>
            <a:xfrm flipV="1">
              <a:off x="4038600" y="2667000"/>
              <a:ext cx="914400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019800" y="3124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3124200"/>
                  <a:ext cx="4859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645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6019800" y="4126468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126468"/>
                  <a:ext cx="48596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4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019800" y="49530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953000"/>
                  <a:ext cx="48596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645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800600" y="5802868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5802868"/>
                  <a:ext cx="48596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64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628833" y="5117068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8833" y="5117068"/>
                  <a:ext cx="48596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3429000" y="2971800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2971800"/>
                  <a:ext cx="487569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1772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629762" y="3728720"/>
            <a:ext cx="2225198" cy="1707923"/>
            <a:chOff x="629762" y="3728720"/>
            <a:chExt cx="2225198" cy="1707923"/>
          </a:xfrm>
        </p:grpSpPr>
        <p:sp>
          <p:nvSpPr>
            <p:cNvPr id="67" name="Freeform 66"/>
            <p:cNvSpPr/>
            <p:nvPr/>
          </p:nvSpPr>
          <p:spPr>
            <a:xfrm>
              <a:off x="629762" y="3728720"/>
              <a:ext cx="2225198" cy="1707923"/>
            </a:xfrm>
            <a:custGeom>
              <a:avLst/>
              <a:gdLst>
                <a:gd name="connsiteX0" fmla="*/ 0 w 2265680"/>
                <a:gd name="connsiteY0" fmla="*/ 0 h 1809523"/>
                <a:gd name="connsiteX1" fmla="*/ 467360 w 2265680"/>
                <a:gd name="connsiteY1" fmla="*/ 904240 h 1809523"/>
                <a:gd name="connsiteX2" fmla="*/ 1107440 w 2265680"/>
                <a:gd name="connsiteY2" fmla="*/ 1310640 h 1809523"/>
                <a:gd name="connsiteX3" fmla="*/ 1747520 w 2265680"/>
                <a:gd name="connsiteY3" fmla="*/ 1798320 h 1809523"/>
                <a:gd name="connsiteX4" fmla="*/ 2265680 w 2265680"/>
                <a:gd name="connsiteY4" fmla="*/ 1605280 h 1809523"/>
                <a:gd name="connsiteX0" fmla="*/ 0 w 2225040"/>
                <a:gd name="connsiteY0" fmla="*/ 0 h 1707923"/>
                <a:gd name="connsiteX1" fmla="*/ 426720 w 2225040"/>
                <a:gd name="connsiteY1" fmla="*/ 802640 h 1707923"/>
                <a:gd name="connsiteX2" fmla="*/ 1066800 w 2225040"/>
                <a:gd name="connsiteY2" fmla="*/ 1209040 h 1707923"/>
                <a:gd name="connsiteX3" fmla="*/ 1706880 w 2225040"/>
                <a:gd name="connsiteY3" fmla="*/ 1696720 h 1707923"/>
                <a:gd name="connsiteX4" fmla="*/ 2225040 w 2225040"/>
                <a:gd name="connsiteY4" fmla="*/ 1503680 h 170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5040" h="1707923">
                  <a:moveTo>
                    <a:pt x="0" y="0"/>
                  </a:moveTo>
                  <a:cubicBezTo>
                    <a:pt x="141393" y="342900"/>
                    <a:pt x="248920" y="601133"/>
                    <a:pt x="426720" y="802640"/>
                  </a:cubicBezTo>
                  <a:cubicBezTo>
                    <a:pt x="604520" y="1004147"/>
                    <a:pt x="853440" y="1060027"/>
                    <a:pt x="1066800" y="1209040"/>
                  </a:cubicBezTo>
                  <a:cubicBezTo>
                    <a:pt x="1280160" y="1358053"/>
                    <a:pt x="1513840" y="1647613"/>
                    <a:pt x="1706880" y="1696720"/>
                  </a:cubicBezTo>
                  <a:cubicBezTo>
                    <a:pt x="1899920" y="1745827"/>
                    <a:pt x="2062480" y="1624753"/>
                    <a:pt x="2225040" y="150368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>
              <a:endCxn id="67" idx="4"/>
            </p:cNvCxnSpPr>
            <p:nvPr/>
          </p:nvCxnSpPr>
          <p:spPr>
            <a:xfrm flipV="1">
              <a:off x="2766173" y="5232400"/>
              <a:ext cx="88787" cy="727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905000" y="2839134"/>
                <a:ext cx="16763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: </a:t>
                </a:r>
              </a:p>
              <a:p>
                <a:pPr algn="ctr"/>
                <a:r>
                  <a:rPr lang="en-US" dirty="0"/>
                  <a:t>a negative cycle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839134"/>
                <a:ext cx="1676399" cy="646331"/>
              </a:xfrm>
              <a:prstGeom prst="rect">
                <a:avLst/>
              </a:prstGeom>
              <a:blipFill rotWithShape="1">
                <a:blip r:embed="rId11"/>
                <a:stretch>
                  <a:fillRect l="-2920" t="-4717" r="-583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4876800" y="5715000"/>
            <a:ext cx="3733799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72200" y="6172200"/>
                <a:ext cx="135069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Weight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6172200"/>
                <a:ext cx="1350691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4072" t="-8333" r="-678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B10D6F-5215-29D1-350A-ED24ED4C3718}"/>
                  </a:ext>
                </a:extLst>
              </p:cNvPr>
              <p:cNvSpPr txBox="1"/>
              <p:nvPr/>
            </p:nvSpPr>
            <p:spPr>
              <a:xfrm>
                <a:off x="978401" y="5501175"/>
                <a:ext cx="137044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iteration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B10D6F-5215-29D1-350A-ED24ED4C3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01" y="5501175"/>
                <a:ext cx="1370440" cy="369332"/>
              </a:xfrm>
              <a:prstGeom prst="rect">
                <a:avLst/>
              </a:prstGeom>
              <a:blipFill>
                <a:blip r:embed="rId13"/>
                <a:stretch>
                  <a:fillRect t="-8197" r="-88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FD6454-1057-A6DF-5AC9-BBDAA8F0E277}"/>
                  </a:ext>
                </a:extLst>
              </p:cNvPr>
              <p:cNvSpPr txBox="1"/>
              <p:nvPr/>
            </p:nvSpPr>
            <p:spPr>
              <a:xfrm>
                <a:off x="1981200" y="337443"/>
                <a:ext cx="491833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Once the cycle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/>
                  <a:t> has been </a:t>
                </a:r>
                <a:r>
                  <a:rPr lang="en-US" sz="1800" b="1" i="1" dirty="0"/>
                  <a:t>reached </a:t>
                </a:r>
                <a:r>
                  <a:rPr lang="en-US" sz="1800" dirty="0"/>
                  <a:t>by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>
                  <a:buNone/>
                </a:pPr>
                <a:r>
                  <a:rPr lang="en-US" sz="1800" dirty="0"/>
                  <a:t>what will happen to labels of its vertices in future?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FD6454-1057-A6DF-5AC9-BBDAA8F0E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37443"/>
                <a:ext cx="4918334" cy="923330"/>
              </a:xfrm>
              <a:prstGeom prst="rect">
                <a:avLst/>
              </a:prstGeom>
              <a:blipFill>
                <a:blip r:embed="rId14"/>
                <a:stretch>
                  <a:fillRect l="-991" t="-3289" r="-372" b="-92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E4F4DDCB-7229-2ADE-952E-685A9AC99C93}"/>
              </a:ext>
            </a:extLst>
          </p:cNvPr>
          <p:cNvSpPr/>
          <p:nvPr/>
        </p:nvSpPr>
        <p:spPr>
          <a:xfrm>
            <a:off x="5335121" y="3102683"/>
            <a:ext cx="2436157" cy="4098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15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2" grpId="0" animBg="1"/>
      <p:bldP spid="11" grpId="0" animBg="1"/>
      <p:bldP spid="10" grpId="0" animBg="1"/>
      <p:bldP spid="9" grpId="0" animBg="1"/>
      <p:bldP spid="8" grpId="0" animBg="1"/>
      <p:bldP spid="75" grpId="0" uiExpand="1" build="p"/>
      <p:bldP spid="2" grpId="0" animBg="1"/>
      <p:bldP spid="3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Detecting negative cycle in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Execute Bellman-Ford algorithm.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Run </a:t>
                </a:r>
                <a:r>
                  <a:rPr lang="en-US" sz="2000" b="1" u="sng" dirty="0"/>
                  <a:t>one more </a:t>
                </a:r>
                <a:r>
                  <a:rPr lang="en-US" sz="2000" dirty="0"/>
                  <a:t>iteration of the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loop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/>
                  <a:t>If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	declare “there is </a:t>
                </a:r>
                <a:r>
                  <a:rPr lang="en-US" sz="2000" u="sng" dirty="0"/>
                  <a:t>a negative cycle</a:t>
                </a:r>
                <a:r>
                  <a:rPr lang="en-US" sz="2000" dirty="0"/>
                  <a:t>”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</a:t>
                </a:r>
                <a:r>
                  <a:rPr lang="en-US" sz="2000" b="1" dirty="0"/>
                  <a:t>else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	declare “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the distance </a:t>
                </a:r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”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6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219325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shortest paths in a graph</a:t>
            </a:r>
            <a:br>
              <a:rPr lang="en-US" sz="3600" dirty="0">
                <a:solidFill>
                  <a:srgbClr val="0070C0"/>
                </a:solidFill>
              </a:rPr>
            </a:b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Having Negative weight cycle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Shortest paths </a:t>
            </a:r>
            <a:r>
              <a:rPr lang="en-US" sz="3200" b="1" dirty="0"/>
              <a:t>in presence of </a:t>
            </a:r>
            <a:r>
              <a:rPr lang="en-US" sz="3200" b="1" dirty="0">
                <a:solidFill>
                  <a:srgbClr val="7030A0"/>
                </a:solidFill>
              </a:rPr>
              <a:t>negative weight cycles</a:t>
            </a:r>
            <a:endParaRPr lang="en-US" sz="32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 a directed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if there is a negative weight cycle reachable from source,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There is </a:t>
                </a:r>
                <a:r>
                  <a:rPr lang="en-US" sz="2000" b="1" dirty="0"/>
                  <a:t>no</a:t>
                </a:r>
                <a:r>
                  <a:rPr lang="en-US" sz="2000" dirty="0"/>
                  <a:t> polynomial time algorithm till date to compute shortest paths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u="sng" dirty="0"/>
                  <a:t>A firm belief 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no such algorithm </a:t>
                </a:r>
                <a:r>
                  <a:rPr lang="en-US" sz="2000" b="1" dirty="0"/>
                  <a:t>can ever be </a:t>
                </a:r>
                <a:r>
                  <a:rPr lang="en-US" sz="2000" dirty="0"/>
                  <a:t>designed unless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𝑵𝑷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[We shall revisit it when we discuss NP-complete problems towards the end of this course]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  <a:blipFill>
                <a:blip r:embed="rId2"/>
                <a:stretch>
                  <a:fillRect l="-667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" name="Smiley Face 1">
            <a:extLst>
              <a:ext uri="{FF2B5EF4-FFF2-40B4-BE49-F238E27FC236}">
                <a16:creationId xmlns:a16="http://schemas.microsoft.com/office/drawing/2014/main" id="{97FD2F6B-B663-0E00-99E1-13FF0DFEA959}"/>
              </a:ext>
            </a:extLst>
          </p:cNvPr>
          <p:cNvSpPr/>
          <p:nvPr/>
        </p:nvSpPr>
        <p:spPr>
          <a:xfrm>
            <a:off x="3657600" y="3505200"/>
            <a:ext cx="914400" cy="914400"/>
          </a:xfrm>
          <a:prstGeom prst="smileyFace">
            <a:avLst>
              <a:gd name="adj" fmla="val -46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3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6FC9DF-775E-9231-B6B6-43F965FDD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8443" y="1535113"/>
            <a:ext cx="4041775" cy="639762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sz="3200" b="1" dirty="0"/>
              <a:t>Journey</a:t>
            </a:r>
            <a:r>
              <a:rPr lang="en-US" sz="3200" b="1" dirty="0">
                <a:solidFill>
                  <a:srgbClr val="7030A0"/>
                </a:solidFill>
              </a:rPr>
              <a:t> Ahead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3A4F18D-FD82-C284-4029-AFFE9571F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8443" y="2174875"/>
            <a:ext cx="4041775" cy="395128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F91E7-7975-282A-7795-976380EA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056ED1A-4562-BD2B-0A5C-4FC9D4734DA4}"/>
                  </a:ext>
                </a:extLst>
              </p:cNvPr>
              <p:cNvSpPr/>
              <p:nvPr/>
            </p:nvSpPr>
            <p:spPr>
              <a:xfrm>
                <a:off x="457200" y="3581400"/>
                <a:ext cx="1828800" cy="6858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r>
                  <a:rPr lang="en-US" sz="2400" dirty="0"/>
                  <a:t> Lectures</a:t>
                </a:r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056ED1A-4562-BD2B-0A5C-4FC9D4734D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581400"/>
                <a:ext cx="1828800" cy="685800"/>
              </a:xfrm>
              <a:prstGeom prst="roundRect">
                <a:avLst/>
              </a:prstGeom>
              <a:blipFill>
                <a:blip r:embed="rId2"/>
                <a:stretch>
                  <a:fillRect b="-275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1C29AC4C-2CD3-261B-2487-74C8E19F5F33}"/>
                  </a:ext>
                </a:extLst>
              </p:cNvPr>
              <p:cNvSpPr/>
              <p:nvPr/>
            </p:nvSpPr>
            <p:spPr>
              <a:xfrm>
                <a:off x="482120" y="5257800"/>
                <a:ext cx="1828800" cy="6858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𝟓𝟓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% </m:t>
                    </m:r>
                  </m:oMath>
                </a14:m>
                <a:r>
                  <a:rPr lang="en-US" sz="2400" dirty="0"/>
                  <a:t>Marks</a:t>
                </a:r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1C29AC4C-2CD3-261B-2487-74C8E19F5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20" y="5257800"/>
                <a:ext cx="1828800" cy="685800"/>
              </a:xfrm>
              <a:prstGeom prst="roundRect">
                <a:avLst/>
              </a:prstGeom>
              <a:blipFill>
                <a:blip r:embed="rId3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B83139DF-44C0-9E2B-3C63-2CDF17E25C0D}"/>
                  </a:ext>
                </a:extLst>
              </p:cNvPr>
              <p:cNvSpPr/>
              <p:nvPr/>
            </p:nvSpPr>
            <p:spPr>
              <a:xfrm>
                <a:off x="4826261" y="2209800"/>
                <a:ext cx="3784339" cy="68580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𝐍𝐞𝐭𝐰𝐨𝐫𝐤</m:t>
                      </m:r>
                      <m:r>
                        <a:rPr lang="en-US" sz="2400" b="1" i="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𝐅𝐥𝐨𝐰𝐬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B83139DF-44C0-9E2B-3C63-2CDF17E25C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261" y="2209800"/>
                <a:ext cx="3784339" cy="6858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C6799A91-27E3-E9B9-AA88-AC7B3FDCD2DF}"/>
                  </a:ext>
                </a:extLst>
              </p:cNvPr>
              <p:cNvSpPr/>
              <p:nvPr/>
            </p:nvSpPr>
            <p:spPr>
              <a:xfrm>
                <a:off x="4800600" y="3581400"/>
                <a:ext cx="3784339" cy="68580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𝐀𝐦𝐨𝐫𝐭𝐢𝐳𝐞𝐝</m:t>
                      </m:r>
                      <m:r>
                        <a:rPr lang="en-US" sz="2400" b="1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𝐀𝐧𝐚𝐥𝐲𝐬𝐢𝐬</m:t>
                      </m:r>
                    </m:oMath>
                  </m:oMathPara>
                </a14:m>
                <a:endParaRPr lang="en-US" sz="2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C6799A91-27E3-E9B9-AA88-AC7B3FDCD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581400"/>
                <a:ext cx="3784339" cy="6858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2324202A-6014-AEDC-5FFF-0967AA8029C2}"/>
                  </a:ext>
                </a:extLst>
              </p:cNvPr>
              <p:cNvSpPr/>
              <p:nvPr/>
            </p:nvSpPr>
            <p:spPr>
              <a:xfrm>
                <a:off x="4826261" y="4876800"/>
                <a:ext cx="3784339" cy="68580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𝐍𝐏</m:t>
                      </m:r>
                      <m:r>
                        <a:rPr lang="en-US" sz="2400" b="1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𝐂𝐨𝐦𝐩𝐥𝐞𝐭𝐞𝐧𝐞𝐬𝐬</m:t>
                      </m:r>
                    </m:oMath>
                  </m:oMathPara>
                </a14:m>
                <a:endParaRPr lang="en-US" sz="2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2324202A-6014-AEDC-5FFF-0967AA8029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261" y="4876800"/>
                <a:ext cx="3784339" cy="6858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E504FF2-751E-E579-4917-297AE2B2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776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2" grpId="0" animBg="1"/>
      <p:bldP spid="13" grpId="0" animBg="1"/>
      <p:bldP spid="13" grpId="1" animBg="1"/>
      <p:bldP spid="5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Shortest </a:t>
            </a:r>
            <a:r>
              <a:rPr lang="en-US" sz="3200" dirty="0" err="1">
                <a:solidFill>
                  <a:srgbClr val="7030A0"/>
                </a:solidFill>
              </a:rPr>
              <a:t>pathS</a:t>
            </a:r>
            <a:r>
              <a:rPr lang="en-US" sz="3200" dirty="0">
                <a:solidFill>
                  <a:srgbClr val="7030A0"/>
                </a:solidFill>
              </a:rPr>
              <a:t> in a graph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In presence of </a:t>
            </a:r>
            <a:r>
              <a:rPr lang="en-US" sz="2800" b="1" dirty="0">
                <a:solidFill>
                  <a:srgbClr val="C00000"/>
                </a:solidFill>
              </a:rPr>
              <a:t>negative </a:t>
            </a:r>
            <a:r>
              <a:rPr lang="en-US" sz="2800" b="1" dirty="0">
                <a:solidFill>
                  <a:schemeClr val="tx1"/>
                </a:solidFill>
              </a:rPr>
              <a:t>edge weights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but </a:t>
            </a:r>
            <a:r>
              <a:rPr lang="en-US" sz="2800" b="1" u="sng" dirty="0">
                <a:solidFill>
                  <a:schemeClr val="tx1"/>
                </a:solidFill>
              </a:rPr>
              <a:t>no</a:t>
            </a:r>
            <a:r>
              <a:rPr lang="en-US" sz="2800" b="1" dirty="0">
                <a:solidFill>
                  <a:schemeClr val="tx1"/>
                </a:solidFill>
              </a:rPr>
              <a:t> negative 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8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3A4F18D-FD82-C284-4029-AFFE9571F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8443" y="2174875"/>
            <a:ext cx="4041775" cy="3951288"/>
          </a:xfrm>
        </p:spPr>
        <p:txBody>
          <a:bodyPr/>
          <a:lstStyle/>
          <a:p>
            <a:r>
              <a:rPr lang="en-US" dirty="0"/>
              <a:t>Elegance</a:t>
            </a:r>
          </a:p>
          <a:p>
            <a:endParaRPr lang="en-US" dirty="0"/>
          </a:p>
          <a:p>
            <a:r>
              <a:rPr lang="en-US" dirty="0"/>
              <a:t>Depth </a:t>
            </a:r>
          </a:p>
          <a:p>
            <a:endParaRPr lang="en-US" dirty="0"/>
          </a:p>
          <a:p>
            <a:r>
              <a:rPr lang="en-US" dirty="0"/>
              <a:t>A famous graph theorem</a:t>
            </a:r>
          </a:p>
          <a:p>
            <a:endParaRPr lang="en-US" dirty="0"/>
          </a:p>
          <a:p>
            <a:r>
              <a:rPr lang="en-US" dirty="0"/>
              <a:t>Wide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F91E7-7975-282A-7795-976380EA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B83139DF-44C0-9E2B-3C63-2CDF17E25C0D}"/>
                  </a:ext>
                </a:extLst>
              </p:cNvPr>
              <p:cNvSpPr/>
              <p:nvPr/>
            </p:nvSpPr>
            <p:spPr>
              <a:xfrm>
                <a:off x="2921261" y="457200"/>
                <a:ext cx="3784339" cy="68580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𝐍𝐞𝐭𝐰𝐨𝐫𝐤</m:t>
                      </m:r>
                      <m:r>
                        <a:rPr lang="en-US" sz="2400" b="1" i="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𝐅𝐥𝐨𝐰𝐬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B83139DF-44C0-9E2B-3C63-2CDF17E25C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261" y="457200"/>
                <a:ext cx="3784339" cy="6858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54AB670-AFF1-71EC-A460-9B04FF7BBBAD}"/>
              </a:ext>
            </a:extLst>
          </p:cNvPr>
          <p:cNvSpPr txBox="1"/>
          <p:nvPr/>
        </p:nvSpPr>
        <p:spPr>
          <a:xfrm>
            <a:off x="2489330" y="2286000"/>
            <a:ext cx="455631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Perhaps the most elegant, intuitive, and fresh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AF598-4173-C7CF-CFF4-A89706DB7513}"/>
              </a:ext>
            </a:extLst>
          </p:cNvPr>
          <p:cNvSpPr txBox="1"/>
          <p:nvPr/>
        </p:nvSpPr>
        <p:spPr>
          <a:xfrm>
            <a:off x="2489330" y="3059668"/>
            <a:ext cx="500932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Much deeper analysis than Bellman Ford algorithm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BA4E8-048F-FA06-43AD-D6464C9DCC40}"/>
              </a:ext>
            </a:extLst>
          </p:cNvPr>
          <p:cNvSpPr txBox="1"/>
          <p:nvPr/>
        </p:nvSpPr>
        <p:spPr>
          <a:xfrm>
            <a:off x="4200940" y="3965853"/>
            <a:ext cx="270016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MaxFlow-MinCut</a:t>
            </a:r>
            <a:r>
              <a:rPr lang="en-US" dirty="0"/>
              <a:t> Theorem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86A6AF-D2F0-242B-5A93-41B3DEC82CE2}"/>
              </a:ext>
            </a:extLst>
          </p:cNvPr>
          <p:cNvSpPr txBox="1"/>
          <p:nvPr/>
        </p:nvSpPr>
        <p:spPr>
          <a:xfrm>
            <a:off x="3417404" y="4861342"/>
            <a:ext cx="405675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Wider than MST, DFS, Dijkstra’s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6831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" grpId="0" animBg="1"/>
      <p:bldP spid="3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447925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Maximum Flow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/>
              <a:t>in a Network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095500"/>
            <a:ext cx="2552700" cy="2552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2057400"/>
            <a:ext cx="3726714" cy="24819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000250"/>
            <a:ext cx="2597886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0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Problem definition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200" b="1" dirty="0"/>
              <a:t>(Informal)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Given a network, where each edge has a certain </a:t>
                </a:r>
                <a:r>
                  <a:rPr lang="en-US" sz="2000" i="1" u="sng" dirty="0"/>
                  <a:t>capacity</a:t>
                </a:r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 designated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source</a:t>
                </a:r>
                <a:r>
                  <a:rPr lang="en-US" sz="2000" dirty="0"/>
                  <a:t>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sink</a:t>
                </a:r>
                <a:r>
                  <a:rPr lang="en-US" sz="2000" dirty="0"/>
                  <a:t>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the </a:t>
                </a:r>
                <a:r>
                  <a:rPr lang="en-US" sz="2000" b="1" u="sng" dirty="0"/>
                  <a:t>maximum flow</a:t>
                </a:r>
                <a:r>
                  <a:rPr lang="en-US" sz="2000" dirty="0"/>
                  <a:t> that we can send from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1981200" y="1676400"/>
            <a:ext cx="4343400" cy="2743200"/>
            <a:chOff x="1981200" y="1676400"/>
            <a:chExt cx="4343400" cy="2743200"/>
          </a:xfrm>
        </p:grpSpPr>
        <p:grpSp>
          <p:nvGrpSpPr>
            <p:cNvPr id="5" name="Group 4"/>
            <p:cNvGrpSpPr/>
            <p:nvPr/>
          </p:nvGrpSpPr>
          <p:grpSpPr>
            <a:xfrm>
              <a:off x="2388063" y="1981199"/>
              <a:ext cx="2793537" cy="936719"/>
              <a:chOff x="2873282" y="1981200"/>
              <a:chExt cx="2793537" cy="936719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761819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5514419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>
                <a:stCxn id="23" idx="7"/>
                <a:endCxn id="6" idx="3"/>
              </p:cNvCxnSpPr>
              <p:nvPr/>
            </p:nvCxnSpPr>
            <p:spPr>
              <a:xfrm flipV="1">
                <a:off x="2873282" y="2111282"/>
                <a:ext cx="910855" cy="8066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6" idx="6"/>
                <a:endCxn id="7" idx="2"/>
              </p:cNvCxnSpPr>
              <p:nvPr/>
            </p:nvCxnSpPr>
            <p:spPr>
              <a:xfrm>
                <a:off x="3914219" y="2057400"/>
                <a:ext cx="1600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1981200" y="1676400"/>
              <a:ext cx="3581400" cy="2743200"/>
              <a:chOff x="2466419" y="1676400"/>
              <a:chExt cx="3581400" cy="274320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466419" y="2895600"/>
                <a:ext cx="429181" cy="369332"/>
                <a:chOff x="4676219" y="3048000"/>
                <a:chExt cx="429181" cy="369332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4953000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413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3457019" y="1688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7019" y="1688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" name="Group 12"/>
              <p:cNvGrpSpPr/>
              <p:nvPr/>
            </p:nvGrpSpPr>
            <p:grpSpPr>
              <a:xfrm>
                <a:off x="3575756" y="3886200"/>
                <a:ext cx="386644" cy="533400"/>
                <a:chOff x="4566356" y="3810000"/>
                <a:chExt cx="386644" cy="5334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566356" y="3974068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66356" y="3974068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031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" name="Oval 21"/>
                <p:cNvSpPr/>
                <p:nvPr/>
              </p:nvSpPr>
              <p:spPr>
                <a:xfrm>
                  <a:off x="4676219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492044" y="1676400"/>
                <a:ext cx="555775" cy="2362200"/>
                <a:chOff x="4648200" y="1600200"/>
                <a:chExt cx="555775" cy="23622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4833361" y="16002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33361" y="16002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8197" r="-2295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" name="Oval 19"/>
                <p:cNvSpPr/>
                <p:nvPr/>
              </p:nvSpPr>
              <p:spPr>
                <a:xfrm>
                  <a:off x="46482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5590619" y="3974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0619" y="3974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/>
              <p:cNvCxnSpPr>
                <a:stCxn id="23" idx="5"/>
                <a:endCxn id="22" idx="1"/>
              </p:cNvCxnSpPr>
              <p:nvPr/>
            </p:nvCxnSpPr>
            <p:spPr>
              <a:xfrm>
                <a:off x="2873282" y="3025682"/>
                <a:ext cx="834655" cy="8828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endCxn id="20" idx="2"/>
              </p:cNvCxnSpPr>
              <p:nvPr/>
            </p:nvCxnSpPr>
            <p:spPr>
              <a:xfrm>
                <a:off x="3838019" y="3962400"/>
                <a:ext cx="165402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H="1">
                <a:off x="5568244" y="2133599"/>
                <a:ext cx="22375" cy="17526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Arc 27"/>
            <p:cNvSpPr/>
            <p:nvPr/>
          </p:nvSpPr>
          <p:spPr>
            <a:xfrm>
              <a:off x="3090537" y="1806482"/>
              <a:ext cx="2252311" cy="1165318"/>
            </a:xfrm>
            <a:prstGeom prst="arc">
              <a:avLst>
                <a:gd name="adj1" fmla="val 12452853"/>
                <a:gd name="adj2" fmla="val 2021555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3406682" y="1938125"/>
              <a:ext cx="131529" cy="653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3330425" y="2133600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06682" y="2111281"/>
              <a:ext cx="1622461" cy="17972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30482" y="2111281"/>
              <a:ext cx="1721036" cy="17972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5914655" y="2667000"/>
              <a:ext cx="409945" cy="369332"/>
              <a:chOff x="4191000" y="3593068"/>
              <a:chExt cx="409945" cy="36933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191000" y="37338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333" r="-254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0" name="Straight Arrow Connector 39"/>
            <p:cNvCxnSpPr/>
            <p:nvPr/>
          </p:nvCxnSpPr>
          <p:spPr>
            <a:xfrm>
              <a:off x="5159282" y="2111281"/>
              <a:ext cx="777691" cy="718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5136907" y="2937814"/>
              <a:ext cx="800066" cy="9707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619562" y="1521023"/>
            <a:ext cx="3234246" cy="2746177"/>
            <a:chOff x="2619562" y="1521023"/>
            <a:chExt cx="3234246" cy="2746177"/>
          </a:xfrm>
        </p:grpSpPr>
        <p:sp>
          <p:nvSpPr>
            <p:cNvPr id="58" name="TextBox 57"/>
            <p:cNvSpPr txBox="1"/>
            <p:nvPr/>
          </p:nvSpPr>
          <p:spPr>
            <a:xfrm>
              <a:off x="4067362" y="1521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486400" y="33528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17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52192" y="2054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5796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305362" y="2740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195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012860" y="3959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4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334000" y="2435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15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71962" y="2435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343400" y="3349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33800" y="3349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695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What is </a:t>
            </a:r>
            <a:r>
              <a:rPr lang="en-US" sz="2000" i="1" u="sng" dirty="0"/>
              <a:t>flow</a:t>
            </a:r>
            <a:r>
              <a:rPr lang="en-US" sz="2000" dirty="0"/>
              <a:t> along an edge ?</a:t>
            </a:r>
          </a:p>
          <a:p>
            <a:pPr marL="0" indent="0">
              <a:buNone/>
            </a:pPr>
            <a:r>
              <a:rPr lang="en-US" sz="2000" dirty="0"/>
              <a:t>Answer: The rate at which the commodity is being transported along the edge.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What is </a:t>
            </a:r>
            <a:r>
              <a:rPr lang="en-US" sz="2000" i="1" u="sng" dirty="0"/>
              <a:t>capacit</a:t>
            </a:r>
            <a:r>
              <a:rPr lang="en-US" sz="2000" i="1" dirty="0"/>
              <a:t>y</a:t>
            </a:r>
            <a:r>
              <a:rPr lang="en-US" sz="2000" dirty="0"/>
              <a:t> of an edge ?</a:t>
            </a:r>
          </a:p>
          <a:p>
            <a:pPr marL="0" indent="0">
              <a:buNone/>
            </a:pPr>
            <a:r>
              <a:rPr lang="en-US" sz="2000" dirty="0"/>
              <a:t>Answer: The maximum rate at which the commodity can be transported </a:t>
            </a:r>
          </a:p>
          <a:p>
            <a:pPr marL="0" indent="0">
              <a:buNone/>
            </a:pPr>
            <a:r>
              <a:rPr lang="en-US" sz="2000" dirty="0"/>
              <a:t>along the edge.</a:t>
            </a:r>
          </a:p>
          <a:p>
            <a:pPr marL="0" indent="0" algn="ctr">
              <a:buNone/>
            </a:pPr>
            <a:r>
              <a:rPr lang="en-US" sz="2000" b="1" dirty="0"/>
              <a:t>Example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70C0"/>
                </a:solidFill>
              </a:rPr>
              <a:t>25 </a:t>
            </a:r>
            <a:r>
              <a:rPr lang="en-US" sz="2000" dirty="0" err="1"/>
              <a:t>litre</a:t>
            </a:r>
            <a:r>
              <a:rPr lang="en-US" sz="2000" dirty="0"/>
              <a:t>/sec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0070C0"/>
                </a:solidFill>
              </a:rPr>
              <a:t>1</a:t>
            </a:r>
            <a:r>
              <a:rPr lang="en-US" sz="2000" dirty="0"/>
              <a:t> GB /sec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429000" y="381000"/>
            <a:ext cx="2362200" cy="2743200"/>
            <a:chOff x="3429000" y="762000"/>
            <a:chExt cx="2362200" cy="27432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0" y="762000"/>
              <a:ext cx="2362200" cy="23622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229416" y="3135868"/>
              <a:ext cx="952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 edge</a:t>
              </a:r>
            </a:p>
          </p:txBody>
        </p:sp>
      </p:grpSp>
      <p:sp>
        <p:nvSpPr>
          <p:cNvPr id="2" name="Down Arrow 1"/>
          <p:cNvSpPr/>
          <p:nvPr/>
        </p:nvSpPr>
        <p:spPr>
          <a:xfrm rot="14252187">
            <a:off x="4721987" y="1262118"/>
            <a:ext cx="343810" cy="92263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3810000"/>
            <a:ext cx="83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62200" y="3810000"/>
            <a:ext cx="464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10400" y="38100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47800" y="48768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29000" y="4876800"/>
            <a:ext cx="457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841609-9786-774B-A2BD-A8A04D35444F}"/>
              </a:ext>
            </a:extLst>
          </p:cNvPr>
          <p:cNvSpPr/>
          <p:nvPr/>
        </p:nvSpPr>
        <p:spPr>
          <a:xfrm>
            <a:off x="1600200" y="3429000"/>
            <a:ext cx="464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38E0AF-4B2A-304A-AE9C-0AE43D6B7056}"/>
              </a:ext>
            </a:extLst>
          </p:cNvPr>
          <p:cNvSpPr/>
          <p:nvPr/>
        </p:nvSpPr>
        <p:spPr>
          <a:xfrm>
            <a:off x="1600200" y="4495800"/>
            <a:ext cx="464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0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Are there any </a:t>
            </a:r>
            <a:r>
              <a:rPr lang="en-US" sz="3200" b="1" dirty="0">
                <a:solidFill>
                  <a:srgbClr val="7030A0"/>
                </a:solidFill>
              </a:rPr>
              <a:t>constraints</a:t>
            </a:r>
            <a:r>
              <a:rPr lang="en-US" sz="3200" b="1" dirty="0"/>
              <a:t> for a flow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Capacity </a:t>
                </a:r>
                <a:r>
                  <a:rPr lang="en-US" sz="2000" b="1" dirty="0"/>
                  <a:t>constraint :</a:t>
                </a:r>
              </a:p>
              <a:p>
                <a:pPr marL="0" indent="0">
                  <a:buNone/>
                </a:pPr>
                <a:r>
                  <a:rPr lang="en-US" sz="2000" dirty="0"/>
                  <a:t>Flow along an edge </a:t>
                </a:r>
                <a:r>
                  <a:rPr lang="en-US" sz="2000" b="1" u="sng" dirty="0"/>
                  <a:t>cannot</a:t>
                </a:r>
                <a:r>
                  <a:rPr lang="en-US" sz="2000" dirty="0"/>
                  <a:t> exceed its </a:t>
                </a:r>
                <a:r>
                  <a:rPr lang="en-US" sz="2000" b="1" dirty="0"/>
                  <a:t>capacity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Conservation </a:t>
                </a:r>
                <a:r>
                  <a:rPr lang="en-US" sz="2000" b="1" dirty="0"/>
                  <a:t>constraint :</a:t>
                </a:r>
              </a:p>
              <a:p>
                <a:pPr marL="0" indent="0">
                  <a:buNone/>
                </a:pPr>
                <a:r>
                  <a:rPr lang="en-US" sz="2000" dirty="0"/>
                  <a:t>Flow entering node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 = Flow leaving node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330482" y="4811212"/>
            <a:ext cx="2330636" cy="979988"/>
            <a:chOff x="3330482" y="4811212"/>
            <a:chExt cx="2330636" cy="97998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330482" y="4811212"/>
              <a:ext cx="1089118" cy="479518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572000" y="5334000"/>
              <a:ext cx="108911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5" idx="3"/>
            </p:cNvCxnSpPr>
            <p:nvPr/>
          </p:nvCxnSpPr>
          <p:spPr>
            <a:xfrm flipV="1">
              <a:off x="3330482" y="5387882"/>
              <a:ext cx="1111436" cy="403318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875041" y="48006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56114" y="53340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72296" y="5574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20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267200" y="5257800"/>
            <a:ext cx="386644" cy="445532"/>
            <a:chOff x="4267200" y="5257800"/>
            <a:chExt cx="386644" cy="445532"/>
          </a:xfrm>
        </p:grpSpPr>
        <p:sp>
          <p:nvSpPr>
            <p:cNvPr id="5" name="Oval 4"/>
            <p:cNvSpPr/>
            <p:nvPr/>
          </p:nvSpPr>
          <p:spPr>
            <a:xfrm>
              <a:off x="4419600" y="5257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267200" y="53340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5334000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315200" y="1447800"/>
                <a:ext cx="5918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25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1447800"/>
                <a:ext cx="591829" cy="369332"/>
              </a:xfrm>
              <a:prstGeom prst="rect">
                <a:avLst/>
              </a:prstGeom>
              <a:blipFill>
                <a:blip r:embed="rId4"/>
                <a:stretch>
                  <a:fillRect t="-10000" r="-8511" b="-2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7004756" y="1066800"/>
            <a:ext cx="1605844" cy="1828800"/>
            <a:chOff x="7004756" y="1066800"/>
            <a:chExt cx="1605844" cy="1828800"/>
          </a:xfrm>
        </p:grpSpPr>
        <p:grpSp>
          <p:nvGrpSpPr>
            <p:cNvPr id="6" name="Group 5"/>
            <p:cNvGrpSpPr/>
            <p:nvPr/>
          </p:nvGrpSpPr>
          <p:grpSpPr>
            <a:xfrm>
              <a:off x="7004756" y="1066800"/>
              <a:ext cx="1605844" cy="1828800"/>
              <a:chOff x="7004756" y="1066800"/>
              <a:chExt cx="1605844" cy="18288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8077200" y="1371599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7004756" y="25262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4756" y="25262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Oval 22"/>
              <p:cNvSpPr/>
              <p:nvPr/>
            </p:nvSpPr>
            <p:spPr>
              <a:xfrm>
                <a:off x="7114619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8239986" y="10668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9986" y="10668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/>
              <p:cNvCxnSpPr/>
              <p:nvPr/>
            </p:nvCxnSpPr>
            <p:spPr>
              <a:xfrm flipV="1">
                <a:off x="7239000" y="1501682"/>
                <a:ext cx="860518" cy="8986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7658496" y="1840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25</a:t>
              </a: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7249789" y="1493792"/>
            <a:ext cx="860518" cy="89861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819400" y="38100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1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5" grpId="0"/>
      <p:bldP spid="16" grpId="0"/>
      <p:bldP spid="17" grpId="0"/>
      <p:bldP spid="27" grpId="0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329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5105400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 : a directed graph 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: source,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: sink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= </a:t>
                </a:r>
                <a:r>
                  <a:rPr lang="en-US" sz="1800" u="sng" dirty="0"/>
                  <a:t>capacity</a:t>
                </a:r>
                <a:r>
                  <a:rPr lang="en-US" sz="1800" dirty="0"/>
                  <a:t> of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Flow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such that </a:t>
                </a:r>
              </a:p>
              <a:p>
                <a:r>
                  <a:rPr lang="en-US" sz="1800" dirty="0"/>
                  <a:t>For each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 algn="ctr">
                  <a:buNone/>
                </a:pPr>
                <a:endParaRPr lang="en-US" sz="1800" dirty="0"/>
              </a:p>
              <a:p>
                <a:r>
                  <a:rPr lang="en-US" sz="1800" dirty="0"/>
                  <a:t>For each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1800" b="1" i="1" dirty="0">
                        <a:latin typeface="Cambria Math"/>
                      </a:rPr>
                      <m:t>{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  <m:r>
                        <a:rPr lang="en-US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nary>
                      <m:r>
                        <a:rPr lang="en-US" sz="1800" i="1">
                          <a:latin typeface="Cambria Math"/>
                        </a:rPr>
                        <m:t>,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sz="1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  <a:blipFill rotWithShape="1">
                <a:blip r:embed="rId13"/>
                <a:stretch>
                  <a:fillRect l="-12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408793" y="4328755"/>
            <a:ext cx="2208544" cy="929045"/>
            <a:chOff x="2408793" y="4328755"/>
            <a:chExt cx="2208544" cy="929045"/>
          </a:xfrm>
        </p:grpSpPr>
        <p:sp>
          <p:nvSpPr>
            <p:cNvPr id="5" name="TextBox 4"/>
            <p:cNvSpPr txBox="1"/>
            <p:nvPr/>
          </p:nvSpPr>
          <p:spPr>
            <a:xfrm>
              <a:off x="2408793" y="4648200"/>
              <a:ext cx="2010807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pPr marL="0" indent="0">
                <a:buNone/>
              </a:pPr>
              <a:r>
                <a:rPr lang="en-US" b="1" dirty="0">
                  <a:solidFill>
                    <a:srgbClr val="C00000"/>
                  </a:solidFill>
                </a:rPr>
                <a:t>Capacity </a:t>
              </a:r>
              <a:r>
                <a:rPr lang="en-US" b="1" dirty="0"/>
                <a:t>constraint</a:t>
              </a:r>
            </a:p>
          </p:txBody>
        </p:sp>
        <p:sp>
          <p:nvSpPr>
            <p:cNvPr id="10" name="Left Brace 9"/>
            <p:cNvSpPr/>
            <p:nvPr/>
          </p:nvSpPr>
          <p:spPr>
            <a:xfrm>
              <a:off x="4419600" y="4328755"/>
              <a:ext cx="197737" cy="929045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963415" y="5319355"/>
            <a:ext cx="2653922" cy="929045"/>
            <a:chOff x="1963415" y="5319355"/>
            <a:chExt cx="2653922" cy="929045"/>
          </a:xfrm>
        </p:grpSpPr>
        <p:sp>
          <p:nvSpPr>
            <p:cNvPr id="51" name="TextBox 50"/>
            <p:cNvSpPr txBox="1"/>
            <p:nvPr/>
          </p:nvSpPr>
          <p:spPr>
            <a:xfrm>
              <a:off x="1963415" y="5638800"/>
              <a:ext cx="2456185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pPr marL="0" indent="0">
                <a:buNone/>
              </a:pPr>
              <a:r>
                <a:rPr lang="en-US" b="1" dirty="0">
                  <a:solidFill>
                    <a:srgbClr val="C00000"/>
                  </a:solidFill>
                </a:rPr>
                <a:t>Conservation </a:t>
              </a:r>
              <a:r>
                <a:rPr lang="en-US" b="1" dirty="0"/>
                <a:t>constraint</a:t>
              </a:r>
            </a:p>
          </p:txBody>
        </p:sp>
        <p:sp>
          <p:nvSpPr>
            <p:cNvPr id="52" name="Left Brace 51"/>
            <p:cNvSpPr/>
            <p:nvPr/>
          </p:nvSpPr>
          <p:spPr>
            <a:xfrm>
              <a:off x="4419600" y="5319355"/>
              <a:ext cx="197737" cy="929045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/>
          <p:cNvSpPr/>
          <p:nvPr/>
        </p:nvSpPr>
        <p:spPr>
          <a:xfrm>
            <a:off x="5486400" y="38100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105400" y="5562600"/>
            <a:ext cx="9144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705600" y="5562600"/>
            <a:ext cx="17526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4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54" grpId="0" animBg="1"/>
      <p:bldP spid="55" grpId="0" animBg="1"/>
      <p:bldP spid="5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value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m:rPr>
                        <m:nor/>
                      </m:rPr>
                      <a:rPr lang="en-US" sz="1800" dirty="0"/>
                      <m:t>)=</m:t>
                    </m:r>
                  </m:oMath>
                </a14:m>
                <a:r>
                  <a:rPr lang="en-US" sz="1800" dirty="0"/>
                  <a:t> flow </a:t>
                </a:r>
                <a:r>
                  <a:rPr lang="en-US" sz="1800" b="1" dirty="0"/>
                  <a:t>leaving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 : a directed graph 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: source,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: sink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= </a:t>
                </a:r>
                <a:r>
                  <a:rPr lang="en-US" sz="1800" u="sng" dirty="0"/>
                  <a:t>capacity</a:t>
                </a:r>
                <a:r>
                  <a:rPr lang="en-US" sz="1800" dirty="0"/>
                  <a:t> of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Flow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such that </a:t>
                </a:r>
              </a:p>
              <a:p>
                <a:r>
                  <a:rPr lang="en-US" sz="1800" dirty="0"/>
                  <a:t>For each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 algn="ctr">
                  <a:buNone/>
                </a:pPr>
                <a:endParaRPr lang="en-US" sz="1800" dirty="0"/>
              </a:p>
              <a:p>
                <a:r>
                  <a:rPr lang="en-US" sz="1800" dirty="0"/>
                  <a:t>For each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  <m:d>
                            <m:dPr>
                              <m:ctrlPr>
                                <a:rPr lang="en-US" sz="1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nary>
                      <m:r>
                        <a:rPr lang="en-US" sz="1800" b="0" i="1" smtClean="0">
                          <a:latin typeface="Cambria Math"/>
                        </a:rPr>
                        <m:t>,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sz="1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  <a:blipFill rotWithShape="1">
                <a:blip r:embed="rId13"/>
                <a:stretch>
                  <a:fillRect l="-12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066800" y="1828800"/>
            <a:ext cx="3215570" cy="1676400"/>
            <a:chOff x="1066800" y="1828800"/>
            <a:chExt cx="3215570" cy="1676400"/>
          </a:xfrm>
        </p:grpSpPr>
        <p:sp>
          <p:nvSpPr>
            <p:cNvPr id="53" name="TextBox 52"/>
            <p:cNvSpPr txBox="1"/>
            <p:nvPr/>
          </p:nvSpPr>
          <p:spPr>
            <a:xfrm>
              <a:off x="1066800" y="2209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95562" y="3197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162362" y="3048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286000" y="2435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67162" y="1828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14962" y="2206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38762" y="3045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1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143000" y="44196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DF5DD9-7613-C4E1-0CEE-DA1C260DE04E}"/>
                  </a:ext>
                </a:extLst>
              </p:cNvPr>
              <p:cNvSpPr txBox="1"/>
              <p:nvPr/>
            </p:nvSpPr>
            <p:spPr>
              <a:xfrm>
                <a:off x="170985" y="6341593"/>
                <a:ext cx="494212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It takes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to verify 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dirty="0"/>
                  <a:t> is a valid flow.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DF5DD9-7613-C4E1-0CEE-DA1C260DE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85" y="6341593"/>
                <a:ext cx="4942122" cy="369332"/>
              </a:xfrm>
              <a:prstGeom prst="rect">
                <a:avLst/>
              </a:prstGeom>
              <a:blipFill>
                <a:blip r:embed="rId14"/>
                <a:stretch>
                  <a:fillRect l="-986" t="-8197" r="-37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03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6" grpId="0" animBg="1"/>
      <p:bldP spid="5" grpId="0" animBg="1"/>
      <p:bldP spid="5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value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m:rPr>
                        <m:nor/>
                      </m:rPr>
                      <a:rPr lang="en-US" sz="1800" dirty="0"/>
                      <m:t>)=</m:t>
                    </m:r>
                  </m:oMath>
                </a14:m>
                <a:r>
                  <a:rPr lang="en-US" sz="1800" dirty="0"/>
                  <a:t> flow </a:t>
                </a:r>
                <a:r>
                  <a:rPr lang="en-US" sz="1800" b="1" dirty="0"/>
                  <a:t>leaving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 : a directed graph 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: source,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: sink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= </a:t>
                </a:r>
                <a:r>
                  <a:rPr lang="en-US" sz="1800" u="sng" dirty="0"/>
                  <a:t>capacity</a:t>
                </a:r>
                <a:r>
                  <a:rPr lang="en-US" sz="1800" dirty="0"/>
                  <a:t> of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Max-Flow</a:t>
                </a:r>
                <a:r>
                  <a:rPr lang="en-US" sz="1800" b="1" dirty="0"/>
                  <a:t>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/>
                  <a:t>Given a network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), </a:t>
                </a:r>
              </a:p>
              <a:p>
                <a:pPr marL="0" indent="0">
                  <a:buNone/>
                </a:pPr>
                <a:r>
                  <a:rPr lang="en-US" sz="1800" dirty="0"/>
                  <a:t>and two vertices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/>
                  <a:t>find a flow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of </a:t>
                </a:r>
                <a:r>
                  <a:rPr lang="en-US" sz="1800" b="1" dirty="0"/>
                  <a:t>maximum</a:t>
                </a:r>
                <a:r>
                  <a:rPr lang="en-US" sz="1800" dirty="0"/>
                  <a:t> value.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  <a:blipFill rotWithShape="1">
                <a:blip r:embed="rId13"/>
                <a:stretch>
                  <a:fillRect l="-12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858000" y="51816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3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5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Optimal</a:t>
            </a:r>
            <a:r>
              <a:rPr lang="en-US" sz="3200" b="1" dirty="0"/>
              <a:t> </a:t>
            </a:r>
            <a:r>
              <a:rPr lang="en-US" sz="3200" b="1" dirty="0" err="1">
                <a:solidFill>
                  <a:srgbClr val="7030A0"/>
                </a:solidFill>
              </a:rPr>
              <a:t>Subpath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To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        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?</m:t>
                    </m:r>
                    <m:r>
                      <a:rPr lang="en-US" sz="2000" b="1" i="1" dirty="0" smtClean="0">
                        <a:latin typeface="Cambria Math"/>
                      </a:rPr>
                      <m:t>    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19400" y="2373868"/>
                <a:ext cx="80021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373868"/>
                <a:ext cx="80021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91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1828800" y="3048000"/>
            <a:ext cx="3769895" cy="2590800"/>
            <a:chOff x="1828800" y="3048000"/>
            <a:chExt cx="3769895" cy="2590800"/>
          </a:xfrm>
        </p:grpSpPr>
        <p:grpSp>
          <p:nvGrpSpPr>
            <p:cNvPr id="6" name="Group 5"/>
            <p:cNvGrpSpPr/>
            <p:nvPr/>
          </p:nvGrpSpPr>
          <p:grpSpPr>
            <a:xfrm>
              <a:off x="2590800" y="3048000"/>
              <a:ext cx="3007895" cy="2590800"/>
              <a:chOff x="3733800" y="1728216"/>
              <a:chExt cx="4343400" cy="391058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733800" y="1752600"/>
                <a:ext cx="4343400" cy="3886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5334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5562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5791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019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248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6477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705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934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62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391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20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848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733800" y="2895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733800" y="3124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733800" y="3352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733800" y="3581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733800" y="3810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733800" y="4038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733800" y="4267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105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733800" y="1981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733800" y="2209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733800" y="2438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733800" y="2667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876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648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4419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191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962400" y="1728216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733800" y="4495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733800" y="4724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733800" y="4953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733800" y="5181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3733800" y="5410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2209800" y="3875747"/>
            <a:ext cx="386644" cy="1305853"/>
            <a:chOff x="2209800" y="3875747"/>
            <a:chExt cx="386644" cy="1305853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2438400" y="3875747"/>
              <a:ext cx="0" cy="9248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3581400" y="5715000"/>
            <a:ext cx="1371600" cy="369332"/>
            <a:chOff x="3352800" y="5715000"/>
            <a:chExt cx="13716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5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/>
            <p:cNvCxnSpPr/>
            <p:nvPr/>
          </p:nvCxnSpPr>
          <p:spPr>
            <a:xfrm>
              <a:off x="3639876" y="5867009"/>
              <a:ext cx="10845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 rot="5400000">
            <a:off x="2487375" y="4259598"/>
            <a:ext cx="2574643" cy="1514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417345" y="1600200"/>
                <a:ext cx="33543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length of the shortest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 path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345" y="1600200"/>
                <a:ext cx="3354380" cy="369332"/>
              </a:xfrm>
              <a:prstGeom prst="rect">
                <a:avLst/>
              </a:prstGeom>
              <a:blipFill>
                <a:blip r:embed="rId7"/>
                <a:stretch>
                  <a:fillRect l="-1636" t="-10000" r="-90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648833" y="1600200"/>
                <a:ext cx="23190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having </a:t>
                </a:r>
                <a:r>
                  <a:rPr lang="en-US" b="1" dirty="0"/>
                  <a:t>at most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edges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833" y="1600200"/>
                <a:ext cx="2319033" cy="369332"/>
              </a:xfrm>
              <a:prstGeom prst="rect">
                <a:avLst/>
              </a:prstGeom>
              <a:blipFill>
                <a:blip r:embed="rId8"/>
                <a:stretch>
                  <a:fillRect l="-2368" t="-10000" r="-184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31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5" grpId="0" animBg="1"/>
      <p:bldP spid="43" grpId="0" uiExpand="1"/>
      <p:bldP spid="4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1676400" y="1981199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3429000" y="1981199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Arrow Connector 183"/>
          <p:cNvCxnSpPr>
            <a:stCxn id="7" idx="7"/>
            <a:endCxn id="196" idx="3"/>
          </p:cNvCxnSpPr>
          <p:nvPr/>
        </p:nvCxnSpPr>
        <p:spPr>
          <a:xfrm flipV="1">
            <a:off x="787863" y="2111281"/>
            <a:ext cx="910855" cy="8066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96" idx="6"/>
            <a:endCxn id="192" idx="2"/>
          </p:cNvCxnSpPr>
          <p:nvPr/>
        </p:nvCxnSpPr>
        <p:spPr>
          <a:xfrm>
            <a:off x="1828800" y="2057399"/>
            <a:ext cx="1600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57781" y="28956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1000" y="2895600"/>
                <a:ext cx="3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895600"/>
                <a:ext cx="3529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71600" y="1688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688068"/>
                <a:ext cx="3754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90337" y="405026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337" y="4050268"/>
                <a:ext cx="3866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1600200" y="3886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591786" y="16764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786" y="1676400"/>
                <a:ext cx="3706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3406625" y="3886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505200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974068"/>
                <a:ext cx="375424" cy="369332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" idx="5"/>
            <a:endCxn id="14" idx="1"/>
          </p:cNvCxnSpPr>
          <p:nvPr/>
        </p:nvCxnSpPr>
        <p:spPr>
          <a:xfrm>
            <a:off x="787863" y="3025682"/>
            <a:ext cx="834655" cy="8828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7" idx="2"/>
          </p:cNvCxnSpPr>
          <p:nvPr/>
        </p:nvCxnSpPr>
        <p:spPr>
          <a:xfrm>
            <a:off x="1752600" y="3962400"/>
            <a:ext cx="165402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482825" y="2133599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858000" y="51816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8DB10E-81D0-0B13-6B27-98D57A8FC8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loud Callout 47">
            <a:extLst>
              <a:ext uri="{FF2B5EF4-FFF2-40B4-BE49-F238E27FC236}">
                <a16:creationId xmlns:a16="http://schemas.microsoft.com/office/drawing/2014/main" id="{E4D04508-C419-4DAB-108B-5A019C883E0C}"/>
              </a:ext>
            </a:extLst>
          </p:cNvPr>
          <p:cNvSpPr/>
          <p:nvPr/>
        </p:nvSpPr>
        <p:spPr>
          <a:xfrm>
            <a:off x="5562600" y="2514600"/>
            <a:ext cx="3276600" cy="1147537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we handle </a:t>
            </a:r>
            <a:r>
              <a:rPr lang="en-US" b="1" u="sng" dirty="0">
                <a:solidFill>
                  <a:schemeClr val="tx1"/>
                </a:solidFill>
              </a:rPr>
              <a:t>simpler</a:t>
            </a:r>
            <a:r>
              <a:rPr lang="en-US" dirty="0">
                <a:solidFill>
                  <a:schemeClr val="tx1"/>
                </a:solidFill>
              </a:rPr>
              <a:t> graphs ?</a:t>
            </a:r>
          </a:p>
        </p:txBody>
      </p:sp>
    </p:spTree>
    <p:extLst>
      <p:ext uri="{BB962C8B-B14F-4D97-AF65-F5344CB8AC3E}">
        <p14:creationId xmlns:p14="http://schemas.microsoft.com/office/powerpoint/2010/main" val="1141958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1B8F1ED-F660-044F-843A-31AF4AFD068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Can we send some non-zero flow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Convince yourself that it is indeed a </a:t>
                </a:r>
              </a:p>
              <a:p>
                <a:pPr marL="0" indent="0">
                  <a:buNone/>
                </a:pPr>
                <a:r>
                  <a:rPr lang="en-US" sz="2000" dirty="0"/>
                  <a:t>valid flow.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Can you send more flow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IN" sz="2000" dirty="0"/>
                  <a:t>Can you increase beyond </a:t>
                </a:r>
                <a:r>
                  <a:rPr lang="en-IN" sz="2000" dirty="0">
                    <a:solidFill>
                      <a:srgbClr val="006C31"/>
                    </a:solidFill>
                  </a:rPr>
                  <a:t>2</a:t>
                </a:r>
                <a:r>
                  <a:rPr lang="en-IN" sz="2000" dirty="0"/>
                  <a:t> ?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r>
                  <a:rPr lang="en-IN" sz="2000" b="1" dirty="0"/>
                  <a:t>Note: </a:t>
                </a:r>
              </a:p>
              <a:p>
                <a:pPr marL="0" indent="0">
                  <a:buNone/>
                </a:pPr>
                <a:r>
                  <a:rPr lang="en-IN" sz="2000" dirty="0"/>
                  <a:t>each flow has to pass through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IN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sz="2000" dirty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1B8F1ED-F660-044F-843A-31AF4AFD06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  <a:blipFill>
                <a:blip r:embed="rId2"/>
                <a:stretch>
                  <a:fillRect l="-1493" t="-809" r="-5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1676400" y="28956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3429000" y="28956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Arrow Connector 183"/>
          <p:cNvCxnSpPr>
            <a:cxnSpLocks/>
          </p:cNvCxnSpPr>
          <p:nvPr/>
        </p:nvCxnSpPr>
        <p:spPr>
          <a:xfrm>
            <a:off x="787863" y="2971800"/>
            <a:ext cx="88853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cxnSpLocks/>
            <a:stCxn id="196" idx="6"/>
            <a:endCxn id="192" idx="2"/>
          </p:cNvCxnSpPr>
          <p:nvPr/>
        </p:nvCxnSpPr>
        <p:spPr>
          <a:xfrm>
            <a:off x="1828800" y="2971800"/>
            <a:ext cx="1600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57781" y="28956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1000" y="2895600"/>
                <a:ext cx="3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895600"/>
                <a:ext cx="35298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05776" y="2450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776" y="2450068"/>
                <a:ext cx="3754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63186" y="2450068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186" y="2450068"/>
                <a:ext cx="3706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/>
          <p:cNvSpPr txBox="1"/>
          <p:nvPr/>
        </p:nvSpPr>
        <p:spPr>
          <a:xfrm>
            <a:off x="2451992" y="2587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754868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cxnSpLocks/>
            <a:stCxn id="192" idx="6"/>
            <a:endCxn id="61" idx="2"/>
          </p:cNvCxnSpPr>
          <p:nvPr/>
        </p:nvCxnSpPr>
        <p:spPr>
          <a:xfrm>
            <a:off x="3581400" y="2971800"/>
            <a:ext cx="7330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733800" y="2587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1762" y="2587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05DF76-76AE-29C0-D52C-8D7C4424F29F}"/>
              </a:ext>
            </a:extLst>
          </p:cNvPr>
          <p:cNvCxnSpPr>
            <a:cxnSpLocks/>
            <a:stCxn id="7" idx="6"/>
            <a:endCxn id="196" idx="2"/>
          </p:cNvCxnSpPr>
          <p:nvPr/>
        </p:nvCxnSpPr>
        <p:spPr>
          <a:xfrm>
            <a:off x="810181" y="2971800"/>
            <a:ext cx="866219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61AA89-D95F-65B9-DB9C-6BA531ADDD48}"/>
              </a:ext>
            </a:extLst>
          </p:cNvPr>
          <p:cNvCxnSpPr>
            <a:cxnSpLocks/>
            <a:stCxn id="196" idx="6"/>
            <a:endCxn id="192" idx="2"/>
          </p:cNvCxnSpPr>
          <p:nvPr/>
        </p:nvCxnSpPr>
        <p:spPr>
          <a:xfrm>
            <a:off x="1828800" y="2971800"/>
            <a:ext cx="1600200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C8C6E3-5192-24C9-9AEB-E879B215D83F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3581400" y="2971800"/>
            <a:ext cx="733055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4809F58-A283-8A2D-345B-7E0B72FD12AC}"/>
              </a:ext>
            </a:extLst>
          </p:cNvPr>
          <p:cNvSpPr txBox="1"/>
          <p:nvPr/>
        </p:nvSpPr>
        <p:spPr>
          <a:xfrm>
            <a:off x="2286000" y="30480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BD4318-AEEA-1358-E93B-BA084BA150D4}"/>
              </a:ext>
            </a:extLst>
          </p:cNvPr>
          <p:cNvSpPr txBox="1"/>
          <p:nvPr/>
        </p:nvSpPr>
        <p:spPr>
          <a:xfrm>
            <a:off x="957726" y="3080266"/>
            <a:ext cx="35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5C9E30-F114-EDB3-E78B-90FBC311ADFD}"/>
              </a:ext>
            </a:extLst>
          </p:cNvPr>
          <p:cNvSpPr txBox="1"/>
          <p:nvPr/>
        </p:nvSpPr>
        <p:spPr>
          <a:xfrm>
            <a:off x="3644593" y="30480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574998-8294-786A-7FCD-D0F762DCDD0F}"/>
              </a:ext>
            </a:extLst>
          </p:cNvPr>
          <p:cNvSpPr txBox="1"/>
          <p:nvPr/>
        </p:nvSpPr>
        <p:spPr>
          <a:xfrm>
            <a:off x="2314945" y="30480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BD2BCA-F439-DD1F-74F0-A732398E9647}"/>
              </a:ext>
            </a:extLst>
          </p:cNvPr>
          <p:cNvSpPr txBox="1"/>
          <p:nvPr/>
        </p:nvSpPr>
        <p:spPr>
          <a:xfrm>
            <a:off x="986671" y="3080266"/>
            <a:ext cx="35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8C5F37-DA11-4768-9D70-A9695DEDD095}"/>
              </a:ext>
            </a:extLst>
          </p:cNvPr>
          <p:cNvSpPr txBox="1"/>
          <p:nvPr/>
        </p:nvSpPr>
        <p:spPr>
          <a:xfrm>
            <a:off x="3673538" y="30480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03832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4" grpId="0"/>
      <p:bldP spid="24" grpId="1"/>
      <p:bldP spid="30" grpId="0"/>
      <p:bldP spid="30" grpId="1"/>
      <p:bldP spid="31" grpId="0"/>
      <p:bldP spid="31" grpId="1"/>
      <p:bldP spid="32" grpId="0"/>
      <p:bldP spid="33" grpId="0"/>
      <p:bldP spid="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AEF39-BAD1-EA5D-DD4E-823E1C931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We can compute maximum flow in a </a:t>
            </a:r>
            <a:r>
              <a:rPr lang="en-IN" sz="2000" b="1" dirty="0"/>
              <a:t>path</a:t>
            </a:r>
            <a:r>
              <a:rPr lang="en-IN" sz="2000" dirty="0"/>
              <a:t> easily.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1676400" y="28956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3429000" y="28956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Arrow Connector 183"/>
          <p:cNvCxnSpPr>
            <a:cxnSpLocks/>
          </p:cNvCxnSpPr>
          <p:nvPr/>
        </p:nvCxnSpPr>
        <p:spPr>
          <a:xfrm>
            <a:off x="787863" y="2971800"/>
            <a:ext cx="88853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cxnSpLocks/>
            <a:stCxn id="196" idx="6"/>
            <a:endCxn id="192" idx="2"/>
          </p:cNvCxnSpPr>
          <p:nvPr/>
        </p:nvCxnSpPr>
        <p:spPr>
          <a:xfrm>
            <a:off x="1828800" y="2971800"/>
            <a:ext cx="1600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57781" y="28956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1000" y="2895600"/>
                <a:ext cx="3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895600"/>
                <a:ext cx="3529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05776" y="2450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776" y="2450068"/>
                <a:ext cx="3754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63186" y="2450068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186" y="2450068"/>
                <a:ext cx="37061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/>
          <p:cNvSpPr txBox="1"/>
          <p:nvPr/>
        </p:nvSpPr>
        <p:spPr>
          <a:xfrm>
            <a:off x="2451992" y="2587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754868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cxnSpLocks/>
            <a:stCxn id="192" idx="6"/>
            <a:endCxn id="61" idx="2"/>
          </p:cNvCxnSpPr>
          <p:nvPr/>
        </p:nvCxnSpPr>
        <p:spPr>
          <a:xfrm>
            <a:off x="3581400" y="2971800"/>
            <a:ext cx="7330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733800" y="2587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1762" y="2587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05DF76-76AE-29C0-D52C-8D7C4424F29F}"/>
              </a:ext>
            </a:extLst>
          </p:cNvPr>
          <p:cNvCxnSpPr>
            <a:cxnSpLocks/>
            <a:stCxn id="7" idx="6"/>
            <a:endCxn id="196" idx="2"/>
          </p:cNvCxnSpPr>
          <p:nvPr/>
        </p:nvCxnSpPr>
        <p:spPr>
          <a:xfrm>
            <a:off x="810181" y="2971800"/>
            <a:ext cx="866219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61AA89-D95F-65B9-DB9C-6BA531ADDD48}"/>
              </a:ext>
            </a:extLst>
          </p:cNvPr>
          <p:cNvCxnSpPr>
            <a:cxnSpLocks/>
            <a:stCxn id="196" idx="6"/>
            <a:endCxn id="192" idx="2"/>
          </p:cNvCxnSpPr>
          <p:nvPr/>
        </p:nvCxnSpPr>
        <p:spPr>
          <a:xfrm>
            <a:off x="1828800" y="2971800"/>
            <a:ext cx="1600200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C8C6E3-5192-24C9-9AEB-E879B215D83F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3581400" y="2971800"/>
            <a:ext cx="733055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4809F58-A283-8A2D-345B-7E0B72FD12AC}"/>
              </a:ext>
            </a:extLst>
          </p:cNvPr>
          <p:cNvSpPr txBox="1"/>
          <p:nvPr/>
        </p:nvSpPr>
        <p:spPr>
          <a:xfrm>
            <a:off x="2682938" y="30480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8" name="Up Arrow 27">
            <a:extLst>
              <a:ext uri="{FF2B5EF4-FFF2-40B4-BE49-F238E27FC236}">
                <a16:creationId xmlns:a16="http://schemas.microsoft.com/office/drawing/2014/main" id="{9EA1CCD5-1DE9-75D4-8579-C18DED2412CA}"/>
              </a:ext>
            </a:extLst>
          </p:cNvPr>
          <p:cNvSpPr/>
          <p:nvPr/>
        </p:nvSpPr>
        <p:spPr>
          <a:xfrm>
            <a:off x="2260887" y="3036757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ACF70C-134D-7FCE-CB4F-152E60F28945}"/>
              </a:ext>
            </a:extLst>
          </p:cNvPr>
          <p:cNvSpPr txBox="1"/>
          <p:nvPr/>
        </p:nvSpPr>
        <p:spPr>
          <a:xfrm>
            <a:off x="1676400" y="4038600"/>
            <a:ext cx="170232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Bottleneck edge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CB4DEB99-1937-D246-67B5-91A3483E0109}"/>
              </a:ext>
            </a:extLst>
          </p:cNvPr>
          <p:cNvSpPr/>
          <p:nvPr/>
        </p:nvSpPr>
        <p:spPr>
          <a:xfrm>
            <a:off x="2260862" y="5131832"/>
            <a:ext cx="533400" cy="533400"/>
          </a:xfrm>
          <a:prstGeom prst="smileyFace">
            <a:avLst>
              <a:gd name="adj" fmla="val 465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Callout 47">
            <a:extLst>
              <a:ext uri="{FF2B5EF4-FFF2-40B4-BE49-F238E27FC236}">
                <a16:creationId xmlns:a16="http://schemas.microsoft.com/office/drawing/2014/main" id="{030D7338-0574-F35F-F9A3-B825587FC926}"/>
              </a:ext>
            </a:extLst>
          </p:cNvPr>
          <p:cNvSpPr/>
          <p:nvPr/>
        </p:nvSpPr>
        <p:spPr>
          <a:xfrm>
            <a:off x="4910463" y="2362200"/>
            <a:ext cx="3928737" cy="1299937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Let us see how we can use this knowledge for </a:t>
            </a:r>
            <a:r>
              <a:rPr lang="en-US" b="1" dirty="0">
                <a:solidFill>
                  <a:schemeClr val="tx1"/>
                </a:solidFill>
              </a:rPr>
              <a:t>any directed graph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9AC4CD-CA91-D97E-1869-B84A0EC09016}"/>
              </a:ext>
            </a:extLst>
          </p:cNvPr>
          <p:cNvSpPr txBox="1"/>
          <p:nvPr/>
        </p:nvSpPr>
        <p:spPr>
          <a:xfrm>
            <a:off x="954428" y="305415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E0AFA2-E454-1DBF-0350-597BEFBEF45F}"/>
              </a:ext>
            </a:extLst>
          </p:cNvPr>
          <p:cNvSpPr txBox="1"/>
          <p:nvPr/>
        </p:nvSpPr>
        <p:spPr>
          <a:xfrm>
            <a:off x="3657140" y="303112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98048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24" grpId="0"/>
      <p:bldP spid="28" grpId="0" animBg="1"/>
      <p:bldP spid="28" grpId="1" animBg="1"/>
      <p:bldP spid="29" grpId="0" animBg="1"/>
      <p:bldP spid="29" grpId="1" animBg="1"/>
      <p:bldP spid="6" grpId="0" animBg="1"/>
      <p:bldP spid="6" grpId="1" animBg="1"/>
      <p:bldP spid="12" grpId="0" animBg="1"/>
      <p:bldP spid="12" grpId="1" animBg="1"/>
      <p:bldP spid="13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2E8E31D-B57D-E640-CEB3-D8BB753C36AF}"/>
              </a:ext>
            </a:extLst>
          </p:cNvPr>
          <p:cNvSpPr txBox="1">
            <a:spLocks/>
          </p:cNvSpPr>
          <p:nvPr/>
        </p:nvSpPr>
        <p:spPr bwMode="auto">
          <a:xfrm>
            <a:off x="76200" y="1447800"/>
            <a:ext cx="4495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Font typeface="Arial" charset="0"/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Font typeface="Arial" charset="0"/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Font typeface="Arial" charset="0"/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Font typeface="Arial" charset="0"/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Font typeface="Arial" charset="0"/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Font typeface="Arial" charset="0"/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endParaRPr lang="en-US" sz="1800" dirty="0"/>
          </a:p>
          <a:p>
            <a:pPr marL="0" indent="0">
              <a:buFont typeface="Arial" charset="0"/>
              <a:buNone/>
            </a:pPr>
            <a:endParaRPr lang="en-US" sz="1800" dirty="0"/>
          </a:p>
          <a:p>
            <a:pPr marL="0" indent="0">
              <a:buFont typeface="Arial" charset="0"/>
              <a:buNone/>
            </a:pPr>
            <a:endParaRPr lang="en-US" sz="1800" dirty="0"/>
          </a:p>
          <a:p>
            <a:pPr marL="0" indent="0">
              <a:buFont typeface="Arial" charset="0"/>
              <a:buNone/>
            </a:pPr>
            <a:endParaRPr lang="en-US" sz="1800" dirty="0"/>
          </a:p>
          <a:p>
            <a:pPr marL="0" indent="0">
              <a:buFont typeface="Arial" charset="0"/>
              <a:buNone/>
            </a:pPr>
            <a:endParaRPr lang="en-US" sz="1800" dirty="0"/>
          </a:p>
          <a:p>
            <a:pPr marL="0" indent="0">
              <a:buFont typeface="Arial" charset="0"/>
              <a:buNone/>
            </a:pPr>
            <a:r>
              <a:rPr lang="en-US" sz="1800" dirty="0"/>
              <a:t>You will be shown some animation to help you think about the </a:t>
            </a:r>
            <a:r>
              <a:rPr lang="en-US" sz="1800" b="1" u="sng" dirty="0"/>
              <a:t>natural approach</a:t>
            </a:r>
            <a:r>
              <a:rPr lang="en-US" sz="1800" dirty="0"/>
              <a:t>.</a:t>
            </a:r>
          </a:p>
          <a:p>
            <a:pPr marL="0" indent="0">
              <a:buFont typeface="Arial" charset="0"/>
              <a:buNone/>
            </a:pPr>
            <a:r>
              <a:rPr lang="en-US" sz="1800" dirty="0"/>
              <a:t>Watch them slowly with attentive mind </a:t>
            </a:r>
            <a:r>
              <a:rPr lang="en-US" sz="1800" dirty="0">
                <a:sym typeface="Wingdings" pitchFamily="2" charset="2"/>
              </a:rPr>
              <a:t>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endParaRPr lang="en-US" sz="32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DDAC1CF-D256-2FE0-72B9-5EF70E79B0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1676400" y="1981199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3429000" y="1981199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Arrow Connector 183"/>
          <p:cNvCxnSpPr>
            <a:stCxn id="7" idx="7"/>
            <a:endCxn id="196" idx="3"/>
          </p:cNvCxnSpPr>
          <p:nvPr/>
        </p:nvCxnSpPr>
        <p:spPr>
          <a:xfrm flipV="1">
            <a:off x="787863" y="2111281"/>
            <a:ext cx="910855" cy="8066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96" idx="6"/>
            <a:endCxn id="192" idx="2"/>
          </p:cNvCxnSpPr>
          <p:nvPr/>
        </p:nvCxnSpPr>
        <p:spPr>
          <a:xfrm>
            <a:off x="1828800" y="2057399"/>
            <a:ext cx="1600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57781" y="28956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1000" y="2895600"/>
                <a:ext cx="3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895600"/>
                <a:ext cx="3529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71600" y="1688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688068"/>
                <a:ext cx="3754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90337" y="405026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337" y="4050268"/>
                <a:ext cx="3866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1600200" y="3886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591786" y="16764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786" y="1676400"/>
                <a:ext cx="3706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3406625" y="3886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505200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974068"/>
                <a:ext cx="375424" cy="369332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" idx="5"/>
            <a:endCxn id="14" idx="1"/>
          </p:cNvCxnSpPr>
          <p:nvPr/>
        </p:nvCxnSpPr>
        <p:spPr>
          <a:xfrm>
            <a:off x="787863" y="3025682"/>
            <a:ext cx="834655" cy="8828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7" idx="2"/>
          </p:cNvCxnSpPr>
          <p:nvPr/>
        </p:nvCxnSpPr>
        <p:spPr>
          <a:xfrm>
            <a:off x="1752600" y="3962400"/>
            <a:ext cx="165402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482825" y="2133599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858000" y="51816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Callout 47">
            <a:extLst>
              <a:ext uri="{FF2B5EF4-FFF2-40B4-BE49-F238E27FC236}">
                <a16:creationId xmlns:a16="http://schemas.microsoft.com/office/drawing/2014/main" id="{9D78F772-A452-0F5A-EC0D-D72D0C7774C8}"/>
              </a:ext>
            </a:extLst>
          </p:cNvPr>
          <p:cNvSpPr/>
          <p:nvPr/>
        </p:nvSpPr>
        <p:spPr>
          <a:xfrm>
            <a:off x="5562600" y="2514600"/>
            <a:ext cx="3276600" cy="1147537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most </a:t>
            </a:r>
            <a:r>
              <a:rPr lang="en-US" b="1" dirty="0">
                <a:solidFill>
                  <a:schemeClr val="tx1"/>
                </a:solidFill>
              </a:rPr>
              <a:t>natural approach </a:t>
            </a:r>
            <a:r>
              <a:rPr lang="en-US" dirty="0">
                <a:solidFill>
                  <a:schemeClr val="tx1"/>
                </a:solidFill>
              </a:rPr>
              <a:t>to solve this problem ?</a:t>
            </a:r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0E72D950-BDBB-FCE2-B566-38A1B1E70C8B}"/>
              </a:ext>
            </a:extLst>
          </p:cNvPr>
          <p:cNvSpPr/>
          <p:nvPr/>
        </p:nvSpPr>
        <p:spPr>
          <a:xfrm>
            <a:off x="381000" y="4800601"/>
            <a:ext cx="2514600" cy="612648"/>
          </a:xfrm>
          <a:prstGeom prst="borderCallout1">
            <a:avLst>
              <a:gd name="adj1" fmla="val 47872"/>
              <a:gd name="adj2" fmla="val 204"/>
              <a:gd name="adj3" fmla="val -280657"/>
              <a:gd name="adj4" fmla="val 12775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 drop of water</a:t>
            </a:r>
          </a:p>
          <a:p>
            <a:r>
              <a:rPr lang="en-US" sz="1400" dirty="0">
                <a:solidFill>
                  <a:schemeClr val="tx1"/>
                </a:solidFill>
              </a:rPr>
              <a:t>or a bit originating at source.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47B932-AA5C-8F97-2AD2-0BF1A1059C05}"/>
              </a:ext>
            </a:extLst>
          </p:cNvPr>
          <p:cNvSpPr/>
          <p:nvPr/>
        </p:nvSpPr>
        <p:spPr>
          <a:xfrm flipH="1">
            <a:off x="621916" y="2873983"/>
            <a:ext cx="202737" cy="2062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064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75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2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1" grpId="1" uiExpand="1" build="p"/>
      <p:bldP spid="12" grpId="0" animBg="1"/>
      <p:bldP spid="12" grpId="1" animBg="1"/>
      <p:bldP spid="18" grpId="0" animBg="1"/>
      <p:bldP spid="18" grpId="1" build="allAtOnce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ACDA5E4-A97A-6957-B9FC-F4004ADCEAAD}"/>
              </a:ext>
            </a:extLst>
          </p:cNvPr>
          <p:cNvSpPr/>
          <p:nvPr/>
        </p:nvSpPr>
        <p:spPr>
          <a:xfrm rot="2847240">
            <a:off x="1374305" y="2977178"/>
            <a:ext cx="2579035" cy="1629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1C6CD7-0FA0-3398-811F-7A5BE2000E8E}"/>
              </a:ext>
            </a:extLst>
          </p:cNvPr>
          <p:cNvSpPr/>
          <p:nvPr/>
        </p:nvSpPr>
        <p:spPr>
          <a:xfrm rot="18592255">
            <a:off x="3233156" y="3337490"/>
            <a:ext cx="1428689" cy="1862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F76049-EE77-72D1-712F-88BB482669D0}"/>
              </a:ext>
            </a:extLst>
          </p:cNvPr>
          <p:cNvSpPr/>
          <p:nvPr/>
        </p:nvSpPr>
        <p:spPr>
          <a:xfrm rot="19088036">
            <a:off x="554809" y="2419370"/>
            <a:ext cx="1428689" cy="1862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1676400" y="1981199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3429000" y="1981199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Arrow Connector 183"/>
          <p:cNvCxnSpPr>
            <a:stCxn id="7" idx="7"/>
            <a:endCxn id="196" idx="3"/>
          </p:cNvCxnSpPr>
          <p:nvPr/>
        </p:nvCxnSpPr>
        <p:spPr>
          <a:xfrm flipV="1">
            <a:off x="787863" y="2111281"/>
            <a:ext cx="910855" cy="8066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96" idx="6"/>
            <a:endCxn id="192" idx="2"/>
          </p:cNvCxnSpPr>
          <p:nvPr/>
        </p:nvCxnSpPr>
        <p:spPr>
          <a:xfrm>
            <a:off x="1828800" y="2057399"/>
            <a:ext cx="1600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57781" y="28956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1000" y="2895600"/>
                <a:ext cx="3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895600"/>
                <a:ext cx="3529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71600" y="1688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688068"/>
                <a:ext cx="3754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90337" y="405026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337" y="4050268"/>
                <a:ext cx="3866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1600200" y="3886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591786" y="16764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786" y="1676400"/>
                <a:ext cx="3706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3406625" y="3886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505200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974068"/>
                <a:ext cx="375424" cy="369332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" idx="5"/>
            <a:endCxn id="14" idx="1"/>
          </p:cNvCxnSpPr>
          <p:nvPr/>
        </p:nvCxnSpPr>
        <p:spPr>
          <a:xfrm>
            <a:off x="787863" y="3025682"/>
            <a:ext cx="834655" cy="8828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7" idx="2"/>
          </p:cNvCxnSpPr>
          <p:nvPr/>
        </p:nvCxnSpPr>
        <p:spPr>
          <a:xfrm>
            <a:off x="1752600" y="3962400"/>
            <a:ext cx="165402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482825" y="2133599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858000" y="51816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8DB10E-81D0-0B13-6B27-98D57A8FC8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8CE460-B91C-C833-B23A-070247DBFC76}"/>
              </a:ext>
            </a:extLst>
          </p:cNvPr>
          <p:cNvSpPr/>
          <p:nvPr/>
        </p:nvSpPr>
        <p:spPr>
          <a:xfrm flipH="1">
            <a:off x="621916" y="2873983"/>
            <a:ext cx="202737" cy="2062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7A3DFC-9BCC-33A2-0BD1-A556D39B719F}"/>
              </a:ext>
            </a:extLst>
          </p:cNvPr>
          <p:cNvSpPr/>
          <p:nvPr/>
        </p:nvSpPr>
        <p:spPr>
          <a:xfrm flipH="1">
            <a:off x="1656041" y="1949633"/>
            <a:ext cx="202737" cy="2062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E40918-0758-CC1E-0F34-63F67FD788C1}"/>
              </a:ext>
            </a:extLst>
          </p:cNvPr>
          <p:cNvSpPr/>
          <p:nvPr/>
        </p:nvSpPr>
        <p:spPr>
          <a:xfrm flipH="1">
            <a:off x="3386117" y="3818904"/>
            <a:ext cx="202737" cy="2062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477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22222E-6 L 0.11285 -0.13264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42" y="-66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0.18923 0.2726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79" y="1379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7.40741E-7 L 0.09879 -0.14768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1" y="-7384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xit" presetSubtype="8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xit" presetSubtype="32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2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2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8" grpId="0" animBg="1"/>
      <p:bldP spid="18" grpId="1" animBg="1"/>
      <p:bldP spid="11" grpId="0" animBg="1"/>
      <p:bldP spid="11" grpId="1" animBg="1"/>
      <p:bldP spid="3" grpId="0" animBg="1"/>
      <p:bldP spid="3" grpId="1" animBg="1"/>
      <p:bldP spid="6" grpId="0" animBg="1"/>
      <p:bldP spid="6" grpId="1" animBg="1"/>
      <p:bldP spid="6" grpId="2" animBg="1"/>
      <p:bldP spid="10" grpId="0" animBg="1"/>
      <p:bldP spid="10" grpId="1" animBg="1"/>
      <p:bldP spid="10" grpId="2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1676400" y="1981199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3429000" y="1981199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Arrow Connector 183"/>
          <p:cNvCxnSpPr>
            <a:stCxn id="7" idx="7"/>
            <a:endCxn id="196" idx="3"/>
          </p:cNvCxnSpPr>
          <p:nvPr/>
        </p:nvCxnSpPr>
        <p:spPr>
          <a:xfrm flipV="1">
            <a:off x="787863" y="2111281"/>
            <a:ext cx="910855" cy="8066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96" idx="6"/>
            <a:endCxn id="192" idx="2"/>
          </p:cNvCxnSpPr>
          <p:nvPr/>
        </p:nvCxnSpPr>
        <p:spPr>
          <a:xfrm>
            <a:off x="1828800" y="2057399"/>
            <a:ext cx="1600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57781" y="28956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1000" y="2895600"/>
                <a:ext cx="3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895600"/>
                <a:ext cx="3529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71600" y="1688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688068"/>
                <a:ext cx="3754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90337" y="405026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337" y="4050268"/>
                <a:ext cx="3866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1600200" y="3886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591786" y="16764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786" y="1676400"/>
                <a:ext cx="3706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3406625" y="3886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505200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974068"/>
                <a:ext cx="375424" cy="369332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" idx="5"/>
            <a:endCxn id="14" idx="1"/>
          </p:cNvCxnSpPr>
          <p:nvPr/>
        </p:nvCxnSpPr>
        <p:spPr>
          <a:xfrm>
            <a:off x="787863" y="3025682"/>
            <a:ext cx="834655" cy="8828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7" idx="2"/>
          </p:cNvCxnSpPr>
          <p:nvPr/>
        </p:nvCxnSpPr>
        <p:spPr>
          <a:xfrm>
            <a:off x="1752600" y="3962400"/>
            <a:ext cx="165402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482825" y="2133599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858000" y="51816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8DB10E-81D0-0B13-6B27-98D57A8FC8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8CE460-B91C-C833-B23A-070247DBFC76}"/>
              </a:ext>
            </a:extLst>
          </p:cNvPr>
          <p:cNvSpPr/>
          <p:nvPr/>
        </p:nvSpPr>
        <p:spPr>
          <a:xfrm flipH="1">
            <a:off x="635463" y="2895600"/>
            <a:ext cx="202737" cy="2062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AA25BADC-28E8-D549-54EC-9DC9FC64646B}"/>
              </a:ext>
            </a:extLst>
          </p:cNvPr>
          <p:cNvSpPr/>
          <p:nvPr/>
        </p:nvSpPr>
        <p:spPr>
          <a:xfrm>
            <a:off x="381000" y="4800601"/>
            <a:ext cx="2514600" cy="612648"/>
          </a:xfrm>
          <a:prstGeom prst="borderCallout1">
            <a:avLst>
              <a:gd name="adj1" fmla="val 47872"/>
              <a:gd name="adj2" fmla="val 204"/>
              <a:gd name="adj3" fmla="val -280657"/>
              <a:gd name="adj4" fmla="val 12775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Another drop of water</a:t>
            </a:r>
          </a:p>
          <a:p>
            <a:r>
              <a:rPr lang="en-US" sz="1400" dirty="0">
                <a:solidFill>
                  <a:schemeClr val="tx1"/>
                </a:solidFill>
              </a:rPr>
              <a:t>or a bit originating at source.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66056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6" grpId="1" build="allAtOnce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6135A7B-E56E-FCE7-CF77-C28613DE7DD7}"/>
              </a:ext>
            </a:extLst>
          </p:cNvPr>
          <p:cNvSpPr/>
          <p:nvPr/>
        </p:nvSpPr>
        <p:spPr>
          <a:xfrm rot="18796111">
            <a:off x="1227312" y="2899916"/>
            <a:ext cx="2731914" cy="1709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182D61-0694-84A1-E115-FBBFC980A048}"/>
              </a:ext>
            </a:extLst>
          </p:cNvPr>
          <p:cNvSpPr/>
          <p:nvPr/>
        </p:nvSpPr>
        <p:spPr>
          <a:xfrm rot="2475030">
            <a:off x="3325463" y="2381758"/>
            <a:ext cx="1294256" cy="2105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A47184-2530-9D01-F5A0-10023D89CA8B}"/>
              </a:ext>
            </a:extLst>
          </p:cNvPr>
          <p:cNvSpPr/>
          <p:nvPr/>
        </p:nvSpPr>
        <p:spPr>
          <a:xfrm rot="2735460">
            <a:off x="500105" y="3397926"/>
            <a:ext cx="1428689" cy="1862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1676400" y="1981199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3429000" y="1981199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Arrow Connector 183"/>
          <p:cNvCxnSpPr>
            <a:stCxn id="7" idx="7"/>
            <a:endCxn id="196" idx="3"/>
          </p:cNvCxnSpPr>
          <p:nvPr/>
        </p:nvCxnSpPr>
        <p:spPr>
          <a:xfrm flipV="1">
            <a:off x="787863" y="2111281"/>
            <a:ext cx="910855" cy="8066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96" idx="6"/>
            <a:endCxn id="192" idx="2"/>
          </p:cNvCxnSpPr>
          <p:nvPr/>
        </p:nvCxnSpPr>
        <p:spPr>
          <a:xfrm>
            <a:off x="1828800" y="2057399"/>
            <a:ext cx="1600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57781" y="28956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1000" y="2895600"/>
                <a:ext cx="3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895600"/>
                <a:ext cx="3529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71600" y="1688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688068"/>
                <a:ext cx="3754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90337" y="405026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337" y="4050268"/>
                <a:ext cx="3866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1600200" y="3886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591786" y="16764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786" y="1676400"/>
                <a:ext cx="3706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3406625" y="3886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505200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974068"/>
                <a:ext cx="375424" cy="369332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" idx="5"/>
            <a:endCxn id="14" idx="1"/>
          </p:cNvCxnSpPr>
          <p:nvPr/>
        </p:nvCxnSpPr>
        <p:spPr>
          <a:xfrm>
            <a:off x="787863" y="3025682"/>
            <a:ext cx="834655" cy="8828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7" idx="2"/>
          </p:cNvCxnSpPr>
          <p:nvPr/>
        </p:nvCxnSpPr>
        <p:spPr>
          <a:xfrm>
            <a:off x="1752600" y="3962400"/>
            <a:ext cx="165402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482825" y="2133599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858000" y="51816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8DB10E-81D0-0B13-6B27-98D57A8FC8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8CE460-B91C-C833-B23A-070247DBFC76}"/>
              </a:ext>
            </a:extLst>
          </p:cNvPr>
          <p:cNvSpPr/>
          <p:nvPr/>
        </p:nvSpPr>
        <p:spPr>
          <a:xfrm flipH="1">
            <a:off x="635463" y="2895600"/>
            <a:ext cx="202737" cy="2062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61EC30-5ECB-721E-CCA2-9E28B074B6F2}"/>
              </a:ext>
            </a:extLst>
          </p:cNvPr>
          <p:cNvSpPr/>
          <p:nvPr/>
        </p:nvSpPr>
        <p:spPr>
          <a:xfrm flipH="1">
            <a:off x="1579663" y="3870418"/>
            <a:ext cx="202737" cy="2062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85C414-687C-8D95-2761-9BE5E64C6204}"/>
              </a:ext>
            </a:extLst>
          </p:cNvPr>
          <p:cNvSpPr/>
          <p:nvPr/>
        </p:nvSpPr>
        <p:spPr>
          <a:xfrm flipH="1">
            <a:off x="3381206" y="1961175"/>
            <a:ext cx="202737" cy="2062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Callout 47">
            <a:extLst>
              <a:ext uri="{FF2B5EF4-FFF2-40B4-BE49-F238E27FC236}">
                <a16:creationId xmlns:a16="http://schemas.microsoft.com/office/drawing/2014/main" id="{4EE8592E-8A95-BE16-497B-FF3E5DDC2C06}"/>
              </a:ext>
            </a:extLst>
          </p:cNvPr>
          <p:cNvSpPr/>
          <p:nvPr/>
        </p:nvSpPr>
        <p:spPr>
          <a:xfrm>
            <a:off x="5562600" y="2133600"/>
            <a:ext cx="3962400" cy="152853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Could you now get the most </a:t>
            </a:r>
            <a:r>
              <a:rPr lang="en-US" b="1" dirty="0">
                <a:solidFill>
                  <a:schemeClr val="tx1"/>
                </a:solidFill>
              </a:rPr>
              <a:t>natural approach </a:t>
            </a:r>
            <a:r>
              <a:rPr lang="en-US" dirty="0">
                <a:solidFill>
                  <a:schemeClr val="tx1"/>
                </a:solidFill>
              </a:rPr>
              <a:t>to solve this problem ?</a:t>
            </a:r>
          </a:p>
        </p:txBody>
      </p:sp>
    </p:spTree>
    <p:extLst>
      <p:ext uri="{BB962C8B-B14F-4D97-AF65-F5344CB8AC3E}">
        <p14:creationId xmlns:p14="http://schemas.microsoft.com/office/powerpoint/2010/main" val="7781685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48148E-6 L 0.1033 0.142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71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50"/>
                            </p:stCondLst>
                            <p:childTnLst>
                              <p:par>
                                <p:cTn id="1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5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19705 -0.2784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-14005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07407E-6 L 0.09896 0.1196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5972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8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xit" presetSubtype="32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1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5" grpId="0" animBg="1"/>
      <p:bldP spid="15" grpId="1" animBg="1"/>
      <p:bldP spid="18" grpId="0" animBg="1"/>
      <p:bldP spid="18" grpId="1" animBg="1"/>
      <p:bldP spid="3" grpId="0" animBg="1"/>
      <p:bldP spid="3" grpId="1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20" grpId="0" animBg="1"/>
      <p:bldP spid="20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25553-3A5E-4972-6343-2CAE1CF80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600200"/>
            <a:ext cx="4495800" cy="5105400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endParaRPr lang="en-US" sz="1800" dirty="0"/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dirty="0"/>
              <a:t>Update the capacities of the edges.</a:t>
            </a:r>
          </a:p>
          <a:p>
            <a:pPr marL="0" indent="0">
              <a:buNone/>
            </a:pPr>
            <a:r>
              <a:rPr lang="en-US" sz="2000" dirty="0"/>
              <a:t>And …</a:t>
            </a:r>
          </a:p>
          <a:p>
            <a:pPr marL="0" indent="0">
              <a:buNone/>
            </a:pPr>
            <a:r>
              <a:rPr lang="en-US" sz="2000" dirty="0"/>
              <a:t>Find another path </a:t>
            </a:r>
            <a:r>
              <a:rPr lang="en-US" sz="2000" dirty="0">
                <a:sym typeface="Wingdings" pitchFamily="2" charset="2"/>
              </a:rPr>
              <a:t>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1676400" y="1981199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3429000" y="1981199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Arrow Connector 183"/>
          <p:cNvCxnSpPr>
            <a:stCxn id="7" idx="7"/>
            <a:endCxn id="196" idx="3"/>
          </p:cNvCxnSpPr>
          <p:nvPr/>
        </p:nvCxnSpPr>
        <p:spPr>
          <a:xfrm flipV="1">
            <a:off x="787863" y="2111281"/>
            <a:ext cx="910855" cy="8066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96" idx="6"/>
            <a:endCxn id="192" idx="2"/>
          </p:cNvCxnSpPr>
          <p:nvPr/>
        </p:nvCxnSpPr>
        <p:spPr>
          <a:xfrm>
            <a:off x="1828800" y="2057399"/>
            <a:ext cx="1600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57781" y="28956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1000" y="2895600"/>
                <a:ext cx="3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895600"/>
                <a:ext cx="3529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71600" y="1688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688068"/>
                <a:ext cx="3754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90337" y="405026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337" y="4050268"/>
                <a:ext cx="3866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1600200" y="3886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591786" y="16764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786" y="1676400"/>
                <a:ext cx="3706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3406625" y="3886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505200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974068"/>
                <a:ext cx="375424" cy="369332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" idx="5"/>
            <a:endCxn id="14" idx="1"/>
          </p:cNvCxnSpPr>
          <p:nvPr/>
        </p:nvCxnSpPr>
        <p:spPr>
          <a:xfrm>
            <a:off x="787863" y="3025682"/>
            <a:ext cx="834655" cy="8828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7" idx="2"/>
          </p:cNvCxnSpPr>
          <p:nvPr/>
        </p:nvCxnSpPr>
        <p:spPr>
          <a:xfrm>
            <a:off x="1752600" y="3962400"/>
            <a:ext cx="165402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482825" y="2133599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858000" y="51816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8D7F895-AD0F-B1A0-84A1-00C19D9E296A}"/>
              </a:ext>
            </a:extLst>
          </p:cNvPr>
          <p:cNvCxnSpPr/>
          <p:nvPr/>
        </p:nvCxnSpPr>
        <p:spPr>
          <a:xfrm flipV="1">
            <a:off x="819427" y="2100395"/>
            <a:ext cx="910855" cy="80663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C06821-D6C7-9D32-59D3-267FD53D9EB5}"/>
              </a:ext>
            </a:extLst>
          </p:cNvPr>
          <p:cNvCxnSpPr/>
          <p:nvPr/>
        </p:nvCxnSpPr>
        <p:spPr>
          <a:xfrm>
            <a:off x="1828800" y="2057400"/>
            <a:ext cx="1600200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AF23A9-55B7-2DD1-37BB-6D7F77C32FA8}"/>
              </a:ext>
            </a:extLst>
          </p:cNvPr>
          <p:cNvCxnSpPr/>
          <p:nvPr/>
        </p:nvCxnSpPr>
        <p:spPr>
          <a:xfrm>
            <a:off x="3581400" y="2133600"/>
            <a:ext cx="777691" cy="718769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A9AAE83-5A63-C0FB-4791-B6D6E1CB5F54}"/>
              </a:ext>
            </a:extLst>
          </p:cNvPr>
          <p:cNvSpPr txBox="1"/>
          <p:nvPr/>
        </p:nvSpPr>
        <p:spPr>
          <a:xfrm>
            <a:off x="1095562" y="2133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83951C-C316-4CA7-8A3F-C0E1F8CACE60}"/>
              </a:ext>
            </a:extLst>
          </p:cNvPr>
          <p:cNvSpPr txBox="1"/>
          <p:nvPr/>
        </p:nvSpPr>
        <p:spPr>
          <a:xfrm>
            <a:off x="2467162" y="1752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E91268-CBA5-D74A-3842-E8470F8553EE}"/>
              </a:ext>
            </a:extLst>
          </p:cNvPr>
          <p:cNvSpPr txBox="1"/>
          <p:nvPr/>
        </p:nvSpPr>
        <p:spPr>
          <a:xfrm>
            <a:off x="3838762" y="2206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1">
                <a:extLst>
                  <a:ext uri="{FF2B5EF4-FFF2-40B4-BE49-F238E27FC236}">
                    <a16:creationId xmlns:a16="http://schemas.microsoft.com/office/drawing/2014/main" id="{76BA670C-9F2A-A770-2A40-B596305E81A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5121275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000" dirty="0"/>
                  <a:t>Take a path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Send flow equal to the capacity of the </a:t>
                </a:r>
              </a:p>
              <a:p>
                <a:pPr marL="0" indent="0">
                  <a:buNone/>
                </a:pPr>
                <a:r>
                  <a:rPr lang="en-US" sz="2000" dirty="0"/>
                  <a:t>Bottleneck edge on the path.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Convince yourself that this is a valid flow.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We are able to find a non-zero flow </a:t>
                </a:r>
              </a:p>
              <a:p>
                <a:pPr marL="0" indent="0">
                  <a:buNone/>
                </a:pP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000" dirty="0"/>
                  <a:t>.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How to send more flow to achieve the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maximum flow ?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0" name="Content Placeholder 21">
                <a:extLst>
                  <a:ext uri="{FF2B5EF4-FFF2-40B4-BE49-F238E27FC236}">
                    <a16:creationId xmlns:a16="http://schemas.microsoft.com/office/drawing/2014/main" id="{76BA670C-9F2A-A770-2A40-B596305E8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5121275"/>
              </a:xfrm>
              <a:blipFill>
                <a:blip r:embed="rId13"/>
                <a:stretch>
                  <a:fillRect l="-14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14E40FF5-25F4-5EFF-BCAB-D6F48842BF4C}"/>
              </a:ext>
            </a:extLst>
          </p:cNvPr>
          <p:cNvSpPr txBox="1"/>
          <p:nvPr/>
        </p:nvSpPr>
        <p:spPr>
          <a:xfrm>
            <a:off x="1171762" y="2438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1FB3F0-28EF-6099-798A-90A0A934C607}"/>
              </a:ext>
            </a:extLst>
          </p:cNvPr>
          <p:cNvSpPr txBox="1"/>
          <p:nvPr/>
        </p:nvSpPr>
        <p:spPr>
          <a:xfrm>
            <a:off x="2438400" y="2057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4A3901-A135-6711-8BFF-FB0F38F1A8E8}"/>
              </a:ext>
            </a:extLst>
          </p:cNvPr>
          <p:cNvSpPr txBox="1"/>
          <p:nvPr/>
        </p:nvSpPr>
        <p:spPr>
          <a:xfrm>
            <a:off x="3747392" y="241757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122291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25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25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250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250"/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5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1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4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7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0" dur="500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3" dur="500"/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1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47" grpId="0"/>
      <p:bldP spid="48" grpId="0"/>
      <p:bldP spid="12" grpId="0"/>
      <p:bldP spid="15" grpId="0"/>
      <p:bldP spid="18" grpId="0"/>
      <p:bldP spid="20" grpId="0" uiExpand="1" build="p"/>
      <p:bldP spid="20" grpId="1" uiExpand="1" build="p"/>
      <p:bldP spid="22" grpId="0"/>
      <p:bldP spid="23" grpId="0"/>
      <p:bldP spid="2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77BAB8-A30C-ED7F-D3C3-97F93AA5E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Update the capacities of the edges.</a:t>
            </a:r>
          </a:p>
          <a:p>
            <a:pPr marL="0" indent="0">
              <a:buNone/>
            </a:pPr>
            <a:r>
              <a:rPr lang="en-US" sz="2000" dirty="0"/>
              <a:t>And …</a:t>
            </a:r>
          </a:p>
          <a:p>
            <a:pPr marL="0" indent="0">
              <a:buNone/>
            </a:pPr>
            <a:r>
              <a:rPr lang="en-US" sz="2000" dirty="0"/>
              <a:t>Find another path </a:t>
            </a:r>
            <a:r>
              <a:rPr lang="en-US" sz="2000" dirty="0">
                <a:sym typeface="Wingdings" pitchFamily="2" charset="2"/>
              </a:rPr>
              <a:t>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1676400" y="1981199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3429000" y="1981199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Arrow Connector 183"/>
          <p:cNvCxnSpPr>
            <a:stCxn id="7" idx="7"/>
            <a:endCxn id="196" idx="3"/>
          </p:cNvCxnSpPr>
          <p:nvPr/>
        </p:nvCxnSpPr>
        <p:spPr>
          <a:xfrm flipV="1">
            <a:off x="787863" y="2111281"/>
            <a:ext cx="910855" cy="8066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96" idx="6"/>
            <a:endCxn id="192" idx="2"/>
          </p:cNvCxnSpPr>
          <p:nvPr/>
        </p:nvCxnSpPr>
        <p:spPr>
          <a:xfrm>
            <a:off x="1828800" y="2057399"/>
            <a:ext cx="1600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57781" y="28956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1000" y="2895600"/>
                <a:ext cx="3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895600"/>
                <a:ext cx="3529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71600" y="1688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688068"/>
                <a:ext cx="3754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90337" y="405026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337" y="4050268"/>
                <a:ext cx="3866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1600200" y="3886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591786" y="16764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786" y="1676400"/>
                <a:ext cx="3706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3406625" y="3886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505200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974068"/>
                <a:ext cx="375424" cy="369332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" idx="5"/>
            <a:endCxn id="14" idx="1"/>
          </p:cNvCxnSpPr>
          <p:nvPr/>
        </p:nvCxnSpPr>
        <p:spPr>
          <a:xfrm>
            <a:off x="787863" y="3025682"/>
            <a:ext cx="834655" cy="8828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7" idx="2"/>
          </p:cNvCxnSpPr>
          <p:nvPr/>
        </p:nvCxnSpPr>
        <p:spPr>
          <a:xfrm>
            <a:off x="1752600" y="3962400"/>
            <a:ext cx="165402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482825" y="2133599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858000" y="51816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9AAE83-5A63-C0FB-4791-B6D6E1CB5F54}"/>
              </a:ext>
            </a:extLst>
          </p:cNvPr>
          <p:cNvSpPr txBox="1"/>
          <p:nvPr/>
        </p:nvSpPr>
        <p:spPr>
          <a:xfrm>
            <a:off x="1095562" y="2133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83951C-C316-4CA7-8A3F-C0E1F8CACE60}"/>
              </a:ext>
            </a:extLst>
          </p:cNvPr>
          <p:cNvSpPr txBox="1"/>
          <p:nvPr/>
        </p:nvSpPr>
        <p:spPr>
          <a:xfrm>
            <a:off x="2467162" y="1752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E91268-CBA5-D74A-3842-E8470F8553EE}"/>
              </a:ext>
            </a:extLst>
          </p:cNvPr>
          <p:cNvSpPr txBox="1"/>
          <p:nvPr/>
        </p:nvSpPr>
        <p:spPr>
          <a:xfrm>
            <a:off x="3838762" y="2206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5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6D0C8A5-F134-EB80-DB93-D46B62A61540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787863" y="2088963"/>
            <a:ext cx="964737" cy="828955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018ACA-F0B0-00EA-6ED4-D66426B76DCE}"/>
              </a:ext>
            </a:extLst>
          </p:cNvPr>
          <p:cNvCxnSpPr/>
          <p:nvPr/>
        </p:nvCxnSpPr>
        <p:spPr>
          <a:xfrm>
            <a:off x="1828800" y="2133600"/>
            <a:ext cx="1622461" cy="179723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AF93D1-7BBF-027B-2513-EB54865A577A}"/>
              </a:ext>
            </a:extLst>
          </p:cNvPr>
          <p:cNvCxnSpPr/>
          <p:nvPr/>
        </p:nvCxnSpPr>
        <p:spPr>
          <a:xfrm flipV="1">
            <a:off x="3543334" y="2915496"/>
            <a:ext cx="800066" cy="970704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624E1E-9970-B4A7-028F-6F238C150BFB}"/>
              </a:ext>
            </a:extLst>
          </p:cNvPr>
          <p:cNvSpPr txBox="1"/>
          <p:nvPr/>
        </p:nvSpPr>
        <p:spPr>
          <a:xfrm>
            <a:off x="2819400" y="3048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7DD7E9-662D-EC24-F447-28CA0DA8EB5D}"/>
              </a:ext>
            </a:extLst>
          </p:cNvPr>
          <p:cNvSpPr txBox="1"/>
          <p:nvPr/>
        </p:nvSpPr>
        <p:spPr>
          <a:xfrm>
            <a:off x="3838762" y="305097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260A7F3-872A-CE08-76DB-5D07D5ECA52F}"/>
                  </a:ext>
                </a:extLst>
              </p:cNvPr>
              <p:cNvSpPr txBox="1"/>
              <p:nvPr/>
            </p:nvSpPr>
            <p:spPr>
              <a:xfrm>
                <a:off x="1143000" y="2133600"/>
                <a:ext cx="4106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400" b="1" dirty="0">
                    <a:solidFill>
                      <a:srgbClr val="00B050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260A7F3-872A-CE08-76DB-5D07D5ECA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133600"/>
                <a:ext cx="410690" cy="307777"/>
              </a:xfrm>
              <a:prstGeom prst="rect">
                <a:avLst/>
              </a:prstGeom>
              <a:blipFill>
                <a:blip r:embed="rId13"/>
                <a:stretch>
                  <a:fillRect t="-4167" r="-303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53B3029-9089-87AE-F6EB-C1FE6F553FA1}"/>
              </a:ext>
            </a:extLst>
          </p:cNvPr>
          <p:cNvSpPr txBox="1"/>
          <p:nvPr/>
        </p:nvSpPr>
        <p:spPr>
          <a:xfrm>
            <a:off x="1182921" y="242401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E39D78-9156-5793-86FC-D1F45CD605E0}"/>
              </a:ext>
            </a:extLst>
          </p:cNvPr>
          <p:cNvSpPr txBox="1"/>
          <p:nvPr/>
        </p:nvSpPr>
        <p:spPr>
          <a:xfrm>
            <a:off x="2736573" y="33551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D602DF-91D6-E590-31C8-D4B6BC845345}"/>
              </a:ext>
            </a:extLst>
          </p:cNvPr>
          <p:cNvSpPr txBox="1"/>
          <p:nvPr/>
        </p:nvSpPr>
        <p:spPr>
          <a:xfrm>
            <a:off x="3884341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685946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25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9" grpId="0"/>
      <p:bldP spid="48" grpId="0"/>
      <p:bldP spid="49" grpId="0"/>
      <p:bldP spid="23" grpId="0"/>
      <p:bldP spid="24" grpId="0"/>
      <p:bldP spid="25" grpId="0"/>
      <p:bldP spid="10" grpId="0"/>
      <p:bldP spid="11" grpId="0"/>
      <p:bldP spid="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1676400" y="1981199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3429000" y="1981199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Arrow Connector 183"/>
          <p:cNvCxnSpPr>
            <a:stCxn id="7" idx="7"/>
            <a:endCxn id="196" idx="3"/>
          </p:cNvCxnSpPr>
          <p:nvPr/>
        </p:nvCxnSpPr>
        <p:spPr>
          <a:xfrm flipV="1">
            <a:off x="787863" y="2111281"/>
            <a:ext cx="910855" cy="8066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96" idx="6"/>
            <a:endCxn id="192" idx="2"/>
          </p:cNvCxnSpPr>
          <p:nvPr/>
        </p:nvCxnSpPr>
        <p:spPr>
          <a:xfrm>
            <a:off x="1828800" y="2057399"/>
            <a:ext cx="1600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57781" y="28956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1000" y="2895600"/>
                <a:ext cx="3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895600"/>
                <a:ext cx="3529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71600" y="1688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688068"/>
                <a:ext cx="3754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90337" y="405026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337" y="4050268"/>
                <a:ext cx="3866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1600200" y="3886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591786" y="16764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786" y="1676400"/>
                <a:ext cx="3706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3406625" y="3886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505200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974068"/>
                <a:ext cx="375424" cy="369332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" idx="5"/>
            <a:endCxn id="14" idx="1"/>
          </p:cNvCxnSpPr>
          <p:nvPr/>
        </p:nvCxnSpPr>
        <p:spPr>
          <a:xfrm>
            <a:off x="787863" y="3025682"/>
            <a:ext cx="834655" cy="8828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7" idx="2"/>
          </p:cNvCxnSpPr>
          <p:nvPr/>
        </p:nvCxnSpPr>
        <p:spPr>
          <a:xfrm>
            <a:off x="1752600" y="3962400"/>
            <a:ext cx="165402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482825" y="2133599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858000" y="51816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8DB10E-81D0-0B13-6B27-98D57A8FC8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83951C-C316-4CA7-8A3F-C0E1F8CACE60}"/>
              </a:ext>
            </a:extLst>
          </p:cNvPr>
          <p:cNvSpPr txBox="1"/>
          <p:nvPr/>
        </p:nvSpPr>
        <p:spPr>
          <a:xfrm>
            <a:off x="2467162" y="1752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E91268-CBA5-D74A-3842-E8470F8553EE}"/>
              </a:ext>
            </a:extLst>
          </p:cNvPr>
          <p:cNvSpPr txBox="1"/>
          <p:nvPr/>
        </p:nvSpPr>
        <p:spPr>
          <a:xfrm>
            <a:off x="3838762" y="2206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624E1E-9970-B4A7-028F-6F238C150BFB}"/>
              </a:ext>
            </a:extLst>
          </p:cNvPr>
          <p:cNvSpPr txBox="1"/>
          <p:nvPr/>
        </p:nvSpPr>
        <p:spPr>
          <a:xfrm>
            <a:off x="2819400" y="3048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7DD7E9-662D-EC24-F447-28CA0DA8EB5D}"/>
              </a:ext>
            </a:extLst>
          </p:cNvPr>
          <p:cNvSpPr txBox="1"/>
          <p:nvPr/>
        </p:nvSpPr>
        <p:spPr>
          <a:xfrm>
            <a:off x="3838762" y="305097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60A7F3-872A-CE08-76DB-5D07D5ECA52F}"/>
              </a:ext>
            </a:extLst>
          </p:cNvPr>
          <p:cNvSpPr txBox="1"/>
          <p:nvPr/>
        </p:nvSpPr>
        <p:spPr>
          <a:xfrm>
            <a:off x="1066800" y="2133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A33823-D8C3-176E-4E6F-3524D5F62C32}"/>
              </a:ext>
            </a:extLst>
          </p:cNvPr>
          <p:cNvCxnSpPr/>
          <p:nvPr/>
        </p:nvCxnSpPr>
        <p:spPr>
          <a:xfrm>
            <a:off x="3581400" y="2133600"/>
            <a:ext cx="777691" cy="718769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DC70EB-C327-C581-25F0-AA2C9EF34BED}"/>
              </a:ext>
            </a:extLst>
          </p:cNvPr>
          <p:cNvCxnSpPr/>
          <p:nvPr/>
        </p:nvCxnSpPr>
        <p:spPr>
          <a:xfrm>
            <a:off x="808082" y="3032218"/>
            <a:ext cx="834655" cy="8828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88EC9C6-47C5-DECE-84BF-DC1A4D15CB7F}"/>
              </a:ext>
            </a:extLst>
          </p:cNvPr>
          <p:cNvSpPr txBox="1"/>
          <p:nvPr/>
        </p:nvSpPr>
        <p:spPr>
          <a:xfrm>
            <a:off x="1143000" y="3200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7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65F837-C5C9-F861-FDA3-B7FC994A7693}"/>
              </a:ext>
            </a:extLst>
          </p:cNvPr>
          <p:cNvCxnSpPr/>
          <p:nvPr/>
        </p:nvCxnSpPr>
        <p:spPr>
          <a:xfrm flipV="1">
            <a:off x="1752600" y="2088963"/>
            <a:ext cx="1721036" cy="179723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1287A9F-2695-F11F-4770-8CDC27AC9B46}"/>
              </a:ext>
            </a:extLst>
          </p:cNvPr>
          <p:cNvSpPr txBox="1"/>
          <p:nvPr/>
        </p:nvSpPr>
        <p:spPr>
          <a:xfrm>
            <a:off x="2162362" y="3048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D8183C5-47B4-BD8E-C94F-8E2F2F91B6DD}"/>
                  </a:ext>
                </a:extLst>
              </p:cNvPr>
              <p:cNvSpPr txBox="1"/>
              <p:nvPr/>
            </p:nvSpPr>
            <p:spPr>
              <a:xfrm>
                <a:off x="3899792" y="2206823"/>
                <a:ext cx="450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400" b="1" dirty="0">
                    <a:solidFill>
                      <a:srgbClr val="00B050"/>
                    </a:solidFill>
                  </a:rPr>
                  <a:t>7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D8183C5-47B4-BD8E-C94F-8E2F2F91B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792" y="2206823"/>
                <a:ext cx="450764" cy="307777"/>
              </a:xfrm>
              <a:prstGeom prst="rect">
                <a:avLst/>
              </a:prstGeom>
              <a:blipFill>
                <a:blip r:embed="rId13"/>
                <a:stretch>
                  <a:fillRect t="-3846" r="-2778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86F5C71-FE88-092B-6821-6F46184AE77A}"/>
              </a:ext>
            </a:extLst>
          </p:cNvPr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9FFAA3-AEDC-50B9-3DDE-C47B09CE1A03}"/>
              </a:ext>
            </a:extLst>
          </p:cNvPr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5CD575-3416-86BE-493C-4EDE48438CD9}"/>
              </a:ext>
            </a:extLst>
          </p:cNvPr>
          <p:cNvSpPr txBox="1"/>
          <p:nvPr/>
        </p:nvSpPr>
        <p:spPr>
          <a:xfrm>
            <a:off x="1182921" y="242401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DACDC7-B133-0F1D-461B-8399D5982567}"/>
              </a:ext>
            </a:extLst>
          </p:cNvPr>
          <p:cNvSpPr txBox="1"/>
          <p:nvPr/>
        </p:nvSpPr>
        <p:spPr>
          <a:xfrm>
            <a:off x="2736573" y="33551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C194C7-6A5B-AFAF-BE15-B138CA41FC14}"/>
              </a:ext>
            </a:extLst>
          </p:cNvPr>
          <p:cNvSpPr txBox="1"/>
          <p:nvPr/>
        </p:nvSpPr>
        <p:spPr>
          <a:xfrm>
            <a:off x="3884341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978EC-746A-7AC2-8888-85B0E383100C}"/>
              </a:ext>
            </a:extLst>
          </p:cNvPr>
          <p:cNvSpPr txBox="1"/>
          <p:nvPr/>
        </p:nvSpPr>
        <p:spPr>
          <a:xfrm>
            <a:off x="1017994" y="34367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A1C308-ECFD-72EB-B9B3-85DCCCAD03CD}"/>
              </a:ext>
            </a:extLst>
          </p:cNvPr>
          <p:cNvSpPr txBox="1"/>
          <p:nvPr/>
        </p:nvSpPr>
        <p:spPr>
          <a:xfrm>
            <a:off x="2184680" y="33330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62CDD0-D291-F42F-5F4E-537D650E9361}"/>
              </a:ext>
            </a:extLst>
          </p:cNvPr>
          <p:cNvSpPr txBox="1"/>
          <p:nvPr/>
        </p:nvSpPr>
        <p:spPr>
          <a:xfrm>
            <a:off x="3794309" y="2432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49DEA2B1-18E2-B277-DDE6-513F236F3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Update the capacities of the edges.</a:t>
            </a:r>
          </a:p>
          <a:p>
            <a:pPr marL="0" indent="0">
              <a:buNone/>
            </a:pPr>
            <a:r>
              <a:rPr lang="en-US" sz="2000" dirty="0"/>
              <a:t>And …</a:t>
            </a:r>
          </a:p>
          <a:p>
            <a:pPr marL="0" indent="0">
              <a:buNone/>
            </a:pPr>
            <a:r>
              <a:rPr lang="en-US" sz="2000" dirty="0"/>
              <a:t>Find another path </a:t>
            </a:r>
            <a:r>
              <a:rPr lang="en-US" sz="2000" dirty="0">
                <a:sym typeface="Wingdings" pitchFamily="2" charset="2"/>
              </a:rPr>
              <a:t>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1894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250"/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/>
      <p:bldP spid="50" grpId="0"/>
      <p:bldP spid="11" grpId="0"/>
      <p:bldP spid="29" grpId="0"/>
      <p:bldP spid="30" grpId="0"/>
      <p:bldP spid="12" grpId="0"/>
      <p:bldP spid="33" grpId="0"/>
      <p:bldP spid="34" grpId="0"/>
      <p:bldP spid="35" grpId="0"/>
      <p:bldP spid="3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219325"/>
            <a:ext cx="7772400" cy="1362075"/>
          </a:xfrm>
        </p:spPr>
        <p:txBody>
          <a:bodyPr/>
          <a:lstStyle/>
          <a:p>
            <a:pPr algn="ctr"/>
            <a:r>
              <a:rPr lang="en-US" sz="3600" dirty="0" err="1">
                <a:solidFill>
                  <a:srgbClr val="0070C0"/>
                </a:solidFill>
              </a:rPr>
              <a:t>BellMAN</a:t>
            </a:r>
            <a:r>
              <a:rPr lang="en-US" sz="3600" dirty="0">
                <a:solidFill>
                  <a:srgbClr val="0070C0"/>
                </a:solidFill>
              </a:rPr>
              <a:t>-Ford Algorithm</a:t>
            </a:r>
            <a:br>
              <a:rPr lang="en-US" sz="3600" dirty="0">
                <a:solidFill>
                  <a:srgbClr val="0070C0"/>
                </a:solidFill>
              </a:rPr>
            </a:b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For shortest paths in a graph with</a:t>
            </a:r>
          </a:p>
          <a:p>
            <a:pPr algn="ctr"/>
            <a:r>
              <a:rPr lang="en-US" sz="2400" b="1" dirty="0">
                <a:solidFill>
                  <a:srgbClr val="7030A0"/>
                </a:solidFill>
              </a:rPr>
              <a:t>Negative </a:t>
            </a:r>
            <a:r>
              <a:rPr lang="en-US" sz="2400" b="1" dirty="0">
                <a:solidFill>
                  <a:schemeClr val="tx1"/>
                </a:solidFill>
              </a:rPr>
              <a:t>weights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BUT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No</a:t>
            </a:r>
            <a:r>
              <a:rPr lang="en-US" sz="2400" b="1" dirty="0">
                <a:solidFill>
                  <a:srgbClr val="7030A0"/>
                </a:solidFill>
              </a:rPr>
              <a:t> negative cycle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3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49DEA2B1-18E2-B277-DDE6-513F236F3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1676400" y="1981199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3429000" y="1981199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Arrow Connector 183"/>
          <p:cNvCxnSpPr>
            <a:stCxn id="7" idx="7"/>
            <a:endCxn id="196" idx="3"/>
          </p:cNvCxnSpPr>
          <p:nvPr/>
        </p:nvCxnSpPr>
        <p:spPr>
          <a:xfrm flipV="1">
            <a:off x="787863" y="2111281"/>
            <a:ext cx="910855" cy="8066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96" idx="6"/>
            <a:endCxn id="192" idx="2"/>
          </p:cNvCxnSpPr>
          <p:nvPr/>
        </p:nvCxnSpPr>
        <p:spPr>
          <a:xfrm>
            <a:off x="1828800" y="2057399"/>
            <a:ext cx="1600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57781" y="28956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1000" y="2895600"/>
                <a:ext cx="3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895600"/>
                <a:ext cx="3529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71600" y="1688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688068"/>
                <a:ext cx="3754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90337" y="405026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337" y="4050268"/>
                <a:ext cx="3866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1600200" y="3886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591786" y="16764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786" y="1676400"/>
                <a:ext cx="3706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3406625" y="3886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505200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974068"/>
                <a:ext cx="375424" cy="369332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" idx="5"/>
            <a:endCxn id="14" idx="1"/>
          </p:cNvCxnSpPr>
          <p:nvPr/>
        </p:nvCxnSpPr>
        <p:spPr>
          <a:xfrm>
            <a:off x="787863" y="3025682"/>
            <a:ext cx="834655" cy="8828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7" idx="2"/>
          </p:cNvCxnSpPr>
          <p:nvPr/>
        </p:nvCxnSpPr>
        <p:spPr>
          <a:xfrm>
            <a:off x="1752600" y="3962400"/>
            <a:ext cx="165402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482825" y="2133599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858000" y="51816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83951C-C316-4CA7-8A3F-C0E1F8CACE60}"/>
              </a:ext>
            </a:extLst>
          </p:cNvPr>
          <p:cNvSpPr txBox="1"/>
          <p:nvPr/>
        </p:nvSpPr>
        <p:spPr>
          <a:xfrm>
            <a:off x="2467162" y="1752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E91268-CBA5-D74A-3842-E8470F8553EE}"/>
              </a:ext>
            </a:extLst>
          </p:cNvPr>
          <p:cNvSpPr txBox="1"/>
          <p:nvPr/>
        </p:nvSpPr>
        <p:spPr>
          <a:xfrm>
            <a:off x="3838762" y="2206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624E1E-9970-B4A7-028F-6F238C150BFB}"/>
              </a:ext>
            </a:extLst>
          </p:cNvPr>
          <p:cNvSpPr txBox="1"/>
          <p:nvPr/>
        </p:nvSpPr>
        <p:spPr>
          <a:xfrm>
            <a:off x="2819400" y="3048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7DD7E9-662D-EC24-F447-28CA0DA8EB5D}"/>
              </a:ext>
            </a:extLst>
          </p:cNvPr>
          <p:cNvSpPr txBox="1"/>
          <p:nvPr/>
        </p:nvSpPr>
        <p:spPr>
          <a:xfrm>
            <a:off x="3838762" y="305097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60A7F3-872A-CE08-76DB-5D07D5ECA52F}"/>
              </a:ext>
            </a:extLst>
          </p:cNvPr>
          <p:cNvSpPr txBox="1"/>
          <p:nvPr/>
        </p:nvSpPr>
        <p:spPr>
          <a:xfrm>
            <a:off x="1066800" y="2133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8EC9C6-47C5-DECE-84BF-DC1A4D15CB7F}"/>
              </a:ext>
            </a:extLst>
          </p:cNvPr>
          <p:cNvSpPr txBox="1"/>
          <p:nvPr/>
        </p:nvSpPr>
        <p:spPr>
          <a:xfrm>
            <a:off x="1143000" y="3200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287A9F-2695-F11F-4770-8CDC27AC9B46}"/>
              </a:ext>
            </a:extLst>
          </p:cNvPr>
          <p:cNvSpPr txBox="1"/>
          <p:nvPr/>
        </p:nvSpPr>
        <p:spPr>
          <a:xfrm>
            <a:off x="2162362" y="3048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F5C71-FE88-092B-6821-6F46184AE77A}"/>
              </a:ext>
            </a:extLst>
          </p:cNvPr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5CD575-3416-86BE-493C-4EDE48438CD9}"/>
              </a:ext>
            </a:extLst>
          </p:cNvPr>
          <p:cNvSpPr txBox="1"/>
          <p:nvPr/>
        </p:nvSpPr>
        <p:spPr>
          <a:xfrm>
            <a:off x="1182921" y="242401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DACDC7-B133-0F1D-461B-8399D5982567}"/>
              </a:ext>
            </a:extLst>
          </p:cNvPr>
          <p:cNvSpPr txBox="1"/>
          <p:nvPr/>
        </p:nvSpPr>
        <p:spPr>
          <a:xfrm>
            <a:off x="2736573" y="33551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C194C7-6A5B-AFAF-BE15-B138CA41FC14}"/>
              </a:ext>
            </a:extLst>
          </p:cNvPr>
          <p:cNvSpPr txBox="1"/>
          <p:nvPr/>
        </p:nvSpPr>
        <p:spPr>
          <a:xfrm>
            <a:off x="3884341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978EC-746A-7AC2-8888-85B0E383100C}"/>
              </a:ext>
            </a:extLst>
          </p:cNvPr>
          <p:cNvSpPr txBox="1"/>
          <p:nvPr/>
        </p:nvSpPr>
        <p:spPr>
          <a:xfrm>
            <a:off x="1017994" y="34429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A1C308-ECFD-72EB-B9B3-85DCCCAD03CD}"/>
              </a:ext>
            </a:extLst>
          </p:cNvPr>
          <p:cNvSpPr txBox="1"/>
          <p:nvPr/>
        </p:nvSpPr>
        <p:spPr>
          <a:xfrm>
            <a:off x="2184680" y="333925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62CDD0-D291-F42F-5F4E-537D650E9361}"/>
              </a:ext>
            </a:extLst>
          </p:cNvPr>
          <p:cNvSpPr txBox="1"/>
          <p:nvPr/>
        </p:nvSpPr>
        <p:spPr>
          <a:xfrm>
            <a:off x="3794309" y="2438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3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FD9227-4794-AD19-AB63-CD96A48B32A4}"/>
              </a:ext>
            </a:extLst>
          </p:cNvPr>
          <p:cNvGrpSpPr/>
          <p:nvPr/>
        </p:nvGrpSpPr>
        <p:grpSpPr>
          <a:xfrm>
            <a:off x="4800600" y="1371600"/>
            <a:ext cx="4343400" cy="2924357"/>
            <a:chOff x="4800600" y="1371600"/>
            <a:chExt cx="4343400" cy="2924357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AAE7C8F-29B2-E4F3-8EE4-EAA93ADE559C}"/>
                </a:ext>
              </a:extLst>
            </p:cNvPr>
            <p:cNvGrpSpPr/>
            <p:nvPr/>
          </p:nvGrpSpPr>
          <p:grpSpPr>
            <a:xfrm>
              <a:off x="5207463" y="1857557"/>
              <a:ext cx="2793537" cy="936718"/>
              <a:chOff x="2873282" y="1981200"/>
              <a:chExt cx="2793537" cy="936718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0ABABB9D-5750-7A68-7640-EDCB9C103456}"/>
                  </a:ext>
                </a:extLst>
              </p:cNvPr>
              <p:cNvSpPr/>
              <p:nvPr/>
            </p:nvSpPr>
            <p:spPr>
              <a:xfrm>
                <a:off x="3761819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F192BAC3-6DA8-BB03-8E14-01CFBA119EC4}"/>
                  </a:ext>
                </a:extLst>
              </p:cNvPr>
              <p:cNvSpPr/>
              <p:nvPr/>
            </p:nvSpPr>
            <p:spPr>
              <a:xfrm>
                <a:off x="5514419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1ABE4EDA-F02F-DAD6-7A2A-E92187A0E634}"/>
                  </a:ext>
                </a:extLst>
              </p:cNvPr>
              <p:cNvCxnSpPr>
                <a:stCxn id="84" idx="7"/>
                <a:endCxn id="87" idx="3"/>
              </p:cNvCxnSpPr>
              <p:nvPr/>
            </p:nvCxnSpPr>
            <p:spPr>
              <a:xfrm flipV="1">
                <a:off x="2873282" y="2111282"/>
                <a:ext cx="910855" cy="8066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2D52C076-8D5D-98C6-EB62-AC5A68016FA5}"/>
                  </a:ext>
                </a:extLst>
              </p:cNvPr>
              <p:cNvCxnSpPr>
                <a:stCxn id="87" idx="6"/>
                <a:endCxn id="88" idx="2"/>
              </p:cNvCxnSpPr>
              <p:nvPr/>
            </p:nvCxnSpPr>
            <p:spPr>
              <a:xfrm>
                <a:off x="3914219" y="2057400"/>
                <a:ext cx="1600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410EBAF-21AE-5F0E-4183-4B06C71A3488}"/>
                </a:ext>
              </a:extLst>
            </p:cNvPr>
            <p:cNvGrpSpPr/>
            <p:nvPr/>
          </p:nvGrpSpPr>
          <p:grpSpPr>
            <a:xfrm>
              <a:off x="4800600" y="1552757"/>
              <a:ext cx="3581400" cy="2743200"/>
              <a:chOff x="2466419" y="1676400"/>
              <a:chExt cx="3581400" cy="2743200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7C1BE653-C200-26EE-7D09-81F7966C1662}"/>
                  </a:ext>
                </a:extLst>
              </p:cNvPr>
              <p:cNvGrpSpPr/>
              <p:nvPr/>
            </p:nvGrpSpPr>
            <p:grpSpPr>
              <a:xfrm>
                <a:off x="2466419" y="2895600"/>
                <a:ext cx="429181" cy="369332"/>
                <a:chOff x="4676219" y="3048000"/>
                <a:chExt cx="429181" cy="369332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A79E0633-5F70-6BF0-3742-19BBEC82158F}"/>
                    </a:ext>
                  </a:extLst>
                </p:cNvPr>
                <p:cNvSpPr/>
                <p:nvPr/>
              </p:nvSpPr>
              <p:spPr>
                <a:xfrm>
                  <a:off x="4953000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FA352EEB-9A23-48C0-D67F-AAAD1F5272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2413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4EFFF83E-B101-C93D-8587-70059932D40F}"/>
                      </a:ext>
                    </a:extLst>
                  </p:cNvPr>
                  <p:cNvSpPr txBox="1"/>
                  <p:nvPr/>
                </p:nvSpPr>
                <p:spPr>
                  <a:xfrm>
                    <a:off x="3457019" y="1688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7019" y="1688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0DCBD27-DC31-0616-F925-DE9C6E0F0C5A}"/>
                  </a:ext>
                </a:extLst>
              </p:cNvPr>
              <p:cNvGrpSpPr/>
              <p:nvPr/>
            </p:nvGrpSpPr>
            <p:grpSpPr>
              <a:xfrm>
                <a:off x="3575756" y="3886200"/>
                <a:ext cx="386644" cy="533400"/>
                <a:chOff x="4566356" y="3810000"/>
                <a:chExt cx="386644" cy="5334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A8838679-0726-67AB-D157-08BBDD86437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66356" y="3974068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66356" y="3974068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 t="-8197" r="-2031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D64EA5FF-CDCD-E53F-600F-B98A5570313A}"/>
                    </a:ext>
                  </a:extLst>
                </p:cNvPr>
                <p:cNvSpPr/>
                <p:nvPr/>
              </p:nvSpPr>
              <p:spPr>
                <a:xfrm>
                  <a:off x="4676219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21E07BC3-ECB9-E68B-DD1A-79755BB33EF7}"/>
                  </a:ext>
                </a:extLst>
              </p:cNvPr>
              <p:cNvGrpSpPr/>
              <p:nvPr/>
            </p:nvGrpSpPr>
            <p:grpSpPr>
              <a:xfrm>
                <a:off x="5492044" y="1676400"/>
                <a:ext cx="555775" cy="2362200"/>
                <a:chOff x="4648200" y="1600200"/>
                <a:chExt cx="555775" cy="23622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3B07686A-7D53-E9E9-316D-F45EC9A251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33361" y="16002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33361" y="16002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 t="-8197" r="-2295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1F4669A8-035A-661E-4003-39C80AF2D561}"/>
                    </a:ext>
                  </a:extLst>
                </p:cNvPr>
                <p:cNvSpPr/>
                <p:nvPr/>
              </p:nvSpPr>
              <p:spPr>
                <a:xfrm>
                  <a:off x="46482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B684B845-C28E-6E68-D9A9-2A566A578EC0}"/>
                      </a:ext>
                    </a:extLst>
                  </p:cNvPr>
                  <p:cNvSpPr txBox="1"/>
                  <p:nvPr/>
                </p:nvSpPr>
                <p:spPr>
                  <a:xfrm>
                    <a:off x="5590619" y="3974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0619" y="3974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96E7DFD-3DDA-7A7C-0282-378963A63F3C}"/>
                  </a:ext>
                </a:extLst>
              </p:cNvPr>
              <p:cNvCxnSpPr>
                <a:stCxn id="84" idx="5"/>
                <a:endCxn id="83" idx="1"/>
              </p:cNvCxnSpPr>
              <p:nvPr/>
            </p:nvCxnSpPr>
            <p:spPr>
              <a:xfrm>
                <a:off x="2873282" y="3025682"/>
                <a:ext cx="834655" cy="8828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97AAC070-7544-C036-98D6-81DFDB7B47CC}"/>
                  </a:ext>
                </a:extLst>
              </p:cNvPr>
              <p:cNvCxnSpPr>
                <a:endCxn id="81" idx="2"/>
              </p:cNvCxnSpPr>
              <p:nvPr/>
            </p:nvCxnSpPr>
            <p:spPr>
              <a:xfrm>
                <a:off x="3838019" y="3962400"/>
                <a:ext cx="165402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9E79B7A4-7657-1FC8-DAA0-7F8C165C2B66}"/>
                  </a:ext>
                </a:extLst>
              </p:cNvPr>
              <p:cNvCxnSpPr/>
              <p:nvPr/>
            </p:nvCxnSpPr>
            <p:spPr>
              <a:xfrm flipH="1">
                <a:off x="5568244" y="2133599"/>
                <a:ext cx="22375" cy="17526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065BE42B-1F83-EE85-4C85-6B0EC9002AC8}"/>
                </a:ext>
              </a:extLst>
            </p:cNvPr>
            <p:cNvSpPr/>
            <p:nvPr/>
          </p:nvSpPr>
          <p:spPr>
            <a:xfrm>
              <a:off x="5909937" y="1682839"/>
              <a:ext cx="2252311" cy="1165318"/>
            </a:xfrm>
            <a:prstGeom prst="arc">
              <a:avLst>
                <a:gd name="adj1" fmla="val 12452853"/>
                <a:gd name="adj2" fmla="val 2021555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B7159C5-49BF-149B-4CBB-D56CC6D868C6}"/>
                </a:ext>
              </a:extLst>
            </p:cNvPr>
            <p:cNvCxnSpPr>
              <a:endCxn id="87" idx="7"/>
            </p:cNvCxnSpPr>
            <p:nvPr/>
          </p:nvCxnSpPr>
          <p:spPr>
            <a:xfrm flipH="1">
              <a:off x="6226082" y="1814483"/>
              <a:ext cx="131529" cy="653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02BA0FD-FE42-CF9C-70F3-30A89AC69838}"/>
                </a:ext>
              </a:extLst>
            </p:cNvPr>
            <p:cNvCxnSpPr/>
            <p:nvPr/>
          </p:nvCxnSpPr>
          <p:spPr>
            <a:xfrm flipH="1">
              <a:off x="6149825" y="2009957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62A6BF3-24B5-90F9-C4A3-AB3F7B2A8D89}"/>
                </a:ext>
              </a:extLst>
            </p:cNvPr>
            <p:cNvCxnSpPr>
              <a:stCxn id="87" idx="5"/>
              <a:endCxn id="81" idx="1"/>
            </p:cNvCxnSpPr>
            <p:nvPr/>
          </p:nvCxnSpPr>
          <p:spPr>
            <a:xfrm>
              <a:off x="6226082" y="1987639"/>
              <a:ext cx="1622461" cy="17972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637580-B990-2965-716A-00853AFF04A1}"/>
                </a:ext>
              </a:extLst>
            </p:cNvPr>
            <p:cNvCxnSpPr>
              <a:stCxn id="83" idx="7"/>
              <a:endCxn id="88" idx="3"/>
            </p:cNvCxnSpPr>
            <p:nvPr/>
          </p:nvCxnSpPr>
          <p:spPr>
            <a:xfrm flipV="1">
              <a:off x="6149882" y="1987639"/>
              <a:ext cx="1721036" cy="17972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73C8256-D6BD-FFCE-42B0-A4655676A4FC}"/>
                </a:ext>
              </a:extLst>
            </p:cNvPr>
            <p:cNvGrpSpPr/>
            <p:nvPr/>
          </p:nvGrpSpPr>
          <p:grpSpPr>
            <a:xfrm>
              <a:off x="8734055" y="2543357"/>
              <a:ext cx="409945" cy="369332"/>
              <a:chOff x="4191000" y="3593068"/>
              <a:chExt cx="409945" cy="369332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1B1DCEE-5428-31F3-3CC7-7064A8D17EBF}"/>
                  </a:ext>
                </a:extLst>
              </p:cNvPr>
              <p:cNvSpPr/>
              <p:nvPr/>
            </p:nvSpPr>
            <p:spPr>
              <a:xfrm>
                <a:off x="4191000" y="37338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5E4A2BCD-D930-E4FA-0B51-9E421F98B982}"/>
                      </a:ext>
                    </a:extLst>
                  </p:cNvPr>
                  <p:cNvSpPr txBox="1"/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t="-8333" r="-254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99A8099-6965-2CCD-4163-E37CE10E42D5}"/>
                </a:ext>
              </a:extLst>
            </p:cNvPr>
            <p:cNvCxnSpPr>
              <a:stCxn id="88" idx="5"/>
              <a:endCxn id="70" idx="1"/>
            </p:cNvCxnSpPr>
            <p:nvPr/>
          </p:nvCxnSpPr>
          <p:spPr>
            <a:xfrm>
              <a:off x="7978682" y="1987639"/>
              <a:ext cx="777691" cy="7187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A5ABE71-0990-DB3F-04FA-8193A9728DCD}"/>
                </a:ext>
              </a:extLst>
            </p:cNvPr>
            <p:cNvCxnSpPr>
              <a:stCxn id="81" idx="7"/>
              <a:endCxn id="70" idx="3"/>
            </p:cNvCxnSpPr>
            <p:nvPr/>
          </p:nvCxnSpPr>
          <p:spPr>
            <a:xfrm flipV="1">
              <a:off x="7956307" y="2814171"/>
              <a:ext cx="800066" cy="9707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9CCB8E2-D717-4138-2CBD-541B5EF72696}"/>
                </a:ext>
              </a:extLst>
            </p:cNvPr>
            <p:cNvSpPr txBox="1"/>
            <p:nvPr/>
          </p:nvSpPr>
          <p:spPr>
            <a:xfrm>
              <a:off x="5522127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9EE8D3C-5BBA-C867-A6C2-A27A4DF59CB1}"/>
                </a:ext>
              </a:extLst>
            </p:cNvPr>
            <p:cNvSpPr txBox="1"/>
            <p:nvPr/>
          </p:nvSpPr>
          <p:spPr>
            <a:xfrm>
              <a:off x="6893727" y="1371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0B5E01D-47D0-BD0A-D42B-E2E616BBD47B}"/>
                </a:ext>
              </a:extLst>
            </p:cNvPr>
            <p:cNvSpPr txBox="1"/>
            <p:nvPr/>
          </p:nvSpPr>
          <p:spPr>
            <a:xfrm>
              <a:off x="8312765" y="320337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9236654-6959-AE7B-828D-70A6F8C33459}"/>
                </a:ext>
              </a:extLst>
            </p:cNvPr>
            <p:cNvSpPr txBox="1"/>
            <p:nvPr/>
          </p:nvSpPr>
          <p:spPr>
            <a:xfrm>
              <a:off x="6878557" y="1905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A8A9C6F-72E3-7218-6B74-9920021C078C}"/>
                </a:ext>
              </a:extLst>
            </p:cNvPr>
            <p:cNvSpPr txBox="1"/>
            <p:nvPr/>
          </p:nvSpPr>
          <p:spPr>
            <a:xfrm>
              <a:off x="7655727" y="2667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ED89DC3-A3AE-4656-F099-390A2D47D1A8}"/>
                </a:ext>
              </a:extLst>
            </p:cNvPr>
            <p:cNvSpPr txBox="1"/>
            <p:nvPr/>
          </p:nvSpPr>
          <p:spPr>
            <a:xfrm>
              <a:off x="5903127" y="2590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8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262840A-561F-6E1A-17FD-A56AAE604482}"/>
                </a:ext>
              </a:extLst>
            </p:cNvPr>
            <p:cNvSpPr txBox="1"/>
            <p:nvPr/>
          </p:nvSpPr>
          <p:spPr>
            <a:xfrm>
              <a:off x="5445927" y="3276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A1B28A0-9DB4-1267-CE6B-FCCDDFB5E495}"/>
                </a:ext>
              </a:extLst>
            </p:cNvPr>
            <p:cNvSpPr txBox="1"/>
            <p:nvPr/>
          </p:nvSpPr>
          <p:spPr>
            <a:xfrm>
              <a:off x="7169765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B63D98-22B8-66C6-CD71-2510A5CB35BA}"/>
                </a:ext>
              </a:extLst>
            </p:cNvPr>
            <p:cNvSpPr txBox="1"/>
            <p:nvPr/>
          </p:nvSpPr>
          <p:spPr>
            <a:xfrm>
              <a:off x="6560165" y="32004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766FEDA-84D4-2608-A22D-16658FFEE929}"/>
                </a:ext>
              </a:extLst>
            </p:cNvPr>
            <p:cNvSpPr txBox="1"/>
            <p:nvPr/>
          </p:nvSpPr>
          <p:spPr>
            <a:xfrm>
              <a:off x="6861193" y="382934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4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4BA79C6-9477-A321-9EE3-776F93B66AF9}"/>
                </a:ext>
              </a:extLst>
            </p:cNvPr>
            <p:cNvCxnSpPr>
              <a:cxnSpLocks/>
            </p:cNvCxnSpPr>
            <p:nvPr/>
          </p:nvCxnSpPr>
          <p:spPr>
            <a:xfrm>
              <a:off x="6226082" y="1987638"/>
              <a:ext cx="1622461" cy="17972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364EFD1-1CFD-E44D-3A93-EB94A3E7B2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9882" y="1987638"/>
              <a:ext cx="1721036" cy="17972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4F70627-4A9A-B25F-0533-8B2CB66ABFED}"/>
                </a:ext>
              </a:extLst>
            </p:cNvPr>
            <p:cNvSpPr txBox="1"/>
            <p:nvPr/>
          </p:nvSpPr>
          <p:spPr>
            <a:xfrm>
              <a:off x="8160365" y="22860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15</a:t>
              </a:r>
            </a:p>
          </p:txBody>
        </p:sp>
      </p:grpSp>
      <p:sp>
        <p:nvSpPr>
          <p:cNvPr id="91" name="Arc 90">
            <a:extLst>
              <a:ext uri="{FF2B5EF4-FFF2-40B4-BE49-F238E27FC236}">
                <a16:creationId xmlns:a16="http://schemas.microsoft.com/office/drawing/2014/main" id="{F1F4B5A6-44BE-D6EC-8E77-1E7F23D69B9E}"/>
              </a:ext>
            </a:extLst>
          </p:cNvPr>
          <p:cNvSpPr/>
          <p:nvPr/>
        </p:nvSpPr>
        <p:spPr>
          <a:xfrm>
            <a:off x="4603104" y="2421118"/>
            <a:ext cx="914400" cy="914400"/>
          </a:xfrm>
          <a:prstGeom prst="arc">
            <a:avLst>
              <a:gd name="adj1" fmla="val 16200000"/>
              <a:gd name="adj2" fmla="val 5426747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2746202-8096-270D-45BC-3B9EAD8FDA2F}"/>
              </a:ext>
            </a:extLst>
          </p:cNvPr>
          <p:cNvGrpSpPr/>
          <p:nvPr/>
        </p:nvGrpSpPr>
        <p:grpSpPr>
          <a:xfrm>
            <a:off x="1066800" y="1752600"/>
            <a:ext cx="3124200" cy="1755577"/>
            <a:chOff x="1066800" y="1752600"/>
            <a:chExt cx="3124200" cy="175557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11A7928-EFCC-E7D7-1A7A-94DC92ABD89E}"/>
                </a:ext>
              </a:extLst>
            </p:cNvPr>
            <p:cNvSpPr txBox="1"/>
            <p:nvPr/>
          </p:nvSpPr>
          <p:spPr>
            <a:xfrm>
              <a:off x="24671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B389C95-2745-1C14-B212-DF0536BCBC32}"/>
                </a:ext>
              </a:extLst>
            </p:cNvPr>
            <p:cNvSpPr txBox="1"/>
            <p:nvPr/>
          </p:nvSpPr>
          <p:spPr>
            <a:xfrm>
              <a:off x="2819400" y="3048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8A5280B-6B8A-19DE-9262-AC3B49587663}"/>
                </a:ext>
              </a:extLst>
            </p:cNvPr>
            <p:cNvSpPr txBox="1"/>
            <p:nvPr/>
          </p:nvSpPr>
          <p:spPr>
            <a:xfrm>
              <a:off x="3838762" y="305097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7497603-B0F7-2668-7E79-D445A72F82F1}"/>
                </a:ext>
              </a:extLst>
            </p:cNvPr>
            <p:cNvSpPr txBox="1"/>
            <p:nvPr/>
          </p:nvSpPr>
          <p:spPr>
            <a:xfrm>
              <a:off x="1066800" y="2133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A811DB4-62F5-8620-84CB-1A26BD5E812B}"/>
                </a:ext>
              </a:extLst>
            </p:cNvPr>
            <p:cNvSpPr txBox="1"/>
            <p:nvPr/>
          </p:nvSpPr>
          <p:spPr>
            <a:xfrm>
              <a:off x="1143000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B536DFB-AE29-3326-4AF1-E5138EBE5672}"/>
                </a:ext>
              </a:extLst>
            </p:cNvPr>
            <p:cNvSpPr txBox="1"/>
            <p:nvPr/>
          </p:nvSpPr>
          <p:spPr>
            <a:xfrm>
              <a:off x="2162362" y="3048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1FE8BFA-AA37-0789-F342-6426962004EF}"/>
                </a:ext>
              </a:extLst>
            </p:cNvPr>
            <p:cNvSpPr txBox="1"/>
            <p:nvPr/>
          </p:nvSpPr>
          <p:spPr>
            <a:xfrm>
              <a:off x="3823592" y="2206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ontent Placeholder 6">
                <a:extLst>
                  <a:ext uri="{FF2B5EF4-FFF2-40B4-BE49-F238E27FC236}">
                    <a16:creationId xmlns:a16="http://schemas.microsoft.com/office/drawing/2014/main" id="{8B4DAC77-BF35-0E8D-60DF-560FCA41506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1600200"/>
                <a:ext cx="4038600" cy="4525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:endParaRPr lang="en-US" sz="2000" dirty="0"/>
              </a:p>
              <a:p>
                <a:pPr marL="0" indent="0">
                  <a:buFont typeface="Arial" charset="0"/>
                  <a:buNone/>
                </a:pPr>
                <a:endParaRPr lang="en-US" sz="2000" dirty="0"/>
              </a:p>
              <a:p>
                <a:pPr marL="0" indent="0">
                  <a:buFont typeface="Arial" charset="0"/>
                  <a:buNone/>
                </a:pPr>
                <a:endParaRPr lang="en-US" sz="2000" dirty="0"/>
              </a:p>
              <a:p>
                <a:pPr marL="0" indent="0">
                  <a:buFont typeface="Arial" charset="0"/>
                  <a:buNone/>
                </a:pPr>
                <a:endParaRPr lang="en-US" sz="2000" dirty="0"/>
              </a:p>
              <a:p>
                <a:pPr marL="0" indent="0">
                  <a:buFont typeface="Arial" charset="0"/>
                  <a:buNone/>
                </a:pPr>
                <a:endParaRPr lang="en-US" sz="2000" dirty="0"/>
              </a:p>
              <a:p>
                <a:pPr marL="0" indent="0">
                  <a:buFont typeface="Arial" charset="0"/>
                  <a:buNone/>
                </a:pPr>
                <a:endParaRPr lang="en-US" sz="2000" dirty="0"/>
              </a:p>
              <a:p>
                <a:pPr marL="0" indent="0">
                  <a:buFont typeface="Arial" charset="0"/>
                  <a:buNone/>
                </a:pPr>
                <a:endParaRPr lang="en-US" sz="2000" dirty="0"/>
              </a:p>
              <a:p>
                <a:pPr marL="0" indent="0">
                  <a:buFont typeface="Arial" charset="0"/>
                  <a:buNone/>
                </a:pPr>
                <a:endParaRPr lang="en-US" sz="2000" dirty="0"/>
              </a:p>
              <a:p>
                <a:pPr marL="0" indent="0">
                  <a:buFont typeface="Arial" charset="0"/>
                  <a:buNone/>
                </a:pPr>
                <a:r>
                  <a:rPr lang="en-US" sz="2000" dirty="0"/>
                  <a:t>We are unable to find any path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2000" dirty="0"/>
                  <a:t>of non-zero capacity.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000" dirty="0"/>
                  <a:t>Let us bring the original network to see how far we have reached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  <a:endParaRPr lang="en-US" sz="2000" dirty="0"/>
              </a:p>
            </p:txBody>
          </p:sp>
        </mc:Choice>
        <mc:Fallback xmlns="">
          <p:sp>
            <p:nvSpPr>
              <p:cNvPr id="100" name="Content Placeholder 6">
                <a:extLst>
                  <a:ext uri="{FF2B5EF4-FFF2-40B4-BE49-F238E27FC236}">
                    <a16:creationId xmlns:a16="http://schemas.microsoft.com/office/drawing/2014/main" id="{8B4DAC77-BF35-0E8D-60DF-560FCA415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600200"/>
                <a:ext cx="4038600" cy="4525963"/>
              </a:xfrm>
              <a:prstGeom prst="rect">
                <a:avLst/>
              </a:prstGeom>
              <a:blipFill>
                <a:blip r:embed="rId20"/>
                <a:stretch>
                  <a:fillRect l="-15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ontent Placeholder 21">
                <a:extLst>
                  <a:ext uri="{FF2B5EF4-FFF2-40B4-BE49-F238E27FC236}">
                    <a16:creationId xmlns:a16="http://schemas.microsoft.com/office/drawing/2014/main" id="{FC4FF169-EC94-F6FA-F5FA-8639FEE8C33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We can send flow </a:t>
                </a:r>
                <a:r>
                  <a:rPr lang="en-US" sz="2000" u="sng" dirty="0"/>
                  <a:t>at most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1" name="Content Placeholder 21">
                <a:extLst>
                  <a:ext uri="{FF2B5EF4-FFF2-40B4-BE49-F238E27FC236}">
                    <a16:creationId xmlns:a16="http://schemas.microsoft.com/office/drawing/2014/main" id="{FC4FF169-EC94-F6FA-F5FA-8639FEE8C3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  <a:blipFill>
                <a:blip r:embed="rId21"/>
                <a:stretch>
                  <a:fillRect l="-14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1270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750"/>
                                        <p:tgtEl>
                                          <p:spTgt spid="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100" grpId="0" build="p"/>
      <p:bldP spid="100" grpId="1" build="p"/>
      <p:bldP spid="10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ontent Placeholder 21">
                <a:extLst>
                  <a:ext uri="{FF2B5EF4-FFF2-40B4-BE49-F238E27FC236}">
                    <a16:creationId xmlns:a16="http://schemas.microsoft.com/office/drawing/2014/main" id="{FC4FF169-EC94-F6FA-F5FA-8639FEE8C33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We can send flow </a:t>
                </a:r>
                <a:r>
                  <a:rPr lang="en-US" sz="2000" u="sng" dirty="0"/>
                  <a:t>at most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01" name="Content Placeholder 21">
                <a:extLst>
                  <a:ext uri="{FF2B5EF4-FFF2-40B4-BE49-F238E27FC236}">
                    <a16:creationId xmlns:a16="http://schemas.microsoft.com/office/drawing/2014/main" id="{FC4FF169-EC94-F6FA-F5FA-8639FEE8C3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  <a:blipFill>
                <a:blip r:embed="rId2"/>
                <a:stretch>
                  <a:fillRect l="-14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Content Placeholder 6">
            <a:extLst>
              <a:ext uri="{FF2B5EF4-FFF2-40B4-BE49-F238E27FC236}">
                <a16:creationId xmlns:a16="http://schemas.microsoft.com/office/drawing/2014/main" id="{8B4DAC77-BF35-0E8D-60DF-560FCA415063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2000" dirty="0"/>
          </a:p>
          <a:p>
            <a:pPr marL="0" indent="0">
              <a:buFont typeface="Arial" charset="0"/>
              <a:buNone/>
            </a:pPr>
            <a:endParaRPr lang="en-US" sz="2000" dirty="0"/>
          </a:p>
          <a:p>
            <a:pPr marL="0" indent="0">
              <a:buFont typeface="Arial" charset="0"/>
              <a:buNone/>
            </a:pPr>
            <a:endParaRPr lang="en-US" sz="2000" dirty="0"/>
          </a:p>
          <a:p>
            <a:pPr marL="0" indent="0">
              <a:buFont typeface="Arial" charset="0"/>
              <a:buNone/>
            </a:pPr>
            <a:endParaRPr lang="en-US" sz="2000" dirty="0"/>
          </a:p>
          <a:p>
            <a:pPr marL="0" indent="0">
              <a:buFont typeface="Arial" charset="0"/>
              <a:buNone/>
            </a:pPr>
            <a:endParaRPr lang="en-US" sz="2000" dirty="0"/>
          </a:p>
          <a:p>
            <a:pPr marL="0" indent="0">
              <a:buFont typeface="Arial" charset="0"/>
              <a:buNone/>
            </a:pPr>
            <a:endParaRPr lang="en-US" sz="2000" dirty="0"/>
          </a:p>
          <a:p>
            <a:pPr marL="0" indent="0">
              <a:buFont typeface="Arial" charset="0"/>
              <a:buNone/>
            </a:pPr>
            <a:endParaRPr lang="en-US" sz="2000" dirty="0"/>
          </a:p>
          <a:p>
            <a:pPr marL="0" indent="0">
              <a:buFont typeface="Arial" charset="0"/>
              <a:buNone/>
            </a:pPr>
            <a:endParaRPr lang="en-US" sz="2000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49DEA2B1-18E2-B277-DDE6-513F236F3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1676400" y="1981199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3429000" y="1981199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Arrow Connector 183"/>
          <p:cNvCxnSpPr>
            <a:stCxn id="7" idx="7"/>
            <a:endCxn id="196" idx="3"/>
          </p:cNvCxnSpPr>
          <p:nvPr/>
        </p:nvCxnSpPr>
        <p:spPr>
          <a:xfrm flipV="1">
            <a:off x="787863" y="2111281"/>
            <a:ext cx="910855" cy="8066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96" idx="6"/>
            <a:endCxn id="192" idx="2"/>
          </p:cNvCxnSpPr>
          <p:nvPr/>
        </p:nvCxnSpPr>
        <p:spPr>
          <a:xfrm>
            <a:off x="1828800" y="2057399"/>
            <a:ext cx="1600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57781" y="28956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1000" y="2895600"/>
                <a:ext cx="3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895600"/>
                <a:ext cx="35298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71600" y="1688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688068"/>
                <a:ext cx="3754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90337" y="405026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337" y="4050268"/>
                <a:ext cx="3866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1600200" y="3886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591786" y="16764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786" y="1676400"/>
                <a:ext cx="37061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3406625" y="3886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505200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974068"/>
                <a:ext cx="375424" cy="369332"/>
              </a:xfrm>
              <a:prstGeom prst="rect">
                <a:avLst/>
              </a:prstGeom>
              <a:blipFill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" idx="5"/>
            <a:endCxn id="14" idx="1"/>
          </p:cNvCxnSpPr>
          <p:nvPr/>
        </p:nvCxnSpPr>
        <p:spPr>
          <a:xfrm>
            <a:off x="787863" y="3025682"/>
            <a:ext cx="834655" cy="8828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7" idx="2"/>
          </p:cNvCxnSpPr>
          <p:nvPr/>
        </p:nvCxnSpPr>
        <p:spPr>
          <a:xfrm>
            <a:off x="1752600" y="3962400"/>
            <a:ext cx="165402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482825" y="2133599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858000" y="51816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83951C-C316-4CA7-8A3F-C0E1F8CACE60}"/>
              </a:ext>
            </a:extLst>
          </p:cNvPr>
          <p:cNvSpPr txBox="1"/>
          <p:nvPr/>
        </p:nvSpPr>
        <p:spPr>
          <a:xfrm>
            <a:off x="2467162" y="1752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E91268-CBA5-D74A-3842-E8470F8553EE}"/>
              </a:ext>
            </a:extLst>
          </p:cNvPr>
          <p:cNvSpPr txBox="1"/>
          <p:nvPr/>
        </p:nvSpPr>
        <p:spPr>
          <a:xfrm>
            <a:off x="3838762" y="2206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624E1E-9970-B4A7-028F-6F238C150BFB}"/>
              </a:ext>
            </a:extLst>
          </p:cNvPr>
          <p:cNvSpPr txBox="1"/>
          <p:nvPr/>
        </p:nvSpPr>
        <p:spPr>
          <a:xfrm>
            <a:off x="2819400" y="3048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7DD7E9-662D-EC24-F447-28CA0DA8EB5D}"/>
              </a:ext>
            </a:extLst>
          </p:cNvPr>
          <p:cNvSpPr txBox="1"/>
          <p:nvPr/>
        </p:nvSpPr>
        <p:spPr>
          <a:xfrm>
            <a:off x="3838762" y="305097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60A7F3-872A-CE08-76DB-5D07D5ECA52F}"/>
              </a:ext>
            </a:extLst>
          </p:cNvPr>
          <p:cNvSpPr txBox="1"/>
          <p:nvPr/>
        </p:nvSpPr>
        <p:spPr>
          <a:xfrm>
            <a:off x="1066800" y="2133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8EC9C6-47C5-DECE-84BF-DC1A4D15CB7F}"/>
              </a:ext>
            </a:extLst>
          </p:cNvPr>
          <p:cNvSpPr txBox="1"/>
          <p:nvPr/>
        </p:nvSpPr>
        <p:spPr>
          <a:xfrm>
            <a:off x="1143000" y="3200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287A9F-2695-F11F-4770-8CDC27AC9B46}"/>
              </a:ext>
            </a:extLst>
          </p:cNvPr>
          <p:cNvSpPr txBox="1"/>
          <p:nvPr/>
        </p:nvSpPr>
        <p:spPr>
          <a:xfrm>
            <a:off x="2162362" y="3048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F5C71-FE88-092B-6821-6F46184AE77A}"/>
              </a:ext>
            </a:extLst>
          </p:cNvPr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5CD575-3416-86BE-493C-4EDE48438CD9}"/>
              </a:ext>
            </a:extLst>
          </p:cNvPr>
          <p:cNvSpPr txBox="1"/>
          <p:nvPr/>
        </p:nvSpPr>
        <p:spPr>
          <a:xfrm>
            <a:off x="1182921" y="242401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DACDC7-B133-0F1D-461B-8399D5982567}"/>
              </a:ext>
            </a:extLst>
          </p:cNvPr>
          <p:cNvSpPr txBox="1"/>
          <p:nvPr/>
        </p:nvSpPr>
        <p:spPr>
          <a:xfrm>
            <a:off x="2736573" y="33551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C194C7-6A5B-AFAF-BE15-B138CA41FC14}"/>
              </a:ext>
            </a:extLst>
          </p:cNvPr>
          <p:cNvSpPr txBox="1"/>
          <p:nvPr/>
        </p:nvSpPr>
        <p:spPr>
          <a:xfrm>
            <a:off x="3884341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978EC-746A-7AC2-8888-85B0E383100C}"/>
              </a:ext>
            </a:extLst>
          </p:cNvPr>
          <p:cNvSpPr txBox="1"/>
          <p:nvPr/>
        </p:nvSpPr>
        <p:spPr>
          <a:xfrm>
            <a:off x="1017994" y="34429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A1C308-ECFD-72EB-B9B3-85DCCCAD03CD}"/>
              </a:ext>
            </a:extLst>
          </p:cNvPr>
          <p:cNvSpPr txBox="1"/>
          <p:nvPr/>
        </p:nvSpPr>
        <p:spPr>
          <a:xfrm>
            <a:off x="2184680" y="333925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62CDD0-D291-F42F-5F4E-537D650E9361}"/>
              </a:ext>
            </a:extLst>
          </p:cNvPr>
          <p:cNvSpPr txBox="1"/>
          <p:nvPr/>
        </p:nvSpPr>
        <p:spPr>
          <a:xfrm>
            <a:off x="3794309" y="2438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3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FD9227-4794-AD19-AB63-CD96A48B32A4}"/>
              </a:ext>
            </a:extLst>
          </p:cNvPr>
          <p:cNvGrpSpPr/>
          <p:nvPr/>
        </p:nvGrpSpPr>
        <p:grpSpPr>
          <a:xfrm>
            <a:off x="4800600" y="1371600"/>
            <a:ext cx="4343400" cy="2924357"/>
            <a:chOff x="4800600" y="1371600"/>
            <a:chExt cx="4343400" cy="2924357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AAE7C8F-29B2-E4F3-8EE4-EAA93ADE559C}"/>
                </a:ext>
              </a:extLst>
            </p:cNvPr>
            <p:cNvGrpSpPr/>
            <p:nvPr/>
          </p:nvGrpSpPr>
          <p:grpSpPr>
            <a:xfrm>
              <a:off x="5207463" y="1857557"/>
              <a:ext cx="2793537" cy="936718"/>
              <a:chOff x="2873282" y="1981200"/>
              <a:chExt cx="2793537" cy="936718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0ABABB9D-5750-7A68-7640-EDCB9C103456}"/>
                  </a:ext>
                </a:extLst>
              </p:cNvPr>
              <p:cNvSpPr/>
              <p:nvPr/>
            </p:nvSpPr>
            <p:spPr>
              <a:xfrm>
                <a:off x="3761819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F192BAC3-6DA8-BB03-8E14-01CFBA119EC4}"/>
                  </a:ext>
                </a:extLst>
              </p:cNvPr>
              <p:cNvSpPr/>
              <p:nvPr/>
            </p:nvSpPr>
            <p:spPr>
              <a:xfrm>
                <a:off x="5514419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1ABE4EDA-F02F-DAD6-7A2A-E92187A0E634}"/>
                  </a:ext>
                </a:extLst>
              </p:cNvPr>
              <p:cNvCxnSpPr>
                <a:stCxn id="84" idx="7"/>
                <a:endCxn id="87" idx="3"/>
              </p:cNvCxnSpPr>
              <p:nvPr/>
            </p:nvCxnSpPr>
            <p:spPr>
              <a:xfrm flipV="1">
                <a:off x="2873282" y="2111282"/>
                <a:ext cx="910855" cy="8066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2D52C076-8D5D-98C6-EB62-AC5A68016FA5}"/>
                  </a:ext>
                </a:extLst>
              </p:cNvPr>
              <p:cNvCxnSpPr>
                <a:stCxn id="87" idx="6"/>
                <a:endCxn id="88" idx="2"/>
              </p:cNvCxnSpPr>
              <p:nvPr/>
            </p:nvCxnSpPr>
            <p:spPr>
              <a:xfrm>
                <a:off x="3914219" y="2057400"/>
                <a:ext cx="1600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410EBAF-21AE-5F0E-4183-4B06C71A3488}"/>
                </a:ext>
              </a:extLst>
            </p:cNvPr>
            <p:cNvGrpSpPr/>
            <p:nvPr/>
          </p:nvGrpSpPr>
          <p:grpSpPr>
            <a:xfrm>
              <a:off x="4800600" y="1552757"/>
              <a:ext cx="3581400" cy="2743200"/>
              <a:chOff x="2466419" y="1676400"/>
              <a:chExt cx="3581400" cy="2743200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7C1BE653-C200-26EE-7D09-81F7966C1662}"/>
                  </a:ext>
                </a:extLst>
              </p:cNvPr>
              <p:cNvGrpSpPr/>
              <p:nvPr/>
            </p:nvGrpSpPr>
            <p:grpSpPr>
              <a:xfrm>
                <a:off x="2466419" y="2895600"/>
                <a:ext cx="429181" cy="369332"/>
                <a:chOff x="4676219" y="3048000"/>
                <a:chExt cx="429181" cy="369332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A79E0633-5F70-6BF0-3742-19BBEC82158F}"/>
                    </a:ext>
                  </a:extLst>
                </p:cNvPr>
                <p:cNvSpPr/>
                <p:nvPr/>
              </p:nvSpPr>
              <p:spPr>
                <a:xfrm>
                  <a:off x="4953000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FA352EEB-9A23-48C0-D67F-AAAD1F5272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2413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4EFFF83E-B101-C93D-8587-70059932D40F}"/>
                      </a:ext>
                    </a:extLst>
                  </p:cNvPr>
                  <p:cNvSpPr txBox="1"/>
                  <p:nvPr/>
                </p:nvSpPr>
                <p:spPr>
                  <a:xfrm>
                    <a:off x="3457019" y="1688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7019" y="1688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0DCBD27-DC31-0616-F925-DE9C6E0F0C5A}"/>
                  </a:ext>
                </a:extLst>
              </p:cNvPr>
              <p:cNvGrpSpPr/>
              <p:nvPr/>
            </p:nvGrpSpPr>
            <p:grpSpPr>
              <a:xfrm>
                <a:off x="3575756" y="3886200"/>
                <a:ext cx="386644" cy="533400"/>
                <a:chOff x="4566356" y="3810000"/>
                <a:chExt cx="386644" cy="5334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A8838679-0726-67AB-D157-08BBDD86437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66356" y="3974068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66356" y="3974068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 t="-8197" r="-2031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D64EA5FF-CDCD-E53F-600F-B98A5570313A}"/>
                    </a:ext>
                  </a:extLst>
                </p:cNvPr>
                <p:cNvSpPr/>
                <p:nvPr/>
              </p:nvSpPr>
              <p:spPr>
                <a:xfrm>
                  <a:off x="4676219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21E07BC3-ECB9-E68B-DD1A-79755BB33EF7}"/>
                  </a:ext>
                </a:extLst>
              </p:cNvPr>
              <p:cNvGrpSpPr/>
              <p:nvPr/>
            </p:nvGrpSpPr>
            <p:grpSpPr>
              <a:xfrm>
                <a:off x="5492044" y="1676400"/>
                <a:ext cx="555775" cy="2362200"/>
                <a:chOff x="4648200" y="1600200"/>
                <a:chExt cx="555775" cy="23622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3B07686A-7D53-E9E9-316D-F45EC9A251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33361" y="16002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33361" y="16002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 t="-8197" r="-2295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1F4669A8-035A-661E-4003-39C80AF2D561}"/>
                    </a:ext>
                  </a:extLst>
                </p:cNvPr>
                <p:cNvSpPr/>
                <p:nvPr/>
              </p:nvSpPr>
              <p:spPr>
                <a:xfrm>
                  <a:off x="46482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B684B845-C28E-6E68-D9A9-2A566A578EC0}"/>
                      </a:ext>
                    </a:extLst>
                  </p:cNvPr>
                  <p:cNvSpPr txBox="1"/>
                  <p:nvPr/>
                </p:nvSpPr>
                <p:spPr>
                  <a:xfrm>
                    <a:off x="5590619" y="3974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0619" y="3974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96E7DFD-3DDA-7A7C-0282-378963A63F3C}"/>
                  </a:ext>
                </a:extLst>
              </p:cNvPr>
              <p:cNvCxnSpPr>
                <a:stCxn id="84" idx="5"/>
                <a:endCxn id="83" idx="1"/>
              </p:cNvCxnSpPr>
              <p:nvPr/>
            </p:nvCxnSpPr>
            <p:spPr>
              <a:xfrm>
                <a:off x="2873282" y="3025682"/>
                <a:ext cx="834655" cy="8828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97AAC070-7544-C036-98D6-81DFDB7B47CC}"/>
                  </a:ext>
                </a:extLst>
              </p:cNvPr>
              <p:cNvCxnSpPr>
                <a:endCxn id="81" idx="2"/>
              </p:cNvCxnSpPr>
              <p:nvPr/>
            </p:nvCxnSpPr>
            <p:spPr>
              <a:xfrm>
                <a:off x="3838019" y="3962400"/>
                <a:ext cx="165402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9E79B7A4-7657-1FC8-DAA0-7F8C165C2B66}"/>
                  </a:ext>
                </a:extLst>
              </p:cNvPr>
              <p:cNvCxnSpPr/>
              <p:nvPr/>
            </p:nvCxnSpPr>
            <p:spPr>
              <a:xfrm flipH="1">
                <a:off x="5568244" y="2133599"/>
                <a:ext cx="22375" cy="17526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065BE42B-1F83-EE85-4C85-6B0EC9002AC8}"/>
                </a:ext>
              </a:extLst>
            </p:cNvPr>
            <p:cNvSpPr/>
            <p:nvPr/>
          </p:nvSpPr>
          <p:spPr>
            <a:xfrm>
              <a:off x="5909937" y="1682839"/>
              <a:ext cx="2252311" cy="1165318"/>
            </a:xfrm>
            <a:prstGeom prst="arc">
              <a:avLst>
                <a:gd name="adj1" fmla="val 12452853"/>
                <a:gd name="adj2" fmla="val 2021555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B7159C5-49BF-149B-4CBB-D56CC6D868C6}"/>
                </a:ext>
              </a:extLst>
            </p:cNvPr>
            <p:cNvCxnSpPr>
              <a:endCxn id="87" idx="7"/>
            </p:cNvCxnSpPr>
            <p:nvPr/>
          </p:nvCxnSpPr>
          <p:spPr>
            <a:xfrm flipH="1">
              <a:off x="6226082" y="1814483"/>
              <a:ext cx="131529" cy="653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02BA0FD-FE42-CF9C-70F3-30A89AC69838}"/>
                </a:ext>
              </a:extLst>
            </p:cNvPr>
            <p:cNvCxnSpPr/>
            <p:nvPr/>
          </p:nvCxnSpPr>
          <p:spPr>
            <a:xfrm flipH="1">
              <a:off x="6149825" y="2009957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62A6BF3-24B5-90F9-C4A3-AB3F7B2A8D89}"/>
                </a:ext>
              </a:extLst>
            </p:cNvPr>
            <p:cNvCxnSpPr>
              <a:stCxn id="87" idx="5"/>
              <a:endCxn id="81" idx="1"/>
            </p:cNvCxnSpPr>
            <p:nvPr/>
          </p:nvCxnSpPr>
          <p:spPr>
            <a:xfrm>
              <a:off x="6226082" y="1987639"/>
              <a:ext cx="1622461" cy="17972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637580-B990-2965-716A-00853AFF04A1}"/>
                </a:ext>
              </a:extLst>
            </p:cNvPr>
            <p:cNvCxnSpPr>
              <a:stCxn id="83" idx="7"/>
              <a:endCxn id="88" idx="3"/>
            </p:cNvCxnSpPr>
            <p:nvPr/>
          </p:nvCxnSpPr>
          <p:spPr>
            <a:xfrm flipV="1">
              <a:off x="6149882" y="1987639"/>
              <a:ext cx="1721036" cy="17972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73C8256-D6BD-FFCE-42B0-A4655676A4FC}"/>
                </a:ext>
              </a:extLst>
            </p:cNvPr>
            <p:cNvGrpSpPr/>
            <p:nvPr/>
          </p:nvGrpSpPr>
          <p:grpSpPr>
            <a:xfrm>
              <a:off x="8734055" y="2543357"/>
              <a:ext cx="409945" cy="369332"/>
              <a:chOff x="4191000" y="3593068"/>
              <a:chExt cx="409945" cy="369332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1B1DCEE-5428-31F3-3CC7-7064A8D17EBF}"/>
                  </a:ext>
                </a:extLst>
              </p:cNvPr>
              <p:cNvSpPr/>
              <p:nvPr/>
            </p:nvSpPr>
            <p:spPr>
              <a:xfrm>
                <a:off x="4191000" y="37338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5E4A2BCD-D930-E4FA-0B51-9E421F98B982}"/>
                      </a:ext>
                    </a:extLst>
                  </p:cNvPr>
                  <p:cNvSpPr txBox="1"/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t="-8333" r="-254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99A8099-6965-2CCD-4163-E37CE10E42D5}"/>
                </a:ext>
              </a:extLst>
            </p:cNvPr>
            <p:cNvCxnSpPr>
              <a:stCxn id="88" idx="5"/>
              <a:endCxn id="70" idx="1"/>
            </p:cNvCxnSpPr>
            <p:nvPr/>
          </p:nvCxnSpPr>
          <p:spPr>
            <a:xfrm>
              <a:off x="7978682" y="1987639"/>
              <a:ext cx="777691" cy="7187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A5ABE71-0990-DB3F-04FA-8193A9728DCD}"/>
                </a:ext>
              </a:extLst>
            </p:cNvPr>
            <p:cNvCxnSpPr>
              <a:stCxn id="81" idx="7"/>
              <a:endCxn id="70" idx="3"/>
            </p:cNvCxnSpPr>
            <p:nvPr/>
          </p:nvCxnSpPr>
          <p:spPr>
            <a:xfrm flipV="1">
              <a:off x="7956307" y="2814171"/>
              <a:ext cx="800066" cy="9707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9CCB8E2-D717-4138-2CBD-541B5EF72696}"/>
                </a:ext>
              </a:extLst>
            </p:cNvPr>
            <p:cNvSpPr txBox="1"/>
            <p:nvPr/>
          </p:nvSpPr>
          <p:spPr>
            <a:xfrm>
              <a:off x="5522127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9EE8D3C-5BBA-C867-A6C2-A27A4DF59CB1}"/>
                </a:ext>
              </a:extLst>
            </p:cNvPr>
            <p:cNvSpPr txBox="1"/>
            <p:nvPr/>
          </p:nvSpPr>
          <p:spPr>
            <a:xfrm>
              <a:off x="6893727" y="1371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0B5E01D-47D0-BD0A-D42B-E2E616BBD47B}"/>
                </a:ext>
              </a:extLst>
            </p:cNvPr>
            <p:cNvSpPr txBox="1"/>
            <p:nvPr/>
          </p:nvSpPr>
          <p:spPr>
            <a:xfrm>
              <a:off x="8312765" y="320337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9236654-6959-AE7B-828D-70A6F8C33459}"/>
                </a:ext>
              </a:extLst>
            </p:cNvPr>
            <p:cNvSpPr txBox="1"/>
            <p:nvPr/>
          </p:nvSpPr>
          <p:spPr>
            <a:xfrm>
              <a:off x="6878557" y="1905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A8A9C6F-72E3-7218-6B74-9920021C078C}"/>
                </a:ext>
              </a:extLst>
            </p:cNvPr>
            <p:cNvSpPr txBox="1"/>
            <p:nvPr/>
          </p:nvSpPr>
          <p:spPr>
            <a:xfrm>
              <a:off x="7655727" y="2667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ED89DC3-A3AE-4656-F099-390A2D47D1A8}"/>
                </a:ext>
              </a:extLst>
            </p:cNvPr>
            <p:cNvSpPr txBox="1"/>
            <p:nvPr/>
          </p:nvSpPr>
          <p:spPr>
            <a:xfrm>
              <a:off x="5903127" y="2590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8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262840A-561F-6E1A-17FD-A56AAE604482}"/>
                </a:ext>
              </a:extLst>
            </p:cNvPr>
            <p:cNvSpPr txBox="1"/>
            <p:nvPr/>
          </p:nvSpPr>
          <p:spPr>
            <a:xfrm>
              <a:off x="5445927" y="3276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A1B28A0-9DB4-1267-CE6B-FCCDDFB5E495}"/>
                </a:ext>
              </a:extLst>
            </p:cNvPr>
            <p:cNvSpPr txBox="1"/>
            <p:nvPr/>
          </p:nvSpPr>
          <p:spPr>
            <a:xfrm>
              <a:off x="7169765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B63D98-22B8-66C6-CD71-2510A5CB35BA}"/>
                </a:ext>
              </a:extLst>
            </p:cNvPr>
            <p:cNvSpPr txBox="1"/>
            <p:nvPr/>
          </p:nvSpPr>
          <p:spPr>
            <a:xfrm>
              <a:off x="6560165" y="32004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766FEDA-84D4-2608-A22D-16658FFEE929}"/>
                </a:ext>
              </a:extLst>
            </p:cNvPr>
            <p:cNvSpPr txBox="1"/>
            <p:nvPr/>
          </p:nvSpPr>
          <p:spPr>
            <a:xfrm>
              <a:off x="6861193" y="382934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4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4BA79C6-9477-A321-9EE3-776F93B66AF9}"/>
                </a:ext>
              </a:extLst>
            </p:cNvPr>
            <p:cNvCxnSpPr>
              <a:cxnSpLocks/>
            </p:cNvCxnSpPr>
            <p:nvPr/>
          </p:nvCxnSpPr>
          <p:spPr>
            <a:xfrm>
              <a:off x="6226082" y="1987638"/>
              <a:ext cx="1622461" cy="17972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364EFD1-1CFD-E44D-3A93-EB94A3E7B2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9882" y="1987638"/>
              <a:ext cx="1721036" cy="17972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4F70627-4A9A-B25F-0533-8B2CB66ABFED}"/>
                </a:ext>
              </a:extLst>
            </p:cNvPr>
            <p:cNvSpPr txBox="1"/>
            <p:nvPr/>
          </p:nvSpPr>
          <p:spPr>
            <a:xfrm>
              <a:off x="8160365" y="22860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15</a:t>
              </a:r>
            </a:p>
          </p:txBody>
        </p:sp>
      </p:grpSp>
      <p:sp>
        <p:nvSpPr>
          <p:cNvPr id="91" name="Arc 90">
            <a:extLst>
              <a:ext uri="{FF2B5EF4-FFF2-40B4-BE49-F238E27FC236}">
                <a16:creationId xmlns:a16="http://schemas.microsoft.com/office/drawing/2014/main" id="{F1F4B5A6-44BE-D6EC-8E77-1E7F23D69B9E}"/>
              </a:ext>
            </a:extLst>
          </p:cNvPr>
          <p:cNvSpPr/>
          <p:nvPr/>
        </p:nvSpPr>
        <p:spPr>
          <a:xfrm>
            <a:off x="4603104" y="2421118"/>
            <a:ext cx="914400" cy="914400"/>
          </a:xfrm>
          <a:prstGeom prst="arc">
            <a:avLst>
              <a:gd name="adj1" fmla="val 16200000"/>
              <a:gd name="adj2" fmla="val 5426747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2746202-8096-270D-45BC-3B9EAD8FDA2F}"/>
              </a:ext>
            </a:extLst>
          </p:cNvPr>
          <p:cNvGrpSpPr/>
          <p:nvPr/>
        </p:nvGrpSpPr>
        <p:grpSpPr>
          <a:xfrm>
            <a:off x="5486400" y="1673423"/>
            <a:ext cx="3124200" cy="1755577"/>
            <a:chOff x="1066800" y="1752600"/>
            <a:chExt cx="3124200" cy="175557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11A7928-EFCC-E7D7-1A7A-94DC92ABD89E}"/>
                </a:ext>
              </a:extLst>
            </p:cNvPr>
            <p:cNvSpPr txBox="1"/>
            <p:nvPr/>
          </p:nvSpPr>
          <p:spPr>
            <a:xfrm>
              <a:off x="24671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B389C95-2745-1C14-B212-DF0536BCBC32}"/>
                </a:ext>
              </a:extLst>
            </p:cNvPr>
            <p:cNvSpPr txBox="1"/>
            <p:nvPr/>
          </p:nvSpPr>
          <p:spPr>
            <a:xfrm>
              <a:off x="2819400" y="3048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8A5280B-6B8A-19DE-9262-AC3B49587663}"/>
                </a:ext>
              </a:extLst>
            </p:cNvPr>
            <p:cNvSpPr txBox="1"/>
            <p:nvPr/>
          </p:nvSpPr>
          <p:spPr>
            <a:xfrm>
              <a:off x="3838762" y="305097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7497603-B0F7-2668-7E79-D445A72F82F1}"/>
                </a:ext>
              </a:extLst>
            </p:cNvPr>
            <p:cNvSpPr txBox="1"/>
            <p:nvPr/>
          </p:nvSpPr>
          <p:spPr>
            <a:xfrm>
              <a:off x="1066800" y="2133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A811DB4-62F5-8620-84CB-1A26BD5E812B}"/>
                </a:ext>
              </a:extLst>
            </p:cNvPr>
            <p:cNvSpPr txBox="1"/>
            <p:nvPr/>
          </p:nvSpPr>
          <p:spPr>
            <a:xfrm>
              <a:off x="1143000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B536DFB-AE29-3326-4AF1-E5138EBE5672}"/>
                </a:ext>
              </a:extLst>
            </p:cNvPr>
            <p:cNvSpPr txBox="1"/>
            <p:nvPr/>
          </p:nvSpPr>
          <p:spPr>
            <a:xfrm>
              <a:off x="2162362" y="3048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1FE8BFA-AA37-0789-F342-6426962004EF}"/>
                </a:ext>
              </a:extLst>
            </p:cNvPr>
            <p:cNvSpPr txBox="1"/>
            <p:nvPr/>
          </p:nvSpPr>
          <p:spPr>
            <a:xfrm>
              <a:off x="3823592" y="2206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12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EA4648F-0739-F0A9-BBC3-9D8FB80202DF}"/>
              </a:ext>
            </a:extLst>
          </p:cNvPr>
          <p:cNvGrpSpPr/>
          <p:nvPr/>
        </p:nvGrpSpPr>
        <p:grpSpPr>
          <a:xfrm>
            <a:off x="2362200" y="5517692"/>
            <a:ext cx="4166205" cy="935590"/>
            <a:chOff x="4675400" y="5943600"/>
            <a:chExt cx="4166205" cy="935590"/>
          </a:xfrm>
        </p:grpSpPr>
        <p:sp>
          <p:nvSpPr>
            <p:cNvPr id="6" name="Smiley Face 5">
              <a:extLst>
                <a:ext uri="{FF2B5EF4-FFF2-40B4-BE49-F238E27FC236}">
                  <a16:creationId xmlns:a16="http://schemas.microsoft.com/office/drawing/2014/main" id="{BFE365D9-BAD5-39D1-EDD2-18E31839D13A}"/>
                </a:ext>
              </a:extLst>
            </p:cNvPr>
            <p:cNvSpPr/>
            <p:nvPr/>
          </p:nvSpPr>
          <p:spPr>
            <a:xfrm>
              <a:off x="6324600" y="5943600"/>
              <a:ext cx="533400" cy="533400"/>
            </a:xfrm>
            <a:prstGeom prst="smileyFace">
              <a:avLst>
                <a:gd name="adj" fmla="val 4653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53532B-A4A4-62C3-094C-CDADA9AEE136}"/>
                </a:ext>
              </a:extLst>
            </p:cNvPr>
            <p:cNvSpPr txBox="1"/>
            <p:nvPr/>
          </p:nvSpPr>
          <p:spPr>
            <a:xfrm>
              <a:off x="4675400" y="6509858"/>
              <a:ext cx="4166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 found Maximum Flow in </a:t>
              </a:r>
              <a:r>
                <a:rPr lang="en-US" u="sng" dirty="0"/>
                <a:t>this</a:t>
              </a:r>
              <a:r>
                <a:rPr lang="en-US" dirty="0"/>
                <a:t> network.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EC3B96-9FE9-CC01-7B02-0391B92E40C0}"/>
                  </a:ext>
                </a:extLst>
              </p:cNvPr>
              <p:cNvSpPr txBox="1"/>
              <p:nvPr/>
            </p:nvSpPr>
            <p:spPr>
              <a:xfrm>
                <a:off x="4633922" y="4842647"/>
                <a:ext cx="36247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We are sending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EC3B96-9FE9-CC01-7B02-0391B92E4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922" y="4842647"/>
                <a:ext cx="3624775" cy="400110"/>
              </a:xfrm>
              <a:prstGeom prst="rect">
                <a:avLst/>
              </a:prstGeom>
              <a:blipFill>
                <a:blip r:embed="rId20"/>
                <a:stretch>
                  <a:fillRect l="-1681" t="-7576" r="-840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759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endParaRPr lang="en-US" sz="3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41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First-attempt-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𝒃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ym typeface="Wingdings" pitchFamily="2" charset="2"/>
                  </a:rPr>
                  <a:t> -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) remove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}	</a:t>
                </a:r>
              </a:p>
              <a:p>
                <a:pPr marL="0" indent="0">
                  <a:buNone/>
                </a:pPr>
                <a:r>
                  <a:rPr lang="en-US" sz="2000" dirty="0"/>
                  <a:t> 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  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419600" cy="5486400"/>
              </a:xfrm>
              <a:blipFill rotWithShape="1">
                <a:blip r:embed="rId2"/>
                <a:stretch>
                  <a:fillRect l="-1379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5562600" y="2514601"/>
            <a:ext cx="3124200" cy="914400"/>
          </a:xfrm>
          <a:prstGeom prst="cloudCallout">
            <a:avLst>
              <a:gd name="adj1" fmla="val -22383"/>
              <a:gd name="adj2" fmla="val 8817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2400" b="1" dirty="0">
                <a:solidFill>
                  <a:schemeClr val="tx1"/>
                </a:solidFill>
              </a:rPr>
              <a:t>Correctness ?</a:t>
            </a:r>
          </a:p>
        </p:txBody>
      </p:sp>
    </p:spTree>
    <p:extLst>
      <p:ext uri="{BB962C8B-B14F-4D97-AF65-F5344CB8AC3E}">
        <p14:creationId xmlns:p14="http://schemas.microsoft.com/office/powerpoint/2010/main" val="188913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7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A</a:t>
            </a:r>
            <a:r>
              <a:rPr lang="en-US" sz="3200" dirty="0">
                <a:solidFill>
                  <a:srgbClr val="7030A0"/>
                </a:solidFill>
              </a:rPr>
              <a:t> counterexample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/>
              <a:t>for</a:t>
            </a:r>
            <a:br>
              <a:rPr lang="en-US" sz="3200" dirty="0"/>
            </a:br>
            <a:r>
              <a:rPr lang="en-US" sz="3200" dirty="0"/>
              <a:t>First-attempt-</a:t>
            </a:r>
            <a:r>
              <a:rPr lang="en-US" sz="3200" dirty="0" err="1"/>
              <a:t>algo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9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43000" y="3045023"/>
            <a:ext cx="2605970" cy="1831777"/>
            <a:chOff x="1143000" y="3045023"/>
            <a:chExt cx="2605970" cy="1831777"/>
          </a:xfrm>
        </p:grpSpPr>
        <p:sp>
          <p:nvSpPr>
            <p:cNvPr id="38" name="TextBox 37"/>
            <p:cNvSpPr txBox="1"/>
            <p:nvPr/>
          </p:nvSpPr>
          <p:spPr>
            <a:xfrm>
              <a:off x="3381562" y="4492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20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4569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38400" y="36546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61392" y="3045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00400" y="3124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loud Callout 2"/>
              <p:cNvSpPr/>
              <p:nvPr/>
            </p:nvSpPr>
            <p:spPr>
              <a:xfrm>
                <a:off x="5257800" y="2438399"/>
                <a:ext cx="3276600" cy="1216223"/>
              </a:xfrm>
              <a:prstGeom prst="cloudCallout">
                <a:avLst>
                  <a:gd name="adj1" fmla="val 26301"/>
                  <a:gd name="adj2" fmla="val 7230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is the maximum flow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loud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438399"/>
                <a:ext cx="3276600" cy="1216223"/>
              </a:xfrm>
              <a:prstGeom prst="cloudCallout">
                <a:avLst>
                  <a:gd name="adj1" fmla="val 26301"/>
                  <a:gd name="adj2" fmla="val 72308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705600" y="3810000"/>
            <a:ext cx="41870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0F9F1-11AD-980B-23EB-580017F4817C}"/>
              </a:ext>
            </a:extLst>
          </p:cNvPr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D3B0D0-4896-F081-CBAF-D6C8D73EC6C6}"/>
              </a:ext>
            </a:extLst>
          </p:cNvPr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CACE28-33AA-AB19-745B-A1D4FF46614E}"/>
              </a:ext>
            </a:extLst>
          </p:cNvPr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A2B66-4FA4-6898-4D0A-7B5333421F18}"/>
              </a:ext>
            </a:extLst>
          </p:cNvPr>
          <p:cNvSpPr txBox="1"/>
          <p:nvPr/>
        </p:nvSpPr>
        <p:spPr>
          <a:xfrm>
            <a:off x="3314700" y="273724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567048-4606-ECA5-1322-0DFA7F99FDD8}"/>
              </a:ext>
            </a:extLst>
          </p:cNvPr>
          <p:cNvSpPr txBox="1"/>
          <p:nvPr/>
        </p:nvSpPr>
        <p:spPr>
          <a:xfrm>
            <a:off x="1361156" y="422968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4220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10" grpId="0"/>
      <p:bldP spid="15" grpId="0"/>
      <p:bldP spid="16" grpId="0"/>
      <p:bldP spid="1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Executing</a:t>
            </a:r>
            <a:r>
              <a:rPr lang="en-US" sz="3600" b="1" dirty="0"/>
              <a:t> our </a:t>
            </a:r>
            <a:r>
              <a:rPr lang="en-US" sz="3600" b="1" dirty="0">
                <a:solidFill>
                  <a:srgbClr val="7030A0"/>
                </a:solidFill>
              </a:rPr>
              <a:t>first attempt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371600"/>
                <a:ext cx="4038600" cy="4754563"/>
              </a:xfrm>
            </p:spPr>
            <p:txBody>
              <a:bodyPr/>
              <a:lstStyle/>
              <a:p>
                <a:r>
                  <a:rPr lang="en-US" sz="2000" dirty="0"/>
                  <a:t>May be because we did not take the </a:t>
                </a:r>
                <a:r>
                  <a:rPr lang="en-US" sz="2000" u="sng" dirty="0"/>
                  <a:t>shortest path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000" dirty="0"/>
                  <a:t> to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Our path is now the shortest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(minimum number of edges)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and it still does not work </a:t>
                </a:r>
                <a:r>
                  <a:rPr lang="en-US" sz="2000" dirty="0">
                    <a:sym typeface="Wingdings" pitchFamily="2" charset="2"/>
                  </a:rPr>
                  <a:t></a:t>
                </a:r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371600"/>
                <a:ext cx="4038600" cy="4754563"/>
              </a:xfrm>
              <a:blipFill>
                <a:blip r:embed="rId2"/>
                <a:stretch>
                  <a:fillRect l="-1357" t="-641" b="-170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4901737" y="1828800"/>
              <a:ext cx="3937463" cy="3939064"/>
              <a:chOff x="4901737" y="1828800"/>
              <a:chExt cx="3937463" cy="393906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7743455" y="2960132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10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81255" y="4557355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10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676655" y="3642955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30</a:t>
                </a: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4901737" y="1828800"/>
                <a:ext cx="3549836" cy="3939064"/>
                <a:chOff x="663482" y="1840468"/>
                <a:chExt cx="3549836" cy="3939064"/>
              </a:xfrm>
            </p:grpSpPr>
            <p:cxnSp>
              <p:nvCxnSpPr>
                <p:cNvPr id="42" name="Straight Arrow Connector 41"/>
                <p:cNvCxnSpPr>
                  <a:endCxn id="49" idx="1"/>
                </p:cNvCxnSpPr>
                <p:nvPr/>
              </p:nvCxnSpPr>
              <p:spPr>
                <a:xfrm>
                  <a:off x="663482" y="3863882"/>
                  <a:ext cx="17210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44"/>
                <p:cNvGrpSpPr/>
                <p:nvPr/>
              </p:nvGrpSpPr>
              <p:grpSpPr>
                <a:xfrm>
                  <a:off x="2209800" y="1840468"/>
                  <a:ext cx="2003518" cy="3939064"/>
                  <a:chOff x="2209800" y="1840468"/>
                  <a:chExt cx="2003518" cy="3939064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2286000" y="21336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" name="Straight Arrow Connector 47"/>
                  <p:cNvCxnSpPr>
                    <a:stCxn id="47" idx="5"/>
                    <a:endCxn id="54" idx="1"/>
                  </p:cNvCxnSpPr>
                  <p:nvPr/>
                </p:nvCxnSpPr>
                <p:spPr>
                  <a:xfrm>
                    <a:off x="2416082" y="2263682"/>
                    <a:ext cx="1797236" cy="14924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/>
                  <p:cNvSpPr/>
                  <p:nvPr/>
                </p:nvSpPr>
                <p:spPr>
                  <a:xfrm>
                    <a:off x="2362200" y="5334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8197" r="-2131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 t="-8333" r="-21311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3" name="Straight Arrow Connector 62"/>
              <p:cNvCxnSpPr/>
              <p:nvPr/>
            </p:nvCxnSpPr>
            <p:spPr>
              <a:xfrm>
                <a:off x="6600455" y="2274332"/>
                <a:ext cx="76200" cy="3048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20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867400" y="5943600"/>
            <a:ext cx="1477777" cy="914400"/>
            <a:chOff x="5867400" y="5943600"/>
            <a:chExt cx="1477777" cy="914400"/>
          </a:xfrm>
        </p:grpSpPr>
        <p:sp>
          <p:nvSpPr>
            <p:cNvPr id="10" name="Smiley Face 9"/>
            <p:cNvSpPr/>
            <p:nvPr/>
          </p:nvSpPr>
          <p:spPr>
            <a:xfrm>
              <a:off x="6324600" y="5943600"/>
              <a:ext cx="533400" cy="5334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867400" y="6488668"/>
                  <a:ext cx="14777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No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</m:oMath>
                  </a14:m>
                  <a:r>
                    <a:rPr lang="en-US" dirty="0"/>
                    <a:t> path</a:t>
                  </a: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6488668"/>
                  <a:ext cx="147777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3719" t="-8197" r="-702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DC7D8FBD-837F-404E-9509-73605B9CB0DA}"/>
              </a:ext>
            </a:extLst>
          </p:cNvPr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21A29F9-B128-4D4C-AAAD-73B42C4349D1}"/>
              </a:ext>
            </a:extLst>
          </p:cNvPr>
          <p:cNvSpPr/>
          <p:nvPr/>
        </p:nvSpPr>
        <p:spPr>
          <a:xfrm>
            <a:off x="1752600" y="48006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513BFDA-EA7F-3643-80E9-99A1D921F72D}"/>
              </a:ext>
            </a:extLst>
          </p:cNvPr>
          <p:cNvSpPr/>
          <p:nvPr/>
        </p:nvSpPr>
        <p:spPr>
          <a:xfrm>
            <a:off x="2895600" y="26670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F83785B-5167-344D-B853-F589F43DE0A7}"/>
              </a:ext>
            </a:extLst>
          </p:cNvPr>
          <p:cNvSpPr/>
          <p:nvPr/>
        </p:nvSpPr>
        <p:spPr>
          <a:xfrm>
            <a:off x="3581400" y="3200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06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6" grpId="0"/>
      <p:bldP spid="70" grpId="0"/>
      <p:bldP spid="71" grpId="0"/>
      <p:bldP spid="64" grpId="0" animBg="1"/>
      <p:bldP spid="65" grpId="0" animBg="1"/>
      <p:bldP spid="66" grpId="0" animBg="1"/>
      <p:bldP spid="7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i="1" dirty="0">
                <a:solidFill>
                  <a:srgbClr val="7030A0"/>
                </a:solidFill>
              </a:rPr>
              <a:t>Spend at least 1 hour today on the following task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Work on this counterexample</a:t>
            </a:r>
          </a:p>
          <a:p>
            <a:pPr marL="0" indent="0">
              <a:buNone/>
            </a:pPr>
            <a:r>
              <a:rPr lang="en-US" sz="2000" dirty="0"/>
              <a:t>and pursue a pure scientific approach </a:t>
            </a:r>
          </a:p>
          <a:p>
            <a:pPr marL="0" indent="0">
              <a:buNone/>
            </a:pPr>
            <a:r>
              <a:rPr lang="en-US" sz="2000" dirty="0"/>
              <a:t>to modify the existing algorithm so that it may compute the maximum flow…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 particular, try to find a way to send </a:t>
            </a:r>
            <a:r>
              <a:rPr lang="en-US" sz="2000" u="sng" dirty="0"/>
              <a:t>the remaining 10 units of flow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7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Bellman-Ford</a:t>
            </a:r>
            <a:r>
              <a:rPr lang="en-US" sz="3600" b="1" dirty="0"/>
              <a:t> algorithm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Bellman-Ford-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          If </a:t>
                </a:r>
                <a14:m>
                  <m:oMath xmlns:m="http://schemas.openxmlformats.org/officeDocument/2006/math"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/>
                  <a:t>  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     </a:t>
                </a:r>
                <a:r>
                  <a:rPr lang="en-US" sz="2000" b="1" dirty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{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	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                 , 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dirty="0"/>
                  <a:t>                       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741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27532" y="23622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532" y="2362200"/>
                <a:ext cx="82546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720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14800" y="2678668"/>
                <a:ext cx="6096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/>
                  <a:t>; </a:t>
                </a:r>
                <a:endParaRPr lang="en-US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678668"/>
                <a:ext cx="6096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dirty="0"/>
                  <a:t>;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62400" y="48768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876800"/>
                <a:ext cx="82546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96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10200" y="4888468"/>
                <a:ext cx="24384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888468"/>
                <a:ext cx="243840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25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54384" y="41148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4384" y="53340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026152" y="1981200"/>
            <a:ext cx="2289048" cy="1447800"/>
            <a:chOff x="5026152" y="1981200"/>
            <a:chExt cx="2289048" cy="1447800"/>
          </a:xfrm>
        </p:grpSpPr>
        <p:sp>
          <p:nvSpPr>
            <p:cNvPr id="12" name="Right Brace 11"/>
            <p:cNvSpPr/>
            <p:nvPr/>
          </p:nvSpPr>
          <p:spPr>
            <a:xfrm>
              <a:off x="5026152" y="1981200"/>
              <a:ext cx="384048" cy="1447800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497074" y="2546866"/>
                  <a:ext cx="1818126" cy="3693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Initializing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074" y="2546866"/>
                  <a:ext cx="181812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3020" t="-8333" r="-503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5090078" y="4114800"/>
            <a:ext cx="2453721" cy="1419257"/>
            <a:chOff x="5085145" y="2214716"/>
            <a:chExt cx="2377735" cy="869867"/>
          </a:xfrm>
        </p:grpSpPr>
        <p:sp>
          <p:nvSpPr>
            <p:cNvPr id="16" name="Right Brace 15"/>
            <p:cNvSpPr/>
            <p:nvPr/>
          </p:nvSpPr>
          <p:spPr>
            <a:xfrm>
              <a:off x="5085145" y="2214716"/>
              <a:ext cx="457888" cy="869867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497074" y="2546866"/>
                  <a:ext cx="1965806" cy="22636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Computing</a:t>
                  </a:r>
                  <a14:m>
                    <m:oMath xmlns:m="http://schemas.openxmlformats.org/officeDocument/2006/math">
                      <m:r>
                        <a:rPr lang="en-US" b="0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074" y="2546866"/>
                  <a:ext cx="1965806" cy="2263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2711" t="-8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8688" y="6336268"/>
                <a:ext cx="7233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Lemma:</a:t>
                </a:r>
                <a:r>
                  <a:rPr lang="en-US" dirty="0" err="1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stores the shortest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having </a:t>
                </a:r>
                <a:r>
                  <a:rPr lang="en-US" b="1" dirty="0"/>
                  <a:t>at most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edges.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88" y="6336268"/>
                <a:ext cx="7233712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674" t="-8197" r="-92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48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Bellman-Ford</a:t>
            </a:r>
            <a:r>
              <a:rPr lang="en-US" sz="3600" b="1" dirty="0"/>
              <a:t> algorithm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Given a directed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if there is no negative cycle,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in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2000" dirty="0"/>
                  <a:t>) time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using</a:t>
                </a:r>
                <a:r>
                  <a:rPr lang="en-US" sz="2000" b="1" dirty="0"/>
                  <a:t>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 space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29000" y="2343090"/>
                <a:ext cx="4797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then we can compute shortest paths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343090"/>
                <a:ext cx="4797595" cy="400110"/>
              </a:xfrm>
              <a:prstGeom prst="rect">
                <a:avLst/>
              </a:prstGeom>
              <a:blipFill>
                <a:blip r:embed="rId3"/>
                <a:stretch>
                  <a:fillRect l="-1398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BD48BA1-16C1-F80D-5CA6-88280D3591B6}"/>
              </a:ext>
            </a:extLst>
          </p:cNvPr>
          <p:cNvSpPr/>
          <p:nvPr/>
        </p:nvSpPr>
        <p:spPr>
          <a:xfrm>
            <a:off x="419100" y="2314545"/>
            <a:ext cx="3048000" cy="4572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7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1676400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Key Observations </a:t>
            </a:r>
            <a:r>
              <a:rPr lang="en-US" sz="3600" dirty="0"/>
              <a:t>on</a:t>
            </a:r>
            <a:br>
              <a:rPr lang="en-US" sz="3600" dirty="0">
                <a:solidFill>
                  <a:srgbClr val="C00000"/>
                </a:solidFill>
              </a:rPr>
            </a:br>
            <a:r>
              <a:rPr lang="en-US" sz="3600" dirty="0">
                <a:solidFill>
                  <a:srgbClr val="0070C0"/>
                </a:solidFill>
              </a:rPr>
              <a:t>Bellman-Ford algorithm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9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Observation 1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Bellman-Ford-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     If </a:t>
                </a:r>
                <a14:m>
                  <m:oMath xmlns:m="http://schemas.openxmlformats.org/officeDocument/2006/math"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/>
                  <a:t>  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</a:t>
                </a:r>
                <a:r>
                  <a:rPr lang="en-US" sz="2000" b="1" dirty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{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741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0" y="22860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286000"/>
                <a:ext cx="82546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74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86200" y="2678668"/>
                <a:ext cx="6096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/>
                  <a:t>; </a:t>
                </a:r>
                <a:endParaRPr lang="en-US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678668"/>
                <a:ext cx="6096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dirty="0"/>
                  <a:t>;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62000" y="41148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1984" y="53340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45505" y="2069068"/>
            <a:ext cx="3769895" cy="2590800"/>
            <a:chOff x="1828800" y="3048000"/>
            <a:chExt cx="3769895" cy="2590800"/>
          </a:xfrm>
        </p:grpSpPr>
        <p:grpSp>
          <p:nvGrpSpPr>
            <p:cNvPr id="19" name="Group 18"/>
            <p:cNvGrpSpPr/>
            <p:nvPr/>
          </p:nvGrpSpPr>
          <p:grpSpPr>
            <a:xfrm>
              <a:off x="2590800" y="3048000"/>
              <a:ext cx="3007895" cy="2590800"/>
              <a:chOff x="3733800" y="1728216"/>
              <a:chExt cx="4343400" cy="391058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733800" y="1752600"/>
                <a:ext cx="4343400" cy="3886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5334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562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791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019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6248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477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705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6934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7162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391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620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848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733800" y="2895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733800" y="3124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733800" y="3352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733800" y="3581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733800" y="3810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733800" y="4038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733800" y="4267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105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733800" y="1981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733800" y="2209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733800" y="2438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733800" y="2667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4876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648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4419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191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962400" y="1728216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733800" y="4495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733800" y="4724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733800" y="4953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3733800" y="5181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733800" y="5410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5526505" y="2896815"/>
            <a:ext cx="386644" cy="1305853"/>
            <a:chOff x="2209800" y="3875747"/>
            <a:chExt cx="386644" cy="1305853"/>
          </a:xfrm>
        </p:grpSpPr>
        <p:cxnSp>
          <p:nvCxnSpPr>
            <p:cNvPr id="57" name="Straight Arrow Connector 56"/>
            <p:cNvCxnSpPr/>
            <p:nvPr/>
          </p:nvCxnSpPr>
          <p:spPr>
            <a:xfrm flipV="1">
              <a:off x="2438400" y="3875747"/>
              <a:ext cx="0" cy="9248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6898105" y="4736068"/>
            <a:ext cx="1371600" cy="369332"/>
            <a:chOff x="3352800" y="5715000"/>
            <a:chExt cx="13716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25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/>
            <p:cNvCxnSpPr/>
            <p:nvPr/>
          </p:nvCxnSpPr>
          <p:spPr>
            <a:xfrm>
              <a:off x="3639876" y="5867009"/>
              <a:ext cx="10845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56D1705-1643-B15C-20C9-15250460315D}"/>
              </a:ext>
            </a:extLst>
          </p:cNvPr>
          <p:cNvSpPr/>
          <p:nvPr/>
        </p:nvSpPr>
        <p:spPr>
          <a:xfrm>
            <a:off x="547809" y="5383026"/>
            <a:ext cx="5942068" cy="12686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023581-E4A0-3002-CBC5-A0B77511B0A0}"/>
              </a:ext>
            </a:extLst>
          </p:cNvPr>
          <p:cNvSpPr/>
          <p:nvPr/>
        </p:nvSpPr>
        <p:spPr>
          <a:xfrm>
            <a:off x="294090" y="1241469"/>
            <a:ext cx="4440861" cy="2899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38F9CFC-C318-D5E8-FC92-6AA76AD88473}"/>
              </a:ext>
            </a:extLst>
          </p:cNvPr>
          <p:cNvSpPr/>
          <p:nvPr/>
        </p:nvSpPr>
        <p:spPr>
          <a:xfrm>
            <a:off x="535443" y="3805858"/>
            <a:ext cx="448908" cy="74692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7B2160B-1D05-B082-6278-58ADA0EC1B08}"/>
              </a:ext>
            </a:extLst>
          </p:cNvPr>
          <p:cNvSpPr/>
          <p:nvPr/>
        </p:nvSpPr>
        <p:spPr>
          <a:xfrm rot="5400000">
            <a:off x="5802124" y="3304898"/>
            <a:ext cx="2590800" cy="151450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38FB160-CFB6-1D70-CD6B-813F965E5E09}"/>
              </a:ext>
            </a:extLst>
          </p:cNvPr>
          <p:cNvSpPr/>
          <p:nvPr/>
        </p:nvSpPr>
        <p:spPr>
          <a:xfrm rot="5400000">
            <a:off x="5646656" y="3294078"/>
            <a:ext cx="2590800" cy="151450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loud Callout 7">
                <a:extLst>
                  <a:ext uri="{FF2B5EF4-FFF2-40B4-BE49-F238E27FC236}">
                    <a16:creationId xmlns:a16="http://schemas.microsoft.com/office/drawing/2014/main" id="{BB438C98-9BD7-FF82-AB53-4D02DDA8E04D}"/>
                  </a:ext>
                </a:extLst>
              </p:cNvPr>
              <p:cNvSpPr/>
              <p:nvPr/>
            </p:nvSpPr>
            <p:spPr>
              <a:xfrm>
                <a:off x="4284295" y="994175"/>
                <a:ext cx="5088303" cy="895350"/>
              </a:xfrm>
              <a:prstGeom prst="cloudCallout">
                <a:avLst>
                  <a:gd name="adj1" fmla="val -23165"/>
                  <a:gd name="adj2" fmla="val 785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1600" b="1" i="1" dirty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 [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What can we say about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66" name="Cloud Callout 7">
                <a:extLst>
                  <a:ext uri="{FF2B5EF4-FFF2-40B4-BE49-F238E27FC236}">
                    <a16:creationId xmlns:a16="http://schemas.microsoft.com/office/drawing/2014/main" id="{BB438C98-9BD7-FF82-AB53-4D02DDA8E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295" y="994175"/>
                <a:ext cx="5088303" cy="895350"/>
              </a:xfrm>
              <a:prstGeom prst="cloudCallout">
                <a:avLst>
                  <a:gd name="adj1" fmla="val -23165"/>
                  <a:gd name="adj2" fmla="val 78526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70AB4D7B-C9B2-052E-828B-7D5A2D8DDAAD}"/>
              </a:ext>
            </a:extLst>
          </p:cNvPr>
          <p:cNvSpPr txBox="1"/>
          <p:nvPr/>
        </p:nvSpPr>
        <p:spPr>
          <a:xfrm>
            <a:off x="6895434" y="2056533"/>
            <a:ext cx="248786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5283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17" grpId="0" animBg="1"/>
      <p:bldP spid="63" grpId="0" animBg="1"/>
      <p:bldP spid="64" grpId="0" animBg="1"/>
      <p:bldP spid="65" grpId="0" animBg="1"/>
      <p:bldP spid="66" grpId="0" animBg="1"/>
      <p:bldP spid="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01984" y="53340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Bellman-Ford-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     If </a:t>
                </a:r>
                <a14:m>
                  <m:oMath xmlns:m="http://schemas.openxmlformats.org/officeDocument/2006/math"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/>
                  <a:t>  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</a:t>
                </a:r>
                <a:r>
                  <a:rPr lang="en-US" sz="2000" b="1" dirty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{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>
                <a:blip r:embed="rId2"/>
                <a:stretch>
                  <a:fillRect l="-741" t="-5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Observation 1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E9747-458E-4F76-112C-2CF6214C1BCC}"/>
              </a:ext>
            </a:extLst>
          </p:cNvPr>
          <p:cNvSpPr/>
          <p:nvPr/>
        </p:nvSpPr>
        <p:spPr>
          <a:xfrm>
            <a:off x="547809" y="5383026"/>
            <a:ext cx="5942068" cy="12686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0" y="22860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286000"/>
                <a:ext cx="82546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74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86200" y="2678668"/>
                <a:ext cx="6096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/>
                  <a:t>; </a:t>
                </a:r>
                <a:endParaRPr lang="en-US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678668"/>
                <a:ext cx="6096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dirty="0"/>
                  <a:t>;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62000" y="41148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45505" y="2069068"/>
            <a:ext cx="3769895" cy="2590800"/>
            <a:chOff x="1828800" y="3048000"/>
            <a:chExt cx="3769895" cy="2590800"/>
          </a:xfrm>
        </p:grpSpPr>
        <p:grpSp>
          <p:nvGrpSpPr>
            <p:cNvPr id="19" name="Group 18"/>
            <p:cNvGrpSpPr/>
            <p:nvPr/>
          </p:nvGrpSpPr>
          <p:grpSpPr>
            <a:xfrm>
              <a:off x="2590800" y="3048000"/>
              <a:ext cx="3007895" cy="2590800"/>
              <a:chOff x="3733800" y="1728216"/>
              <a:chExt cx="4343400" cy="391058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733800" y="1752600"/>
                <a:ext cx="4343400" cy="3886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5334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562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791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019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6248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477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705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6934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7162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391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620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848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733800" y="2895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733800" y="3124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733800" y="3352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733800" y="3581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733800" y="3810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733800" y="4038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733800" y="4267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105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733800" y="1981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733800" y="2209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733800" y="2438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733800" y="2667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4876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648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4419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191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962400" y="1728216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733800" y="4495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733800" y="4724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733800" y="4953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3733800" y="5181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733800" y="5410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5526505" y="2896815"/>
            <a:ext cx="386644" cy="1305853"/>
            <a:chOff x="2209800" y="3875747"/>
            <a:chExt cx="386644" cy="1305853"/>
          </a:xfrm>
        </p:grpSpPr>
        <p:cxnSp>
          <p:nvCxnSpPr>
            <p:cNvPr id="57" name="Straight Arrow Connector 56"/>
            <p:cNvCxnSpPr/>
            <p:nvPr/>
          </p:nvCxnSpPr>
          <p:spPr>
            <a:xfrm flipV="1">
              <a:off x="2438400" y="3875747"/>
              <a:ext cx="0" cy="9248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6898105" y="4736068"/>
            <a:ext cx="1371600" cy="369332"/>
            <a:chOff x="3352800" y="5715000"/>
            <a:chExt cx="13716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25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/>
            <p:cNvCxnSpPr/>
            <p:nvPr/>
          </p:nvCxnSpPr>
          <p:spPr>
            <a:xfrm>
              <a:off x="3639876" y="5867009"/>
              <a:ext cx="10845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 rot="5400000">
            <a:off x="5802124" y="3304898"/>
            <a:ext cx="2590800" cy="151450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9A8688-CFFD-BD21-FE16-DFC9FA808D26}"/>
              </a:ext>
            </a:extLst>
          </p:cNvPr>
          <p:cNvSpPr/>
          <p:nvPr/>
        </p:nvSpPr>
        <p:spPr>
          <a:xfrm rot="5400000">
            <a:off x="5646656" y="3294078"/>
            <a:ext cx="2590800" cy="151450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AA9F7B-5EFC-CD2B-4D93-5167F9B84585}"/>
              </a:ext>
            </a:extLst>
          </p:cNvPr>
          <p:cNvSpPr/>
          <p:nvPr/>
        </p:nvSpPr>
        <p:spPr>
          <a:xfrm rot="5400000">
            <a:off x="5953712" y="3304898"/>
            <a:ext cx="2590800" cy="151450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EE6520-4DB1-968C-6479-7B8D1C0BCCCA}"/>
              </a:ext>
            </a:extLst>
          </p:cNvPr>
          <p:cNvSpPr/>
          <p:nvPr/>
        </p:nvSpPr>
        <p:spPr>
          <a:xfrm rot="5400000">
            <a:off x="6823826" y="2578968"/>
            <a:ext cx="2590800" cy="1592340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Down Ribbon 63">
                <a:extLst>
                  <a:ext uri="{FF2B5EF4-FFF2-40B4-BE49-F238E27FC236}">
                    <a16:creationId xmlns:a16="http://schemas.microsoft.com/office/drawing/2014/main" id="{20ED5DC5-463E-251C-FAF4-7A51F7BBC633}"/>
                  </a:ext>
                </a:extLst>
              </p:cNvPr>
              <p:cNvSpPr/>
              <p:nvPr/>
            </p:nvSpPr>
            <p:spPr>
              <a:xfrm>
                <a:off x="1185057" y="43034"/>
                <a:ext cx="7391400" cy="609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Answer</a:t>
                </a:r>
                <a:r>
                  <a:rPr lang="en-US" dirty="0">
                    <a:solidFill>
                      <a:schemeClr val="tx1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 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all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14" name="Down Ribbon 63">
                <a:extLst>
                  <a:ext uri="{FF2B5EF4-FFF2-40B4-BE49-F238E27FC236}">
                    <a16:creationId xmlns:a16="http://schemas.microsoft.com/office/drawing/2014/main" id="{20ED5DC5-463E-251C-FAF4-7A51F7BBC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057" y="43034"/>
                <a:ext cx="7391400" cy="609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9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7874C759-A1AF-82DC-F0B9-D12428768503}"/>
              </a:ext>
            </a:extLst>
          </p:cNvPr>
          <p:cNvSpPr/>
          <p:nvPr/>
        </p:nvSpPr>
        <p:spPr>
          <a:xfrm>
            <a:off x="294090" y="1241469"/>
            <a:ext cx="4440861" cy="2899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loud Callout 7">
                <a:extLst>
                  <a:ext uri="{FF2B5EF4-FFF2-40B4-BE49-F238E27FC236}">
                    <a16:creationId xmlns:a16="http://schemas.microsoft.com/office/drawing/2014/main" id="{64C25605-7C68-141D-5E9F-1AD8A9AF2E73}"/>
                  </a:ext>
                </a:extLst>
              </p:cNvPr>
              <p:cNvSpPr/>
              <p:nvPr/>
            </p:nvSpPr>
            <p:spPr>
              <a:xfrm>
                <a:off x="4284295" y="994175"/>
                <a:ext cx="5088303" cy="895350"/>
              </a:xfrm>
              <a:prstGeom prst="cloudCallout">
                <a:avLst>
                  <a:gd name="adj1" fmla="val -23165"/>
                  <a:gd name="adj2" fmla="val 785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1600" b="1" i="1" dirty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 [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What can we say about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17" name="Cloud Callout 7">
                <a:extLst>
                  <a:ext uri="{FF2B5EF4-FFF2-40B4-BE49-F238E27FC236}">
                    <a16:creationId xmlns:a16="http://schemas.microsoft.com/office/drawing/2014/main" id="{64C25605-7C68-141D-5E9F-1AD8A9AF2E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295" y="994175"/>
                <a:ext cx="5088303" cy="895350"/>
              </a:xfrm>
              <a:prstGeom prst="cloudCallout">
                <a:avLst>
                  <a:gd name="adj1" fmla="val -23165"/>
                  <a:gd name="adj2" fmla="val 78526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93D1133-AA0B-A2B9-098C-2FC85E53EE1E}"/>
                  </a:ext>
                </a:extLst>
              </p:cNvPr>
              <p:cNvSpPr/>
              <p:nvPr/>
            </p:nvSpPr>
            <p:spPr>
              <a:xfrm>
                <a:off x="1021842" y="5762243"/>
                <a:ext cx="67056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min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,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                           </a:t>
                </a:r>
                <a:r>
                  <a:rPr lang="en-US" dirty="0">
                    <a:solidFill>
                      <a:srgbClr val="C00000"/>
                    </a:solidFill>
                  </a:rPr>
                  <a:t> ?</a:t>
                </a:r>
                <a:r>
                  <a:rPr lang="en-US" dirty="0"/>
                  <a:t>                                )</a:t>
                </a: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93D1133-AA0B-A2B9-098C-2FC85E53EE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42" y="5762243"/>
                <a:ext cx="6705601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729AB22-8F76-E024-873C-09EA4BDB5EFA}"/>
                  </a:ext>
                </a:extLst>
              </p:cNvPr>
              <p:cNvSpPr txBox="1"/>
              <p:nvPr/>
            </p:nvSpPr>
            <p:spPr>
              <a:xfrm>
                <a:off x="3518843" y="5741614"/>
                <a:ext cx="3289170" cy="50962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𝑬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𝑳</m:t>
                              </m:r>
                              <m:d>
                                <m:d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 </m:t>
                              </m:r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𝝎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729AB22-8F76-E024-873C-09EA4BDB5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843" y="5741614"/>
                <a:ext cx="3289170" cy="509627"/>
              </a:xfrm>
              <a:prstGeom prst="rect">
                <a:avLst/>
              </a:prstGeom>
              <a:blipFill>
                <a:blip r:embed="rId12"/>
                <a:stretch>
                  <a:fillRect b="-72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C44F3B89-401C-8393-D685-5B180CAC4B83}"/>
              </a:ext>
            </a:extLst>
          </p:cNvPr>
          <p:cNvSpPr/>
          <p:nvPr/>
        </p:nvSpPr>
        <p:spPr>
          <a:xfrm>
            <a:off x="535443" y="3805858"/>
            <a:ext cx="448908" cy="74692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Arrow: Down 68">
            <a:extLst>
              <a:ext uri="{FF2B5EF4-FFF2-40B4-BE49-F238E27FC236}">
                <a16:creationId xmlns:a16="http://schemas.microsoft.com/office/drawing/2014/main" id="{6A4E084A-AC41-F653-7B34-CDD259A79729}"/>
              </a:ext>
            </a:extLst>
          </p:cNvPr>
          <p:cNvSpPr/>
          <p:nvPr/>
        </p:nvSpPr>
        <p:spPr>
          <a:xfrm>
            <a:off x="3365611" y="5283755"/>
            <a:ext cx="444389" cy="54892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E7302F8-8D2D-F7E9-C2BB-BB21D624C437}"/>
              </a:ext>
            </a:extLst>
          </p:cNvPr>
          <p:cNvSpPr/>
          <p:nvPr/>
        </p:nvSpPr>
        <p:spPr>
          <a:xfrm>
            <a:off x="1109738" y="4092132"/>
            <a:ext cx="4769506" cy="146248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04392C2-CE69-AF18-3CFD-34BF996C39A7}"/>
                  </a:ext>
                </a:extLst>
              </p:cNvPr>
              <p:cNvSpPr/>
              <p:nvPr/>
            </p:nvSpPr>
            <p:spPr>
              <a:xfrm>
                <a:off x="685800" y="4734053"/>
                <a:ext cx="67056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min</a:t>
                </a:r>
                <a:r>
                  <a:rPr lang="en-US" dirty="0"/>
                  <a:t>(          </a:t>
                </a:r>
                <a:r>
                  <a:rPr lang="en-US" dirty="0">
                    <a:solidFill>
                      <a:srgbClr val="C00000"/>
                    </a:solidFill>
                  </a:rPr>
                  <a:t>?</a:t>
                </a:r>
                <a:r>
                  <a:rPr lang="en-US" dirty="0"/>
                  <a:t>      ,                                                           )</a:t>
                </a: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04392C2-CE69-AF18-3CFD-34BF996C3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734053"/>
                <a:ext cx="6705601" cy="369332"/>
              </a:xfrm>
              <a:prstGeom prst="rect">
                <a:avLst/>
              </a:prstGeom>
              <a:blipFill>
                <a:blip r:embed="rId1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8DABEC1-24BA-B8C6-BB02-DA729BF5D9E1}"/>
                  </a:ext>
                </a:extLst>
              </p:cNvPr>
              <p:cNvSpPr txBox="1"/>
              <p:nvPr/>
            </p:nvSpPr>
            <p:spPr>
              <a:xfrm>
                <a:off x="3515012" y="4724400"/>
                <a:ext cx="2813078" cy="50962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𝑬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𝑳</m:t>
                              </m:r>
                              <m:d>
                                <m:d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 </m:t>
                              </m:r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𝝎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8DABEC1-24BA-B8C6-BB02-DA729BF5D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012" y="4724400"/>
                <a:ext cx="2813078" cy="509627"/>
              </a:xfrm>
              <a:prstGeom prst="rect">
                <a:avLst/>
              </a:prstGeom>
              <a:blipFill>
                <a:blip r:embed="rId14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6DA1709-0A15-D121-8B14-C1134A10560A}"/>
                  </a:ext>
                </a:extLst>
              </p:cNvPr>
              <p:cNvSpPr txBox="1"/>
              <p:nvPr/>
            </p:nvSpPr>
            <p:spPr>
              <a:xfrm>
                <a:off x="2510422" y="4739593"/>
                <a:ext cx="86914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>
                          <a:latin typeface="Cambria Math"/>
                        </a:rPr>
                        <m:t>,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6DA1709-0A15-D121-8B14-C1134A105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422" y="4739593"/>
                <a:ext cx="869149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B4EB9E43-BA98-0F61-C754-4C7F9805D6FD}"/>
              </a:ext>
            </a:extLst>
          </p:cNvPr>
          <p:cNvGrpSpPr/>
          <p:nvPr/>
        </p:nvGrpSpPr>
        <p:grpSpPr>
          <a:xfrm>
            <a:off x="2684233" y="5063502"/>
            <a:ext cx="338554" cy="765218"/>
            <a:chOff x="76886" y="914400"/>
            <a:chExt cx="349888" cy="83820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D29A4C8-7E14-BFB0-07D2-7D0F92DDAC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829" y="914400"/>
              <a:ext cx="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E978A47-2937-6221-8ACF-53B94D539032}"/>
                </a:ext>
              </a:extLst>
            </p:cNvPr>
            <p:cNvSpPr txBox="1"/>
            <p:nvPr/>
          </p:nvSpPr>
          <p:spPr>
            <a:xfrm>
              <a:off x="76886" y="1102667"/>
              <a:ext cx="349888" cy="505696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=</a:t>
              </a:r>
              <a:endParaRPr lang="en-IN" sz="24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24ED701-0A05-809B-2AE3-508D8910CB57}"/>
              </a:ext>
            </a:extLst>
          </p:cNvPr>
          <p:cNvGrpSpPr/>
          <p:nvPr/>
        </p:nvGrpSpPr>
        <p:grpSpPr>
          <a:xfrm>
            <a:off x="4716963" y="5076443"/>
            <a:ext cx="338554" cy="765218"/>
            <a:chOff x="76886" y="914400"/>
            <a:chExt cx="349888" cy="838200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CE48793-7185-F2D2-1D6F-88D877EE06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829" y="914400"/>
              <a:ext cx="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4141FE7-F3D7-BDDC-9130-8C178E94E07B}"/>
                </a:ext>
              </a:extLst>
            </p:cNvPr>
            <p:cNvSpPr txBox="1"/>
            <p:nvPr/>
          </p:nvSpPr>
          <p:spPr>
            <a:xfrm>
              <a:off x="76886" y="1102667"/>
              <a:ext cx="349888" cy="505696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=</a:t>
              </a:r>
              <a:endParaRPr lang="en-IN" sz="24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BFF7725-89E4-D6FB-08FD-87398D659BC0}"/>
              </a:ext>
            </a:extLst>
          </p:cNvPr>
          <p:cNvGrpSpPr/>
          <p:nvPr/>
        </p:nvGrpSpPr>
        <p:grpSpPr>
          <a:xfrm rot="19982276">
            <a:off x="5805009" y="5041871"/>
            <a:ext cx="338554" cy="765218"/>
            <a:chOff x="76886" y="914400"/>
            <a:chExt cx="349888" cy="8382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C8F755-92F7-89CF-07E2-8D0782C217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829" y="914400"/>
              <a:ext cx="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BE285CC-6E8F-642E-33E9-393F54251D20}"/>
                </a:ext>
              </a:extLst>
            </p:cNvPr>
            <p:cNvSpPr txBox="1"/>
            <p:nvPr/>
          </p:nvSpPr>
          <p:spPr>
            <a:xfrm>
              <a:off x="76886" y="1102667"/>
              <a:ext cx="349888" cy="505696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=</a:t>
              </a:r>
              <a:endParaRPr lang="en-IN" sz="2400" dirty="0">
                <a:solidFill>
                  <a:srgbClr val="00B050"/>
                </a:solidFill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93692F75-CCB4-31B2-B5E9-35543DD89B09}"/>
              </a:ext>
            </a:extLst>
          </p:cNvPr>
          <p:cNvSpPr txBox="1"/>
          <p:nvPr/>
        </p:nvSpPr>
        <p:spPr>
          <a:xfrm>
            <a:off x="6895434" y="2056533"/>
            <a:ext cx="248786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  <a:endParaRPr lang="en-IN" sz="1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D29AFA8-12F4-123F-E8B5-1E73E176C29C}"/>
              </a:ext>
            </a:extLst>
          </p:cNvPr>
          <p:cNvSpPr txBox="1"/>
          <p:nvPr/>
        </p:nvSpPr>
        <p:spPr>
          <a:xfrm>
            <a:off x="7059367" y="2069830"/>
            <a:ext cx="248786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  <a:endParaRPr lang="en-IN" sz="1000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9A6DB15-229C-39D3-889D-EB26A0C1B60B}"/>
              </a:ext>
            </a:extLst>
          </p:cNvPr>
          <p:cNvGrpSpPr/>
          <p:nvPr/>
        </p:nvGrpSpPr>
        <p:grpSpPr>
          <a:xfrm>
            <a:off x="1167398" y="5063502"/>
            <a:ext cx="338554" cy="765218"/>
            <a:chOff x="76886" y="914400"/>
            <a:chExt cx="349888" cy="838200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1C346A9-40DC-D468-715B-5E23C46E25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829" y="914400"/>
              <a:ext cx="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C0F7112-9413-1304-4786-12387157FE39}"/>
                </a:ext>
              </a:extLst>
            </p:cNvPr>
            <p:cNvSpPr txBox="1"/>
            <p:nvPr/>
          </p:nvSpPr>
          <p:spPr>
            <a:xfrm>
              <a:off x="76886" y="1102667"/>
              <a:ext cx="349888" cy="505696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=</a:t>
              </a:r>
              <a:endParaRPr lang="en-IN" sz="24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446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65" grpId="0"/>
      <p:bldP spid="67" grpId="0" animBg="1"/>
      <p:bldP spid="69" grpId="0" animBg="1"/>
      <p:bldP spid="69" grpId="1" animBg="1"/>
      <p:bldP spid="70" grpId="0" animBg="1"/>
      <p:bldP spid="71" grpId="0"/>
      <p:bldP spid="72" grpId="0" animBg="1"/>
      <p:bldP spid="73" grpId="0" animBg="1"/>
      <p:bldP spid="9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16634</TotalTime>
  <Words>3056</Words>
  <Application>Microsoft Macintosh PowerPoint</Application>
  <PresentationFormat>On-screen Show (4:3)</PresentationFormat>
  <Paragraphs>1105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Shortest pathS in a graph</vt:lpstr>
      <vt:lpstr> Optimal Subpath Property </vt:lpstr>
      <vt:lpstr>BellMAN-Ford Algorithm </vt:lpstr>
      <vt:lpstr>Bellman-Ford algorithm </vt:lpstr>
      <vt:lpstr>Bellman-Ford algorithm </vt:lpstr>
      <vt:lpstr>Key Observations on Bellman-Ford algorithm </vt:lpstr>
      <vt:lpstr>Observation 1</vt:lpstr>
      <vt:lpstr>Observation 1</vt:lpstr>
      <vt:lpstr>Observations 2 </vt:lpstr>
      <vt:lpstr>Observation 3</vt:lpstr>
      <vt:lpstr>The execution of Bellman Ford algorithm </vt:lpstr>
      <vt:lpstr>Detecting negative cycle in G</vt:lpstr>
      <vt:lpstr>PowerPoint Presentation</vt:lpstr>
      <vt:lpstr>PowerPoint Presentation</vt:lpstr>
      <vt:lpstr>Detecting negative cycle in G</vt:lpstr>
      <vt:lpstr>shortest paths in a graph </vt:lpstr>
      <vt:lpstr>Shortest paths in presence of negative weight cycles</vt:lpstr>
      <vt:lpstr>PowerPoint Presentation</vt:lpstr>
      <vt:lpstr>PowerPoint Presentation</vt:lpstr>
      <vt:lpstr>Maximum Flow  in a Network</vt:lpstr>
      <vt:lpstr>Network</vt:lpstr>
      <vt:lpstr>Problem definition (Informal)</vt:lpstr>
      <vt:lpstr>PowerPoint Presentation</vt:lpstr>
      <vt:lpstr>Are there any constraints for a flow ?</vt:lpstr>
      <vt:lpstr>Formal Description of Flow</vt:lpstr>
      <vt:lpstr>Formal Description of Flow</vt:lpstr>
      <vt:lpstr>Formal Description of Flow</vt:lpstr>
      <vt:lpstr>Formal Description of Flow</vt:lpstr>
      <vt:lpstr>Towards designing max flow algorithm</vt:lpstr>
      <vt:lpstr>Towards designing max flow algorithm</vt:lpstr>
      <vt:lpstr>Towards designing max flow algorithm</vt:lpstr>
      <vt:lpstr>Towards designing max flow algorithm</vt:lpstr>
      <vt:lpstr>Towards designing max flow algorithm</vt:lpstr>
      <vt:lpstr>Towards designing max flow algorithm</vt:lpstr>
      <vt:lpstr>Towards designing max flow algorithm</vt:lpstr>
      <vt:lpstr>Towards designing max flow algorithm</vt:lpstr>
      <vt:lpstr>Towards designing max flow algorithm</vt:lpstr>
      <vt:lpstr>Towards designing max flow algorithm</vt:lpstr>
      <vt:lpstr>Towards designing max flow algorithm</vt:lpstr>
      <vt:lpstr>Towards designing max flow algorithm</vt:lpstr>
      <vt:lpstr>Towards designing max flow algorithm</vt:lpstr>
      <vt:lpstr>A counterexample  for First-attempt-algo</vt:lpstr>
      <vt:lpstr>PowerPoint Presentation</vt:lpstr>
      <vt:lpstr>Executing our first attempt algorithm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1452</cp:revision>
  <dcterms:created xsi:type="dcterms:W3CDTF">2011-12-03T04:13:03Z</dcterms:created>
  <dcterms:modified xsi:type="dcterms:W3CDTF">2024-09-30T16:16:06Z</dcterms:modified>
</cp:coreProperties>
</file>