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6"/>
  </p:notesMasterIdLst>
  <p:sldIdLst>
    <p:sldId id="578" r:id="rId2"/>
    <p:sldId id="577" r:id="rId3"/>
    <p:sldId id="489" r:id="rId4"/>
    <p:sldId id="505" r:id="rId5"/>
    <p:sldId id="506" r:id="rId6"/>
    <p:sldId id="498" r:id="rId7"/>
    <p:sldId id="493" r:id="rId8"/>
    <p:sldId id="499" r:id="rId9"/>
    <p:sldId id="488" r:id="rId10"/>
    <p:sldId id="490" r:id="rId11"/>
    <p:sldId id="605" r:id="rId12"/>
    <p:sldId id="602" r:id="rId13"/>
    <p:sldId id="611" r:id="rId14"/>
    <p:sldId id="603" r:id="rId15"/>
    <p:sldId id="606" r:id="rId16"/>
    <p:sldId id="607" r:id="rId17"/>
    <p:sldId id="610" r:id="rId18"/>
    <p:sldId id="536" r:id="rId19"/>
    <p:sldId id="507" r:id="rId20"/>
    <p:sldId id="519" r:id="rId21"/>
    <p:sldId id="520" r:id="rId22"/>
    <p:sldId id="500" r:id="rId23"/>
    <p:sldId id="529" r:id="rId24"/>
    <p:sldId id="541" r:id="rId25"/>
    <p:sldId id="571" r:id="rId26"/>
    <p:sldId id="566" r:id="rId27"/>
    <p:sldId id="544" r:id="rId28"/>
    <p:sldId id="545" r:id="rId29"/>
    <p:sldId id="546" r:id="rId30"/>
    <p:sldId id="592" r:id="rId31"/>
    <p:sldId id="547" r:id="rId32"/>
    <p:sldId id="548" r:id="rId33"/>
    <p:sldId id="549" r:id="rId34"/>
    <p:sldId id="496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61" autoAdjust="0"/>
    <p:restoredTop sz="94143" autoAdjust="0"/>
  </p:normalViewPr>
  <p:slideViewPr>
    <p:cSldViewPr>
      <p:cViewPr varScale="1">
        <p:scale>
          <a:sx n="105" d="100"/>
          <a:sy n="105" d="100"/>
        </p:scale>
        <p:origin x="150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10/3/2024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10/3/2024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10/3/2024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10/3/2024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10/3/2024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10/3/2024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10/3/2024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100.png"/><Relationship Id="rId7" Type="http://schemas.openxmlformats.org/officeDocument/2006/relationships/image" Target="../media/image14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10" Type="http://schemas.openxmlformats.org/officeDocument/2006/relationships/image" Target="../media/image16.png"/><Relationship Id="rId4" Type="http://schemas.openxmlformats.org/officeDocument/2006/relationships/image" Target="../media/image110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63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120.png"/><Relationship Id="rId4" Type="http://schemas.openxmlformats.org/officeDocument/2006/relationships/image" Target="../media/image5.png"/><Relationship Id="rId9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9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00.png"/><Relationship Id="rId7" Type="http://schemas.openxmlformats.org/officeDocument/2006/relationships/image" Target="../media/image105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1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81.png"/><Relationship Id="rId7" Type="http://schemas.openxmlformats.org/officeDocument/2006/relationships/image" Target="../media/image18.png"/><Relationship Id="rId12" Type="http://schemas.openxmlformats.org/officeDocument/2006/relationships/image" Target="../media/image25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1.png"/><Relationship Id="rId11" Type="http://schemas.openxmlformats.org/officeDocument/2006/relationships/image" Target="../media/image24.png"/><Relationship Id="rId5" Type="http://schemas.openxmlformats.org/officeDocument/2006/relationships/image" Target="../media/image120.png"/><Relationship Id="rId10" Type="http://schemas.openxmlformats.org/officeDocument/2006/relationships/image" Target="../media/image23.png"/><Relationship Id="rId9" Type="http://schemas.openxmlformats.org/officeDocument/2006/relationships/image" Target="../media/image22.png"/><Relationship Id="rId14" Type="http://schemas.openxmlformats.org/officeDocument/2006/relationships/image" Target="../media/image10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32.png"/><Relationship Id="rId18" Type="http://schemas.openxmlformats.org/officeDocument/2006/relationships/image" Target="../media/image361.png"/><Relationship Id="rId26" Type="http://schemas.openxmlformats.org/officeDocument/2006/relationships/image" Target="../media/image45.png"/><Relationship Id="rId21" Type="http://schemas.openxmlformats.org/officeDocument/2006/relationships/image" Target="../media/image39.png"/><Relationship Id="rId7" Type="http://schemas.openxmlformats.org/officeDocument/2006/relationships/image" Target="../media/image240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5" Type="http://schemas.openxmlformats.org/officeDocument/2006/relationships/image" Target="../media/image44.png"/><Relationship Id="rId2" Type="http://schemas.openxmlformats.org/officeDocument/2006/relationships/image" Target="../media/image26.png"/><Relationship Id="rId16" Type="http://schemas.openxmlformats.org/officeDocument/2006/relationships/image" Target="../media/image35.png"/><Relationship Id="rId20" Type="http://schemas.openxmlformats.org/officeDocument/2006/relationships/image" Target="../media/image38.png"/><Relationship Id="rId29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30.png"/><Relationship Id="rId24" Type="http://schemas.openxmlformats.org/officeDocument/2006/relationships/image" Target="../media/image43.png"/><Relationship Id="rId15" Type="http://schemas.openxmlformats.org/officeDocument/2006/relationships/image" Target="../media/image34.png"/><Relationship Id="rId23" Type="http://schemas.openxmlformats.org/officeDocument/2006/relationships/image" Target="../media/image42.png"/><Relationship Id="rId28" Type="http://schemas.openxmlformats.org/officeDocument/2006/relationships/image" Target="../media/image47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9" Type="http://schemas.openxmlformats.org/officeDocument/2006/relationships/image" Target="../media/image27.png"/><Relationship Id="rId14" Type="http://schemas.openxmlformats.org/officeDocument/2006/relationships/image" Target="../media/image33.png"/><Relationship Id="rId22" Type="http://schemas.openxmlformats.org/officeDocument/2006/relationships/image" Target="../media/image41.png"/><Relationship Id="rId27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331.png"/><Relationship Id="rId18" Type="http://schemas.openxmlformats.org/officeDocument/2006/relationships/image" Target="../media/image38.png"/><Relationship Id="rId3" Type="http://schemas.openxmlformats.org/officeDocument/2006/relationships/image" Target="../media/image26.png"/><Relationship Id="rId21" Type="http://schemas.openxmlformats.org/officeDocument/2006/relationships/image" Target="../media/image48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7" Type="http://schemas.openxmlformats.org/officeDocument/2006/relationships/image" Target="../media/image240.png"/><Relationship Id="rId2" Type="http://schemas.openxmlformats.org/officeDocument/2006/relationships/image" Target="../media/image421.png"/><Relationship Id="rId16" Type="http://schemas.openxmlformats.org/officeDocument/2006/relationships/image" Target="../media/image361.png"/><Relationship Id="rId20" Type="http://schemas.openxmlformats.org/officeDocument/2006/relationships/image" Target="../media/image411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301.png"/><Relationship Id="rId15" Type="http://schemas.openxmlformats.org/officeDocument/2006/relationships/image" Target="../media/image351.png"/><Relationship Id="rId23" Type="http://schemas.openxmlformats.org/officeDocument/2006/relationships/image" Target="../media/image51.png"/><Relationship Id="rId10" Type="http://schemas.openxmlformats.org/officeDocument/2006/relationships/image" Target="../media/image431.png"/><Relationship Id="rId19" Type="http://schemas.openxmlformats.org/officeDocument/2006/relationships/image" Target="../media/image39.png"/><Relationship Id="rId9" Type="http://schemas.openxmlformats.org/officeDocument/2006/relationships/image" Target="../media/image27.png"/><Relationship Id="rId14" Type="http://schemas.openxmlformats.org/officeDocument/2006/relationships/image" Target="../media/image34.png"/><Relationship Id="rId22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1.png"/><Relationship Id="rId13" Type="http://schemas.openxmlformats.org/officeDocument/2006/relationships/image" Target="../media/image38.png"/><Relationship Id="rId18" Type="http://schemas.openxmlformats.org/officeDocument/2006/relationships/image" Target="../media/image52.png"/><Relationship Id="rId3" Type="http://schemas.openxmlformats.org/officeDocument/2006/relationships/image" Target="../media/image26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250.png"/><Relationship Id="rId2" Type="http://schemas.openxmlformats.org/officeDocument/2006/relationships/image" Target="../media/image421.png"/><Relationship Id="rId16" Type="http://schemas.openxmlformats.org/officeDocument/2006/relationships/image" Target="../media/image2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1.png"/><Relationship Id="rId11" Type="http://schemas.openxmlformats.org/officeDocument/2006/relationships/image" Target="../media/image361.png"/><Relationship Id="rId5" Type="http://schemas.openxmlformats.org/officeDocument/2006/relationships/image" Target="../media/image431.png"/><Relationship Id="rId15" Type="http://schemas.openxmlformats.org/officeDocument/2006/relationships/image" Target="../media/image411.png"/><Relationship Id="rId10" Type="http://schemas.openxmlformats.org/officeDocument/2006/relationships/image" Target="../media/image351.png"/><Relationship Id="rId19" Type="http://schemas.openxmlformats.org/officeDocument/2006/relationships/image" Target="../media/image53.png"/><Relationship Id="rId4" Type="http://schemas.openxmlformats.org/officeDocument/2006/relationships/image" Target="../media/image27.png"/><Relationship Id="rId9" Type="http://schemas.openxmlformats.org/officeDocument/2006/relationships/image" Target="../media/image34.png"/><Relationship Id="rId14" Type="http://schemas.openxmlformats.org/officeDocument/2006/relationships/image" Target="../media/image4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2.png"/><Relationship Id="rId2" Type="http://schemas.openxmlformats.org/officeDocument/2006/relationships/image" Target="../media/image2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5" Type="http://schemas.openxmlformats.org/officeDocument/2006/relationships/image" Target="../media/image271.png"/><Relationship Id="rId4" Type="http://schemas.openxmlformats.org/officeDocument/2006/relationships/image" Target="../media/image45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100.png"/><Relationship Id="rId7" Type="http://schemas.openxmlformats.org/officeDocument/2006/relationships/image" Target="../media/image14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0.png"/><Relationship Id="rId11" Type="http://schemas.openxmlformats.org/officeDocument/2006/relationships/image" Target="../media/image221.png"/><Relationship Id="rId5" Type="http://schemas.openxmlformats.org/officeDocument/2006/relationships/image" Target="../media/image120.png"/><Relationship Id="rId10" Type="http://schemas.openxmlformats.org/officeDocument/2006/relationships/image" Target="../media/image201.png"/><Relationship Id="rId4" Type="http://schemas.openxmlformats.org/officeDocument/2006/relationships/image" Target="../media/image110.png"/><Relationship Id="rId9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100.png"/><Relationship Id="rId7" Type="http://schemas.openxmlformats.org/officeDocument/2006/relationships/image" Target="../media/image14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0.png"/><Relationship Id="rId11" Type="http://schemas.openxmlformats.org/officeDocument/2006/relationships/image" Target="../media/image221.png"/><Relationship Id="rId5" Type="http://schemas.openxmlformats.org/officeDocument/2006/relationships/image" Target="../media/image120.png"/><Relationship Id="rId10" Type="http://schemas.openxmlformats.org/officeDocument/2006/relationships/image" Target="../media/image201.png"/><Relationship Id="rId4" Type="http://schemas.openxmlformats.org/officeDocument/2006/relationships/image" Target="../media/image110.png"/><Relationship Id="rId9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100.png"/><Relationship Id="rId7" Type="http://schemas.openxmlformats.org/officeDocument/2006/relationships/image" Target="../media/image14.png"/><Relationship Id="rId12" Type="http://schemas.openxmlformats.org/officeDocument/2006/relationships/image" Target="../media/image5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231.png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10" Type="http://schemas.openxmlformats.org/officeDocument/2006/relationships/image" Target="../media/image201.png"/><Relationship Id="rId4" Type="http://schemas.openxmlformats.org/officeDocument/2006/relationships/image" Target="../media/image110.png"/><Relationship Id="rId9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310.png"/><Relationship Id="rId3" Type="http://schemas.openxmlformats.org/officeDocument/2006/relationships/image" Target="../media/image261.png"/><Relationship Id="rId7" Type="http://schemas.openxmlformats.org/officeDocument/2006/relationships/image" Target="../media/image240.png"/><Relationship Id="rId12" Type="http://schemas.openxmlformats.org/officeDocument/2006/relationships/image" Target="../media/image300.png"/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image" Target="../media/image281.png"/><Relationship Id="rId5" Type="http://schemas.openxmlformats.org/officeDocument/2006/relationships/image" Target="../media/image220.png"/><Relationship Id="rId10" Type="http://schemas.openxmlformats.org/officeDocument/2006/relationships/image" Target="../media/image270.png"/><Relationship Id="rId4" Type="http://schemas.openxmlformats.org/officeDocument/2006/relationships/image" Target="../media/image200.png"/><Relationship Id="rId9" Type="http://schemas.openxmlformats.org/officeDocument/2006/relationships/image" Target="../media/image26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310.png"/><Relationship Id="rId3" Type="http://schemas.openxmlformats.org/officeDocument/2006/relationships/image" Target="../media/image190.png"/><Relationship Id="rId7" Type="http://schemas.openxmlformats.org/officeDocument/2006/relationships/image" Target="../media/image240.png"/><Relationship Id="rId12" Type="http://schemas.openxmlformats.org/officeDocument/2006/relationships/image" Target="../media/image300.png"/><Relationship Id="rId2" Type="http://schemas.openxmlformats.org/officeDocument/2006/relationships/image" Target="../media/image2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image" Target="../media/image281.png"/><Relationship Id="rId5" Type="http://schemas.openxmlformats.org/officeDocument/2006/relationships/image" Target="../media/image220.png"/><Relationship Id="rId10" Type="http://schemas.openxmlformats.org/officeDocument/2006/relationships/image" Target="../media/image270.png"/><Relationship Id="rId4" Type="http://schemas.openxmlformats.org/officeDocument/2006/relationships/image" Target="../media/image200.png"/><Relationship Id="rId9" Type="http://schemas.openxmlformats.org/officeDocument/2006/relationships/image" Target="../media/image260.png"/><Relationship Id="rId14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3" Type="http://schemas.openxmlformats.org/officeDocument/2006/relationships/image" Target="../media/image71.png"/><Relationship Id="rId7" Type="http://schemas.openxmlformats.org/officeDocument/2006/relationships/image" Target="../media/image370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0.png"/><Relationship Id="rId11" Type="http://schemas.openxmlformats.org/officeDocument/2006/relationships/image" Target="../media/image420.png"/><Relationship Id="rId5" Type="http://schemas.openxmlformats.org/officeDocument/2006/relationships/image" Target="../media/image350.png"/><Relationship Id="rId10" Type="http://schemas.openxmlformats.org/officeDocument/2006/relationships/image" Target="../media/image410.png"/><Relationship Id="rId4" Type="http://schemas.openxmlformats.org/officeDocument/2006/relationships/image" Target="../media/image340.png"/><Relationship Id="rId9" Type="http://schemas.openxmlformats.org/officeDocument/2006/relationships/image" Target="../media/image39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3" Type="http://schemas.openxmlformats.org/officeDocument/2006/relationships/image" Target="../media/image232.png"/><Relationship Id="rId7" Type="http://schemas.openxmlformats.org/officeDocument/2006/relationships/image" Target="../media/image460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1.png"/><Relationship Id="rId5" Type="http://schemas.openxmlformats.org/officeDocument/2006/relationships/image" Target="../media/image441.png"/><Relationship Id="rId10" Type="http://schemas.openxmlformats.org/officeDocument/2006/relationships/image" Target="../media/image420.png"/><Relationship Id="rId4" Type="http://schemas.openxmlformats.org/officeDocument/2006/relationships/image" Target="../media/image430.png"/><Relationship Id="rId9" Type="http://schemas.openxmlformats.org/officeDocument/2006/relationships/image" Target="../media/image36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3" Type="http://schemas.openxmlformats.org/officeDocument/2006/relationships/image" Target="../media/image10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1.png"/><Relationship Id="rId10" Type="http://schemas.openxmlformats.org/officeDocument/2006/relationships/image" Target="../media/image420.png"/><Relationship Id="rId9" Type="http://schemas.openxmlformats.org/officeDocument/2006/relationships/image" Target="../media/image36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20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9.png"/><Relationship Id="rId7" Type="http://schemas.openxmlformats.org/officeDocument/2006/relationships/image" Target="../media/image21.png"/><Relationship Id="rId12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0.png"/><Relationship Id="rId10" Type="http://schemas.openxmlformats.org/officeDocument/2006/relationships/image" Target="../media/image3.png"/><Relationship Id="rId9" Type="http://schemas.openxmlformats.org/officeDocument/2006/relationships/image" Target="../media/image29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4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0.png"/><Relationship Id="rId13" Type="http://schemas.openxmlformats.org/officeDocument/2006/relationships/image" Target="../media/image65.png"/><Relationship Id="rId3" Type="http://schemas.openxmlformats.org/officeDocument/2006/relationships/image" Target="../media/image91.png"/><Relationship Id="rId7" Type="http://schemas.openxmlformats.org/officeDocument/2006/relationships/image" Target="../media/image520.png"/><Relationship Id="rId12" Type="http://schemas.openxmlformats.org/officeDocument/2006/relationships/image" Target="../media/image61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40.png"/><Relationship Id="rId5" Type="http://schemas.openxmlformats.org/officeDocument/2006/relationships/image" Target="../media/image110.png"/><Relationship Id="rId10" Type="http://schemas.openxmlformats.org/officeDocument/2006/relationships/image" Target="../media/image300.png"/><Relationship Id="rId4" Type="http://schemas.openxmlformats.org/officeDocument/2006/relationships/image" Target="../media/image100.png"/><Relationship Id="rId9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.png"/><Relationship Id="rId7" Type="http://schemas.openxmlformats.org/officeDocument/2006/relationships/image" Target="../media/image240.png"/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9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0.png"/><Relationship Id="rId7" Type="http://schemas.openxmlformats.org/officeDocument/2006/relationships/image" Target="../media/image21.png"/><Relationship Id="rId12" Type="http://schemas.openxmlformats.org/officeDocument/2006/relationships/image" Target="../media/image5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0.png"/><Relationship Id="rId10" Type="http://schemas.openxmlformats.org/officeDocument/2006/relationships/image" Target="../media/image3.png"/><Relationship Id="rId9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11.png"/><Relationship Id="rId7" Type="http://schemas.openxmlformats.org/officeDocument/2006/relationships/image" Target="../media/image21.png"/><Relationship Id="rId12" Type="http://schemas.openxmlformats.org/officeDocument/2006/relationships/image" Target="../media/image5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0.png"/><Relationship Id="rId10" Type="http://schemas.openxmlformats.org/officeDocument/2006/relationships/image" Target="../media/image3.png"/><Relationship Id="rId9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7" Type="http://schemas.openxmlformats.org/officeDocument/2006/relationships/image" Target="../media/image21.png"/><Relationship Id="rId12" Type="http://schemas.openxmlformats.org/officeDocument/2006/relationships/image" Target="../media/image5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0.png"/><Relationship Id="rId10" Type="http://schemas.openxmlformats.org/officeDocument/2006/relationships/image" Target="../media/image3.png"/><Relationship Id="rId9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99848"/>
            <a:ext cx="7239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17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7030A0"/>
                </a:solidFill>
              </a:rPr>
              <a:t>Network Flow – II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3062734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0070C0"/>
                </a:solidFill>
              </a:rPr>
              <a:t>                  </a:t>
            </a:r>
            <a:r>
              <a:rPr lang="en-US" sz="2800" b="1">
                <a:solidFill>
                  <a:srgbClr val="002060"/>
                </a:solidFill>
              </a:rPr>
              <a:t>CS602</a:t>
            </a:r>
            <a:endParaRPr lang="en-US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317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70C0"/>
                </a:solidFill>
              </a:rPr>
              <a:t>Executing</a:t>
            </a:r>
            <a:r>
              <a:rPr lang="en-US" sz="3600" b="1" dirty="0"/>
              <a:t> our </a:t>
            </a:r>
            <a:r>
              <a:rPr lang="en-US" sz="3600" b="1" dirty="0">
                <a:solidFill>
                  <a:srgbClr val="7030A0"/>
                </a:solidFill>
              </a:rPr>
              <a:t>first attempt algorithm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52400" y="3593068"/>
            <a:ext cx="533400" cy="369332"/>
            <a:chOff x="152400" y="3593068"/>
            <a:chExt cx="533400" cy="369332"/>
          </a:xfrm>
        </p:grpSpPr>
        <p:sp>
          <p:nvSpPr>
            <p:cNvPr id="28" name="Oval 27"/>
            <p:cNvSpPr/>
            <p:nvPr/>
          </p:nvSpPr>
          <p:spPr>
            <a:xfrm>
              <a:off x="533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TextBox 31"/>
          <p:cNvSpPr txBox="1"/>
          <p:nvPr/>
        </p:nvSpPr>
        <p:spPr>
          <a:xfrm>
            <a:off x="3200400" y="3124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381562" y="4492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43000" y="4569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438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461392" y="3045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20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63482" y="1840468"/>
            <a:ext cx="3549836" cy="3939064"/>
            <a:chOff x="663482" y="1840468"/>
            <a:chExt cx="3549836" cy="3939064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663482" y="2263682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8" idx="5"/>
              <a:endCxn id="27" idx="1"/>
            </p:cNvCxnSpPr>
            <p:nvPr/>
          </p:nvCxnSpPr>
          <p:spPr>
            <a:xfrm>
              <a:off x="663482" y="3863882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2209800" y="1840468"/>
              <a:ext cx="2003518" cy="3939064"/>
              <a:chOff x="2209800" y="1840468"/>
              <a:chExt cx="2003518" cy="393906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286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2416082" y="2263682"/>
                <a:ext cx="17972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2362200" y="5334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2492282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4191000" y="3593068"/>
            <a:ext cx="409945" cy="369332"/>
            <a:chOff x="4191000" y="3593068"/>
            <a:chExt cx="409945" cy="369332"/>
          </a:xfrm>
        </p:grpSpPr>
        <p:sp>
          <p:nvSpPr>
            <p:cNvPr id="12" name="Oval 11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Arrow Connector 60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64029" y="2265015"/>
            <a:ext cx="1644836" cy="14924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514600" y="3841564"/>
            <a:ext cx="1721036" cy="14924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4876800" y="1828800"/>
            <a:ext cx="4267200" cy="3939064"/>
            <a:chOff x="4572000" y="1828800"/>
            <a:chExt cx="4267200" cy="3939064"/>
          </a:xfrm>
        </p:grpSpPr>
        <p:grpSp>
          <p:nvGrpSpPr>
            <p:cNvPr id="2" name="Group 1"/>
            <p:cNvGrpSpPr/>
            <p:nvPr/>
          </p:nvGrpSpPr>
          <p:grpSpPr>
            <a:xfrm>
              <a:off x="4901737" y="1828800"/>
              <a:ext cx="3937463" cy="3939064"/>
              <a:chOff x="4901737" y="1828800"/>
              <a:chExt cx="3937463" cy="3939064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7743455" y="2960132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10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381255" y="4557355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10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676655" y="3642955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30</a:t>
                </a:r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>
                <a:off x="4901737" y="1828800"/>
                <a:ext cx="3549836" cy="3939064"/>
                <a:chOff x="663482" y="1840468"/>
                <a:chExt cx="3549836" cy="3939064"/>
              </a:xfrm>
            </p:grpSpPr>
            <p:cxnSp>
              <p:nvCxnSpPr>
                <p:cNvPr id="42" name="Straight Arrow Connector 41"/>
                <p:cNvCxnSpPr>
                  <a:endCxn id="49" idx="1"/>
                </p:cNvCxnSpPr>
                <p:nvPr/>
              </p:nvCxnSpPr>
              <p:spPr>
                <a:xfrm>
                  <a:off x="663482" y="3863882"/>
                  <a:ext cx="1721036" cy="149243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5" name="Group 44"/>
                <p:cNvGrpSpPr/>
                <p:nvPr/>
              </p:nvGrpSpPr>
              <p:grpSpPr>
                <a:xfrm>
                  <a:off x="2209800" y="1840468"/>
                  <a:ext cx="2003518" cy="3939064"/>
                  <a:chOff x="2209800" y="1840468"/>
                  <a:chExt cx="2003518" cy="3939064"/>
                </a:xfrm>
              </p:grpSpPr>
              <p:sp>
                <p:nvSpPr>
                  <p:cNvPr id="47" name="Oval 46"/>
                  <p:cNvSpPr/>
                  <p:nvPr/>
                </p:nvSpPr>
                <p:spPr>
                  <a:xfrm>
                    <a:off x="2286000" y="2133600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8" name="Straight Arrow Connector 47"/>
                  <p:cNvCxnSpPr>
                    <a:stCxn id="47" idx="5"/>
                    <a:endCxn id="54" idx="1"/>
                  </p:cNvCxnSpPr>
                  <p:nvPr/>
                </p:nvCxnSpPr>
                <p:spPr>
                  <a:xfrm>
                    <a:off x="2416082" y="2263682"/>
                    <a:ext cx="1797236" cy="1492436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Oval 48"/>
                  <p:cNvSpPr/>
                  <p:nvPr/>
                </p:nvSpPr>
                <p:spPr>
                  <a:xfrm>
                    <a:off x="2362200" y="5334000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0" name="TextBox 49"/>
                      <p:cNvSpPr txBox="1"/>
                      <p:nvPr/>
                    </p:nvSpPr>
                    <p:spPr>
                      <a:xfrm>
                        <a:off x="2209800" y="1840468"/>
                        <a:ext cx="37061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0" name="TextBox 4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09800" y="1840468"/>
                        <a:ext cx="370614" cy="369332"/>
                      </a:xfrm>
                      <a:prstGeom prst="rect">
                        <a:avLst/>
                      </a:prstGeom>
                      <a:blipFill rotWithShape="1">
                        <a:blip r:embed="rId6"/>
                        <a:stretch>
                          <a:fillRect t="-8197" r="-21311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1" name="TextBox 50"/>
                      <p:cNvSpPr txBox="1"/>
                      <p:nvPr/>
                    </p:nvSpPr>
                    <p:spPr>
                      <a:xfrm>
                        <a:off x="2209800" y="5410200"/>
                        <a:ext cx="37542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𝒚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1" name="TextBox 5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09800" y="5410200"/>
                        <a:ext cx="375424" cy="369332"/>
                      </a:xfrm>
                      <a:prstGeom prst="rect">
                        <a:avLst/>
                      </a:prstGeom>
                      <a:blipFill rotWithShape="1">
                        <a:blip r:embed="rId7"/>
                        <a:stretch>
                          <a:fillRect t="-8333" r="-21311" b="-2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53" name="Group 52"/>
              <p:cNvGrpSpPr/>
              <p:nvPr/>
            </p:nvGrpSpPr>
            <p:grpSpPr>
              <a:xfrm>
                <a:off x="8429255" y="3581400"/>
                <a:ext cx="409945" cy="369332"/>
                <a:chOff x="4191000" y="3593068"/>
                <a:chExt cx="409945" cy="369332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4191000" y="37338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/>
                    <p:cNvSpPr txBox="1"/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0" name="TextBox 5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333" r="-25455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63" name="Straight Arrow Connector 62"/>
              <p:cNvCxnSpPr/>
              <p:nvPr/>
            </p:nvCxnSpPr>
            <p:spPr>
              <a:xfrm>
                <a:off x="6600455" y="2274332"/>
                <a:ext cx="76200" cy="3048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/>
            <p:cNvGrpSpPr/>
            <p:nvPr/>
          </p:nvGrpSpPr>
          <p:grpSpPr>
            <a:xfrm>
              <a:off x="4572000" y="3581400"/>
              <a:ext cx="381000" cy="369332"/>
              <a:chOff x="304800" y="3593068"/>
              <a:chExt cx="381000" cy="369332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533400" y="3733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304800" y="3593068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00" y="3593068"/>
                    <a:ext cx="352981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22414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" name="Right Arrow 4"/>
          <p:cNvSpPr/>
          <p:nvPr/>
        </p:nvSpPr>
        <p:spPr>
          <a:xfrm>
            <a:off x="4434072" y="2743200"/>
            <a:ext cx="467665" cy="6858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2743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6C31"/>
                </a:solidFill>
              </a:rPr>
              <a:t>20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057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6C31"/>
                </a:solidFill>
              </a:rPr>
              <a:t>20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137792" y="4267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6C31"/>
                </a:solidFill>
              </a:rPr>
              <a:t>20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867400" y="5943600"/>
            <a:ext cx="1477777" cy="914400"/>
            <a:chOff x="5867400" y="5943600"/>
            <a:chExt cx="1477777" cy="914400"/>
          </a:xfrm>
        </p:grpSpPr>
        <p:sp>
          <p:nvSpPr>
            <p:cNvPr id="10" name="Smiley Face 9"/>
            <p:cNvSpPr/>
            <p:nvPr/>
          </p:nvSpPr>
          <p:spPr>
            <a:xfrm>
              <a:off x="6324600" y="5943600"/>
              <a:ext cx="533400" cy="533400"/>
            </a:xfrm>
            <a:prstGeom prst="smileyFace">
              <a:avLst>
                <a:gd name="adj" fmla="val -4653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5867400" y="6488668"/>
                  <a:ext cx="14777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No 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𝒕</m:t>
                      </m:r>
                    </m:oMath>
                  </a14:m>
                  <a:r>
                    <a:rPr lang="en-US" dirty="0"/>
                    <a:t> path</a:t>
                  </a: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400" y="6488668"/>
                  <a:ext cx="1477777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3719" t="-8197" r="-702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F5F7B738-DB5F-2DAF-0387-A996D2DA6AA8}"/>
              </a:ext>
            </a:extLst>
          </p:cNvPr>
          <p:cNvSpPr/>
          <p:nvPr/>
        </p:nvSpPr>
        <p:spPr>
          <a:xfrm>
            <a:off x="1143000" y="42672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E0B0107-F52C-D6FE-4B22-253D364451E0}"/>
              </a:ext>
            </a:extLst>
          </p:cNvPr>
          <p:cNvSpPr/>
          <p:nvPr/>
        </p:nvSpPr>
        <p:spPr>
          <a:xfrm>
            <a:off x="1752600" y="48006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775F8B1-EC31-7E41-C4F6-0B7F646E191B}"/>
              </a:ext>
            </a:extLst>
          </p:cNvPr>
          <p:cNvSpPr/>
          <p:nvPr/>
        </p:nvSpPr>
        <p:spPr>
          <a:xfrm>
            <a:off x="2895600" y="26670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3645E63-50A6-E182-5A14-5C93C0913A18}"/>
              </a:ext>
            </a:extLst>
          </p:cNvPr>
          <p:cNvSpPr/>
          <p:nvPr/>
        </p:nvSpPr>
        <p:spPr>
          <a:xfrm>
            <a:off x="3581400" y="32004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40B136-2DA3-EFC6-ED7A-7DF824747AB8}"/>
              </a:ext>
            </a:extLst>
          </p:cNvPr>
          <p:cNvSpPr txBox="1"/>
          <p:nvPr/>
        </p:nvSpPr>
        <p:spPr>
          <a:xfrm>
            <a:off x="376145" y="5715000"/>
            <a:ext cx="2197781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Maximum Capacity Path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A50DED-833D-79BA-2899-469CA29C1531}"/>
              </a:ext>
            </a:extLst>
          </p:cNvPr>
          <p:cNvSpPr txBox="1"/>
          <p:nvPr/>
        </p:nvSpPr>
        <p:spPr>
          <a:xfrm>
            <a:off x="381000" y="6063734"/>
            <a:ext cx="1445011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Shortest Path ?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A983C1-41C6-03C3-7730-12DC73FCC816}"/>
              </a:ext>
            </a:extLst>
          </p:cNvPr>
          <p:cNvSpPr txBox="1"/>
          <p:nvPr/>
        </p:nvSpPr>
        <p:spPr>
          <a:xfrm>
            <a:off x="381000" y="6412468"/>
            <a:ext cx="2308709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Minimum Capacity Path ?</a:t>
            </a:r>
          </a:p>
        </p:txBody>
      </p:sp>
    </p:spTree>
    <p:extLst>
      <p:ext uri="{BB962C8B-B14F-4D97-AF65-F5344CB8AC3E}">
        <p14:creationId xmlns:p14="http://schemas.microsoft.com/office/powerpoint/2010/main" val="121240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9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53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 animBg="1"/>
      <p:bldP spid="6" grpId="0"/>
      <p:bldP spid="70" grpId="0"/>
      <p:bldP spid="71" grpId="0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2" grpId="0" animBg="1"/>
      <p:bldP spid="22" grpId="1" animBg="1"/>
      <p:bldP spid="23" grpId="0" animBg="1"/>
      <p:bldP spid="23" grpId="1" animBg="1"/>
      <p:bldP spid="26" grpId="0" animBg="1"/>
      <p:bldP spid="26" grpId="1" animBg="1"/>
      <p:bldP spid="34" grpId="0" animBg="1"/>
      <p:bldP spid="34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52400" y="3593068"/>
            <a:ext cx="533400" cy="369332"/>
            <a:chOff x="152400" y="3593068"/>
            <a:chExt cx="533400" cy="369332"/>
          </a:xfrm>
        </p:grpSpPr>
        <p:sp>
          <p:nvSpPr>
            <p:cNvPr id="28" name="Oval 27"/>
            <p:cNvSpPr/>
            <p:nvPr/>
          </p:nvSpPr>
          <p:spPr>
            <a:xfrm>
              <a:off x="533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TextBox 37"/>
          <p:cNvSpPr txBox="1"/>
          <p:nvPr/>
        </p:nvSpPr>
        <p:spPr>
          <a:xfrm>
            <a:off x="3381562" y="4492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43000" y="4569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438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50</a:t>
            </a:r>
          </a:p>
        </p:txBody>
      </p:sp>
      <p:cxnSp>
        <p:nvCxnSpPr>
          <p:cNvPr id="13" name="Straight Arrow Connector 12"/>
          <p:cNvCxnSpPr>
            <a:stCxn id="28" idx="7"/>
            <a:endCxn id="11" idx="3"/>
          </p:cNvCxnSpPr>
          <p:nvPr/>
        </p:nvCxnSpPr>
        <p:spPr>
          <a:xfrm flipV="1">
            <a:off x="663482" y="2263682"/>
            <a:ext cx="1644836" cy="14924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8" idx="5"/>
            <a:endCxn id="27" idx="1"/>
          </p:cNvCxnSpPr>
          <p:nvPr/>
        </p:nvCxnSpPr>
        <p:spPr>
          <a:xfrm>
            <a:off x="663482" y="3863882"/>
            <a:ext cx="1721036" cy="14924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286000" y="21336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1" idx="5"/>
            <a:endCxn id="12" idx="1"/>
          </p:cNvCxnSpPr>
          <p:nvPr/>
        </p:nvCxnSpPr>
        <p:spPr>
          <a:xfrm>
            <a:off x="2416082" y="2263682"/>
            <a:ext cx="1797236" cy="14924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362200" y="53340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209800" y="1840468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1840468"/>
                <a:ext cx="37061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209800" y="54102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410200"/>
                <a:ext cx="375424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>
            <a:stCxn id="27" idx="7"/>
            <a:endCxn id="12" idx="3"/>
          </p:cNvCxnSpPr>
          <p:nvPr/>
        </p:nvCxnSpPr>
        <p:spPr>
          <a:xfrm flipV="1">
            <a:off x="2492282" y="3863882"/>
            <a:ext cx="1721036" cy="14924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4191000" y="3593068"/>
            <a:ext cx="409945" cy="369332"/>
            <a:chOff x="4191000" y="3593068"/>
            <a:chExt cx="409945" cy="369332"/>
          </a:xfrm>
        </p:grpSpPr>
        <p:sp>
          <p:nvSpPr>
            <p:cNvPr id="12" name="Oval 11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Arrow Connector 60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64029" y="2265015"/>
            <a:ext cx="1644836" cy="14924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  <a:stCxn id="27" idx="7"/>
          </p:cNvCxnSpPr>
          <p:nvPr/>
        </p:nvCxnSpPr>
        <p:spPr>
          <a:xfrm flipV="1">
            <a:off x="2492282" y="3841564"/>
            <a:ext cx="1743354" cy="1514754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057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6C31"/>
                </a:solidFill>
              </a:rPr>
              <a:t>20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137792" y="4267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6C31"/>
                </a:solidFill>
              </a:rPr>
              <a:t>20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63482" y="3863882"/>
            <a:ext cx="1721036" cy="1492436"/>
            <a:chOff x="663482" y="3863882"/>
            <a:chExt cx="1721036" cy="1492436"/>
          </a:xfrm>
        </p:grpSpPr>
        <p:cxnSp>
          <p:nvCxnSpPr>
            <p:cNvPr id="64" name="Straight Arrow Connector 63"/>
            <p:cNvCxnSpPr>
              <a:cxnSpLocks/>
              <a:stCxn id="28" idx="5"/>
              <a:endCxn id="27" idx="1"/>
            </p:cNvCxnSpPr>
            <p:nvPr/>
          </p:nvCxnSpPr>
          <p:spPr>
            <a:xfrm>
              <a:off x="663482" y="3863882"/>
              <a:ext cx="1721036" cy="1492436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1371600" y="42672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6C31"/>
                  </a:solidFill>
                </a:rPr>
                <a:t>10</a:t>
              </a: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2057400" y="36576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6C31"/>
                </a:solidFill>
              </a:rPr>
              <a:t>10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461392" y="3045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19200" y="2743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6C31"/>
                </a:solidFill>
              </a:rPr>
              <a:t>20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200400" y="3124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394C7B9-7AAA-FA6F-ADEE-A4F5B46224F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The only way is to send </a:t>
                </a:r>
                <a:r>
                  <a:rPr lang="en-US" sz="2000" dirty="0">
                    <a:solidFill>
                      <a:srgbClr val="00B050"/>
                    </a:solidFill>
                  </a:rPr>
                  <a:t>10</a:t>
                </a:r>
                <a:r>
                  <a:rPr lang="en-US" sz="2000" dirty="0"/>
                  <a:t> units of flow </a:t>
                </a:r>
              </a:p>
              <a:p>
                <a:pPr marL="0" indent="0">
                  <a:buNone/>
                </a:pPr>
                <a:r>
                  <a:rPr lang="en-US" sz="2000" dirty="0"/>
                  <a:t>along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We can not send more flow out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So the only way is to reduce flow </a:t>
                </a:r>
              </a:p>
              <a:p>
                <a:pPr marL="0" indent="0">
                  <a:buNone/>
                </a:pPr>
                <a:r>
                  <a:rPr lang="en-US" sz="2000" dirty="0"/>
                  <a:t>along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This restores conservation at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But…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IN" sz="20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394C7B9-7AAA-FA6F-ADEE-A4F5B46224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525963"/>
              </a:xfrm>
              <a:blipFill>
                <a:blip r:embed="rId6"/>
                <a:stretch>
                  <a:fillRect l="-1493" t="-8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Line Callout 1 18">
                <a:extLst>
                  <a:ext uri="{FF2B5EF4-FFF2-40B4-BE49-F238E27FC236}">
                    <a16:creationId xmlns:a16="http://schemas.microsoft.com/office/drawing/2014/main" id="{FE4A31A9-F40C-D111-5F26-1FE32ADEDD79}"/>
                  </a:ext>
                </a:extLst>
              </p:cNvPr>
              <p:cNvSpPr/>
              <p:nvPr/>
            </p:nvSpPr>
            <p:spPr>
              <a:xfrm>
                <a:off x="2272408" y="5791200"/>
                <a:ext cx="2985392" cy="533400"/>
              </a:xfrm>
              <a:prstGeom prst="borderCallout1">
                <a:avLst>
                  <a:gd name="adj1" fmla="val -1776"/>
                  <a:gd name="adj2" fmla="val 50416"/>
                  <a:gd name="adj3" fmla="val -61786"/>
                  <a:gd name="adj4" fmla="val 651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2060"/>
                    </a:solidFill>
                  </a:rPr>
                  <a:t>Conservation</a:t>
                </a:r>
                <a:r>
                  <a:rPr lang="en-US" dirty="0">
                    <a:solidFill>
                      <a:srgbClr val="C00000"/>
                    </a:solidFill>
                  </a:rPr>
                  <a:t> violated </a:t>
                </a:r>
                <a:r>
                  <a:rPr lang="en-US" dirty="0">
                    <a:solidFill>
                      <a:srgbClr val="002060"/>
                    </a:solidFill>
                  </a:rPr>
                  <a:t>at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Line Callout 1 18">
                <a:extLst>
                  <a:ext uri="{FF2B5EF4-FFF2-40B4-BE49-F238E27FC236}">
                    <a16:creationId xmlns:a16="http://schemas.microsoft.com/office/drawing/2014/main" id="{FE4A31A9-F40C-D111-5F26-1FE32ADEDD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2408" y="5791200"/>
                <a:ext cx="2985392" cy="533400"/>
              </a:xfrm>
              <a:prstGeom prst="borderCallout1">
                <a:avLst>
                  <a:gd name="adj1" fmla="val -1776"/>
                  <a:gd name="adj2" fmla="val 50416"/>
                  <a:gd name="adj3" fmla="val -61786"/>
                  <a:gd name="adj4" fmla="val 6516"/>
                </a:avLst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>
            <a:extLst>
              <a:ext uri="{FF2B5EF4-FFF2-40B4-BE49-F238E27FC236}">
                <a16:creationId xmlns:a16="http://schemas.microsoft.com/office/drawing/2014/main" id="{D73AC389-C1EE-9840-4504-1D12725AB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2CFAF24-A082-BF4B-137E-216C7B9E9366}"/>
              </a:ext>
            </a:extLst>
          </p:cNvPr>
          <p:cNvSpPr/>
          <p:nvPr/>
        </p:nvSpPr>
        <p:spPr>
          <a:xfrm>
            <a:off x="2197404" y="5181601"/>
            <a:ext cx="495584" cy="47951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Line Callout 1 6">
                <a:extLst>
                  <a:ext uri="{FF2B5EF4-FFF2-40B4-BE49-F238E27FC236}">
                    <a16:creationId xmlns:a16="http://schemas.microsoft.com/office/drawing/2014/main" id="{DD3F077C-4BC0-3720-4F73-D2BAFBD9392E}"/>
                  </a:ext>
                </a:extLst>
              </p:cNvPr>
              <p:cNvSpPr/>
              <p:nvPr/>
            </p:nvSpPr>
            <p:spPr>
              <a:xfrm>
                <a:off x="1891408" y="1219200"/>
                <a:ext cx="2985392" cy="533400"/>
              </a:xfrm>
              <a:prstGeom prst="borderCallout1">
                <a:avLst>
                  <a:gd name="adj1" fmla="val 104347"/>
                  <a:gd name="adj2" fmla="val 49687"/>
                  <a:gd name="adj3" fmla="val 187193"/>
                  <a:gd name="adj4" fmla="val 17455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2060"/>
                    </a:solidFill>
                  </a:rPr>
                  <a:t>Conservation</a:t>
                </a:r>
                <a:r>
                  <a:rPr lang="en-US" dirty="0">
                    <a:solidFill>
                      <a:srgbClr val="C00000"/>
                    </a:solidFill>
                  </a:rPr>
                  <a:t> violated </a:t>
                </a:r>
                <a:r>
                  <a:rPr lang="en-US" dirty="0">
                    <a:solidFill>
                      <a:srgbClr val="002060"/>
                    </a:solidFill>
                  </a:rPr>
                  <a:t>at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Line Callout 1 6">
                <a:extLst>
                  <a:ext uri="{FF2B5EF4-FFF2-40B4-BE49-F238E27FC236}">
                    <a16:creationId xmlns:a16="http://schemas.microsoft.com/office/drawing/2014/main" id="{DD3F077C-4BC0-3720-4F73-D2BAFBD939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408" y="1219200"/>
                <a:ext cx="2985392" cy="533400"/>
              </a:xfrm>
              <a:prstGeom prst="borderCallout1">
                <a:avLst>
                  <a:gd name="adj1" fmla="val 104347"/>
                  <a:gd name="adj2" fmla="val 49687"/>
                  <a:gd name="adj3" fmla="val 187193"/>
                  <a:gd name="adj4" fmla="val 17455"/>
                </a:avLst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6">
            <a:extLst>
              <a:ext uri="{FF2B5EF4-FFF2-40B4-BE49-F238E27FC236}">
                <a16:creationId xmlns:a16="http://schemas.microsoft.com/office/drawing/2014/main" id="{CFAB7447-E924-DABD-CECB-23C367E70C79}"/>
              </a:ext>
            </a:extLst>
          </p:cNvPr>
          <p:cNvSpPr txBox="1">
            <a:spLocks/>
          </p:cNvSpPr>
          <p:nvPr/>
        </p:nvSpPr>
        <p:spPr bwMode="auto">
          <a:xfrm>
            <a:off x="445163" y="25876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600" b="1" dirty="0"/>
              <a:t>Finding a solution with </a:t>
            </a:r>
            <a:r>
              <a:rPr lang="en-US" sz="3600" b="1" dirty="0">
                <a:solidFill>
                  <a:srgbClr val="7030A0"/>
                </a:solidFill>
              </a:rPr>
              <a:t>scientific spirit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loud Callout 35">
                <a:extLst>
                  <a:ext uri="{FF2B5EF4-FFF2-40B4-BE49-F238E27FC236}">
                    <a16:creationId xmlns:a16="http://schemas.microsoft.com/office/drawing/2014/main" id="{D8E84ABA-F597-1448-C889-091424AB747D}"/>
                  </a:ext>
                </a:extLst>
              </p:cNvPr>
              <p:cNvSpPr/>
              <p:nvPr/>
            </p:nvSpPr>
            <p:spPr>
              <a:xfrm>
                <a:off x="4953000" y="3146518"/>
                <a:ext cx="3962400" cy="1479364"/>
              </a:xfrm>
              <a:prstGeom prst="cloudCallout">
                <a:avLst>
                  <a:gd name="adj1" fmla="val 56232"/>
                  <a:gd name="adj2" fmla="val 5889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How to send extra </a:t>
                </a:r>
                <a:r>
                  <a:rPr lang="en-US" b="1" dirty="0">
                    <a:solidFill>
                      <a:srgbClr val="0070C0"/>
                    </a:solidFill>
                  </a:rPr>
                  <a:t>10</a:t>
                </a:r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units of flow from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to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?</a:t>
                </a:r>
              </a:p>
            </p:txBody>
          </p:sp>
        </mc:Choice>
        <mc:Fallback xmlns="">
          <p:sp>
            <p:nvSpPr>
              <p:cNvPr id="9" name="Cloud Callout 35">
                <a:extLst>
                  <a:ext uri="{FF2B5EF4-FFF2-40B4-BE49-F238E27FC236}">
                    <a16:creationId xmlns:a16="http://schemas.microsoft.com/office/drawing/2014/main" id="{D8E84ABA-F597-1448-C889-091424AB74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3146518"/>
                <a:ext cx="3962400" cy="1479364"/>
              </a:xfrm>
              <a:prstGeom prst="cloudCallout">
                <a:avLst>
                  <a:gd name="adj1" fmla="val 56232"/>
                  <a:gd name="adj2" fmla="val 58896"/>
                </a:avLst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DB7D04B-08B9-26A1-8DE1-66FD0D4AE637}"/>
              </a:ext>
            </a:extLst>
          </p:cNvPr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723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7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500"/>
                            </p:stCondLst>
                            <p:childTnLst>
                              <p:par>
                                <p:cTn id="96" presetID="14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75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7.40741E-7 L -0.01059 -0.46667 " pathEditMode="relative" rAng="0" ptsTypes="AA">
                                      <p:cBhvr>
                                        <p:cTn id="10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" y="-2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0" grpId="0"/>
      <p:bldP spid="72" grpId="0"/>
      <p:bldP spid="6" grpId="0" uiExpand="1" build="p"/>
      <p:bldP spid="3" grpId="0" animBg="1"/>
      <p:bldP spid="3" grpId="1" animBg="1"/>
      <p:bldP spid="2" grpId="0" animBg="1"/>
      <p:bldP spid="2" grpId="1" animBg="1"/>
      <p:bldP spid="7" grpId="0" animBg="1"/>
      <p:bldP spid="8" grpId="0"/>
      <p:bldP spid="9" grpId="0" animBg="1"/>
      <p:bldP spid="9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93CD4C4-5B4F-A9AC-5BCB-8A62CD8B8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C79B593-21DA-D2C0-5AB4-367C0F44E7C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D48217CA-F79E-7656-1F0C-CA49C800DFA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has excess incoming flow.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We can not reduce flow along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But we can increase flow along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anose="05000000000000000000" pitchFamily="2" charset="2"/>
                  </a:rPr>
                  <a:t></a:t>
                </a:r>
                <a:r>
                  <a:rPr lang="en-US" sz="2000" dirty="0"/>
                  <a:t>.</a:t>
                </a:r>
                <a:endParaRPr lang="en-IN" sz="2000" dirty="0"/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D48217CA-F79E-7656-1F0C-CA49C800DF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525963"/>
              </a:xfrm>
              <a:blipFill>
                <a:blip r:embed="rId2"/>
                <a:stretch>
                  <a:fillRect l="-14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52400" y="3593068"/>
            <a:ext cx="533400" cy="369332"/>
            <a:chOff x="152400" y="3593068"/>
            <a:chExt cx="533400" cy="369332"/>
          </a:xfrm>
        </p:grpSpPr>
        <p:sp>
          <p:nvSpPr>
            <p:cNvPr id="28" name="Oval 27"/>
            <p:cNvSpPr/>
            <p:nvPr/>
          </p:nvSpPr>
          <p:spPr>
            <a:xfrm>
              <a:off x="533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TextBox 37"/>
          <p:cNvSpPr txBox="1"/>
          <p:nvPr/>
        </p:nvSpPr>
        <p:spPr>
          <a:xfrm>
            <a:off x="3381562" y="4492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43000" y="4569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438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50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63482" y="1840468"/>
            <a:ext cx="3549836" cy="3939064"/>
            <a:chOff x="663482" y="1840468"/>
            <a:chExt cx="3549836" cy="3939064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663482" y="2263682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8" idx="5"/>
              <a:endCxn id="27" idx="1"/>
            </p:cNvCxnSpPr>
            <p:nvPr/>
          </p:nvCxnSpPr>
          <p:spPr>
            <a:xfrm>
              <a:off x="663482" y="3863882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2209800" y="1840468"/>
              <a:ext cx="2003518" cy="3939064"/>
              <a:chOff x="2209800" y="1840468"/>
              <a:chExt cx="2003518" cy="393906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286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2416082" y="2263682"/>
                <a:ext cx="17972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2362200" y="5334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2492282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4191000" y="3593068"/>
            <a:ext cx="409945" cy="369332"/>
            <a:chOff x="4191000" y="3593068"/>
            <a:chExt cx="409945" cy="369332"/>
          </a:xfrm>
        </p:grpSpPr>
        <p:sp>
          <p:nvSpPr>
            <p:cNvPr id="12" name="Oval 11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Arrow Connector 60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64029" y="2265015"/>
            <a:ext cx="1644836" cy="14924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514600" y="3841564"/>
            <a:ext cx="1721036" cy="14924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137792" y="4267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6C31"/>
                </a:solidFill>
              </a:rPr>
              <a:t>20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71600" y="4267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6C31"/>
                </a:solidFill>
              </a:rPr>
              <a:t>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Line Callout 1 65"/>
              <p:cNvSpPr/>
              <p:nvPr/>
            </p:nvSpPr>
            <p:spPr>
              <a:xfrm>
                <a:off x="1891408" y="1219200"/>
                <a:ext cx="2985392" cy="533400"/>
              </a:xfrm>
              <a:prstGeom prst="borderCallout1">
                <a:avLst>
                  <a:gd name="adj1" fmla="val 104347"/>
                  <a:gd name="adj2" fmla="val 49687"/>
                  <a:gd name="adj3" fmla="val 187193"/>
                  <a:gd name="adj4" fmla="val 17455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2060"/>
                    </a:solidFill>
                  </a:rPr>
                  <a:t>Conservation</a:t>
                </a:r>
                <a:r>
                  <a:rPr lang="en-US" dirty="0">
                    <a:solidFill>
                      <a:srgbClr val="C00000"/>
                    </a:solidFill>
                  </a:rPr>
                  <a:t> violated </a:t>
                </a:r>
                <a:r>
                  <a:rPr lang="en-US" dirty="0">
                    <a:solidFill>
                      <a:srgbClr val="002060"/>
                    </a:solidFill>
                  </a:rPr>
                  <a:t>at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6" name="Line Callout 1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408" y="1219200"/>
                <a:ext cx="2985392" cy="533400"/>
              </a:xfrm>
              <a:prstGeom prst="borderCallout1">
                <a:avLst>
                  <a:gd name="adj1" fmla="val 104347"/>
                  <a:gd name="adj2" fmla="val 49687"/>
                  <a:gd name="adj3" fmla="val 187193"/>
                  <a:gd name="adj4" fmla="val 17455"/>
                </a:avLst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Group 72"/>
          <p:cNvGrpSpPr/>
          <p:nvPr/>
        </p:nvGrpSpPr>
        <p:grpSpPr>
          <a:xfrm>
            <a:off x="2416082" y="2263682"/>
            <a:ext cx="1851118" cy="1546318"/>
            <a:chOff x="546394" y="3863882"/>
            <a:chExt cx="1851118" cy="1546318"/>
          </a:xfrm>
        </p:grpSpPr>
        <p:cxnSp>
          <p:nvCxnSpPr>
            <p:cNvPr id="74" name="Straight Arrow Connector 73"/>
            <p:cNvCxnSpPr>
              <a:cxnSpLocks/>
              <a:stCxn id="11" idx="5"/>
            </p:cNvCxnSpPr>
            <p:nvPr/>
          </p:nvCxnSpPr>
          <p:spPr>
            <a:xfrm>
              <a:off x="546394" y="3863882"/>
              <a:ext cx="1851118" cy="1546318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496704" y="44196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6C31"/>
                  </a:solidFill>
                </a:rPr>
                <a:t>10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461392" y="3045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19200" y="2743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6C31"/>
                </a:solidFill>
              </a:rPr>
              <a:t>20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200400" y="3124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DA08A35-3609-81D4-3993-9670E45B82D4}"/>
              </a:ext>
            </a:extLst>
          </p:cNvPr>
          <p:cNvCxnSpPr>
            <a:cxnSpLocks/>
          </p:cNvCxnSpPr>
          <p:nvPr/>
        </p:nvCxnSpPr>
        <p:spPr>
          <a:xfrm>
            <a:off x="670109" y="3859572"/>
            <a:ext cx="1721036" cy="1492436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CF1B13A-B7BB-6A5B-11C9-95A5FB73A2E5}"/>
              </a:ext>
            </a:extLst>
          </p:cNvPr>
          <p:cNvSpPr txBox="1"/>
          <p:nvPr/>
        </p:nvSpPr>
        <p:spPr>
          <a:xfrm>
            <a:off x="2057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6C31"/>
                </a:solidFill>
              </a:rPr>
              <a:t>10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F9556D3-198D-560F-E240-A16294C6B6B9}"/>
              </a:ext>
            </a:extLst>
          </p:cNvPr>
          <p:cNvSpPr/>
          <p:nvPr/>
        </p:nvSpPr>
        <p:spPr>
          <a:xfrm>
            <a:off x="2095216" y="1981200"/>
            <a:ext cx="495584" cy="47951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020281B-50C1-DDA2-987C-08EC9F70AE6F}"/>
              </a:ext>
            </a:extLst>
          </p:cNvPr>
          <p:cNvSpPr txBox="1">
            <a:spLocks/>
          </p:cNvSpPr>
          <p:nvPr/>
        </p:nvSpPr>
        <p:spPr bwMode="auto">
          <a:xfrm>
            <a:off x="445163" y="25876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600" b="1" dirty="0"/>
              <a:t>Finding a solution with </a:t>
            </a:r>
            <a:r>
              <a:rPr lang="en-US" sz="3600" b="1" dirty="0">
                <a:solidFill>
                  <a:srgbClr val="7030A0"/>
                </a:solidFill>
              </a:rPr>
              <a:t>scientific spirit</a:t>
            </a:r>
          </a:p>
        </p:txBody>
      </p:sp>
    </p:spTree>
    <p:extLst>
      <p:ext uri="{BB962C8B-B14F-4D97-AF65-F5344CB8AC3E}">
        <p14:creationId xmlns:p14="http://schemas.microsoft.com/office/powerpoint/2010/main" val="1582452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112E-17 -2.59259E-6 L 0.21875 0.24422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38" y="1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53" presetClass="exit" presetSubtype="3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66" grpId="1" animBg="1"/>
      <p:bldP spid="2" grpId="1" animBg="1"/>
      <p:bldP spid="2" grpId="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>
            <a:extLst>
              <a:ext uri="{FF2B5EF4-FFF2-40B4-BE49-F238E27FC236}">
                <a16:creationId xmlns:a16="http://schemas.microsoft.com/office/drawing/2014/main" id="{C5C8DAB1-8D05-8552-1715-CF532E1C3D7E}"/>
              </a:ext>
            </a:extLst>
          </p:cNvPr>
          <p:cNvSpPr/>
          <p:nvPr/>
        </p:nvSpPr>
        <p:spPr>
          <a:xfrm>
            <a:off x="6400800" y="1752600"/>
            <a:ext cx="914400" cy="914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52400" y="3593068"/>
            <a:ext cx="533400" cy="369332"/>
            <a:chOff x="152400" y="3593068"/>
            <a:chExt cx="533400" cy="369332"/>
          </a:xfrm>
        </p:grpSpPr>
        <p:sp>
          <p:nvSpPr>
            <p:cNvPr id="28" name="Oval 27"/>
            <p:cNvSpPr/>
            <p:nvPr/>
          </p:nvSpPr>
          <p:spPr>
            <a:xfrm>
              <a:off x="533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TextBox 37"/>
          <p:cNvSpPr txBox="1"/>
          <p:nvPr/>
        </p:nvSpPr>
        <p:spPr>
          <a:xfrm>
            <a:off x="3381562" y="4492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43000" y="4569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438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50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63482" y="1840468"/>
            <a:ext cx="3549836" cy="3939064"/>
            <a:chOff x="663482" y="1840468"/>
            <a:chExt cx="3549836" cy="3939064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663482" y="2263682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8" idx="5"/>
              <a:endCxn id="27" idx="1"/>
            </p:cNvCxnSpPr>
            <p:nvPr/>
          </p:nvCxnSpPr>
          <p:spPr>
            <a:xfrm>
              <a:off x="663482" y="3863882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2209800" y="1840468"/>
              <a:ext cx="2003518" cy="3939064"/>
              <a:chOff x="2209800" y="1840468"/>
              <a:chExt cx="2003518" cy="393906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286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2416082" y="2263682"/>
                <a:ext cx="17972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2362200" y="5334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2492282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4191000" y="3593068"/>
            <a:ext cx="409945" cy="369332"/>
            <a:chOff x="4191000" y="3593068"/>
            <a:chExt cx="409945" cy="369332"/>
          </a:xfrm>
        </p:grpSpPr>
        <p:sp>
          <p:nvSpPr>
            <p:cNvPr id="12" name="Oval 11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Arrow Connector 60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64029" y="2265015"/>
            <a:ext cx="1644836" cy="14924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514600" y="3841564"/>
            <a:ext cx="1721036" cy="14924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137792" y="4267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6C31"/>
                </a:solidFill>
              </a:rPr>
              <a:t>20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71600" y="4267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6C31"/>
                </a:solidFill>
              </a:rPr>
              <a:t>10</a:t>
            </a:r>
          </a:p>
        </p:txBody>
      </p:sp>
      <p:cxnSp>
        <p:nvCxnSpPr>
          <p:cNvPr id="74" name="Straight Arrow Connector 73"/>
          <p:cNvCxnSpPr>
            <a:stCxn id="11" idx="5"/>
          </p:cNvCxnSpPr>
          <p:nvPr/>
        </p:nvCxnSpPr>
        <p:spPr>
          <a:xfrm>
            <a:off x="2416082" y="2263682"/>
            <a:ext cx="1851118" cy="1546318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366392" y="28194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6C31"/>
                </a:solidFill>
              </a:rPr>
              <a:t>10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461392" y="3045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19200" y="2743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6C31"/>
                </a:solidFill>
              </a:rPr>
              <a:t>20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200400" y="3124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DA08A35-3609-81D4-3993-9670E45B82D4}"/>
              </a:ext>
            </a:extLst>
          </p:cNvPr>
          <p:cNvCxnSpPr>
            <a:cxnSpLocks/>
          </p:cNvCxnSpPr>
          <p:nvPr/>
        </p:nvCxnSpPr>
        <p:spPr>
          <a:xfrm>
            <a:off x="670109" y="3859572"/>
            <a:ext cx="1721036" cy="1492436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CF1B13A-B7BB-6A5B-11C9-95A5FB73A2E5}"/>
              </a:ext>
            </a:extLst>
          </p:cNvPr>
          <p:cNvSpPr txBox="1"/>
          <p:nvPr/>
        </p:nvSpPr>
        <p:spPr>
          <a:xfrm>
            <a:off x="2057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6C31"/>
                </a:solidFill>
              </a:rPr>
              <a:t>10</a:t>
            </a:r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5FB6086E-7EDD-C4C0-D3C2-0C8C870A5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Insights</a:t>
            </a:r>
            <a:br>
              <a:rPr lang="en-US" sz="3600" b="1" dirty="0"/>
            </a:br>
            <a:r>
              <a:rPr lang="en-US" sz="3600" b="1" dirty="0"/>
              <a:t>gained from the example</a:t>
            </a:r>
            <a:endParaRPr lang="en-US" sz="3600" b="1" dirty="0">
              <a:solidFill>
                <a:srgbClr val="7030A0"/>
              </a:solidFill>
            </a:endParaRP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5955469-5E63-AD95-D271-F4074ACF9BF6}"/>
              </a:ext>
            </a:extLst>
          </p:cNvPr>
          <p:cNvGrpSpPr/>
          <p:nvPr/>
        </p:nvGrpSpPr>
        <p:grpSpPr>
          <a:xfrm>
            <a:off x="4619255" y="1828800"/>
            <a:ext cx="4448545" cy="3939064"/>
            <a:chOff x="4619255" y="1828800"/>
            <a:chExt cx="4448545" cy="3939064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BBD1A9E-2198-B766-2D19-D36C469C8A48}"/>
                </a:ext>
              </a:extLst>
            </p:cNvPr>
            <p:cNvGrpSpPr/>
            <p:nvPr/>
          </p:nvGrpSpPr>
          <p:grpSpPr>
            <a:xfrm>
              <a:off x="4619255" y="3581400"/>
              <a:ext cx="533400" cy="369332"/>
              <a:chOff x="152400" y="3593068"/>
              <a:chExt cx="533400" cy="369332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BAF80BE2-9765-0563-1706-D8DE75BAFD8B}"/>
                  </a:ext>
                </a:extLst>
              </p:cNvPr>
              <p:cNvSpPr/>
              <p:nvPr/>
            </p:nvSpPr>
            <p:spPr>
              <a:xfrm>
                <a:off x="533400" y="3733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8DF3C270-7BA1-D169-6F3F-844F78687DBA}"/>
                      </a:ext>
                    </a:extLst>
                  </p:cNvPr>
                  <p:cNvSpPr txBox="1"/>
                  <p:nvPr/>
                </p:nvSpPr>
                <p:spPr>
                  <a:xfrm>
                    <a:off x="152400" y="3593068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400" y="3593068"/>
                    <a:ext cx="352981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t="-8197" r="-2241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FA0F1E3-F108-E26C-15D7-A7E01B4C32A8}"/>
                </a:ext>
              </a:extLst>
            </p:cNvPr>
            <p:cNvSpPr txBox="1"/>
            <p:nvPr/>
          </p:nvSpPr>
          <p:spPr>
            <a:xfrm>
              <a:off x="7848417" y="4481155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20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53504F3-C75B-9364-330B-F2339F9D1525}"/>
                </a:ext>
              </a:extLst>
            </p:cNvPr>
            <p:cNvSpPr txBox="1"/>
            <p:nvPr/>
          </p:nvSpPr>
          <p:spPr>
            <a:xfrm>
              <a:off x="5609855" y="4557355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88AFC04-153C-02E3-F44D-4ECA1F2E1960}"/>
                </a:ext>
              </a:extLst>
            </p:cNvPr>
            <p:cNvSpPr txBox="1"/>
            <p:nvPr/>
          </p:nvSpPr>
          <p:spPr>
            <a:xfrm>
              <a:off x="6905255" y="3642955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50</a:t>
              </a: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D5C977D6-839E-2E0C-1A74-366EA37E453B}"/>
                </a:ext>
              </a:extLst>
            </p:cNvPr>
            <p:cNvCxnSpPr>
              <a:stCxn id="70" idx="7"/>
              <a:endCxn id="81" idx="3"/>
            </p:cNvCxnSpPr>
            <p:nvPr/>
          </p:nvCxnSpPr>
          <p:spPr>
            <a:xfrm flipV="1">
              <a:off x="5130337" y="2252014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89B7B008-0F76-D7C6-9D1D-B874962B42CD}"/>
                </a:ext>
              </a:extLst>
            </p:cNvPr>
            <p:cNvCxnSpPr>
              <a:stCxn id="70" idx="5"/>
              <a:endCxn id="83" idx="1"/>
            </p:cNvCxnSpPr>
            <p:nvPr/>
          </p:nvCxnSpPr>
          <p:spPr>
            <a:xfrm>
              <a:off x="5130337" y="3852214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38F41D1-3FA9-8A50-C7E0-2C0A5303F9C0}"/>
                </a:ext>
              </a:extLst>
            </p:cNvPr>
            <p:cNvSpPr/>
            <p:nvPr/>
          </p:nvSpPr>
          <p:spPr>
            <a:xfrm>
              <a:off x="6752855" y="2121932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98AF7435-ED9F-C556-7DE7-DCFFFD360D61}"/>
                </a:ext>
              </a:extLst>
            </p:cNvPr>
            <p:cNvCxnSpPr>
              <a:stCxn id="81" idx="5"/>
              <a:endCxn id="88" idx="1"/>
            </p:cNvCxnSpPr>
            <p:nvPr/>
          </p:nvCxnSpPr>
          <p:spPr>
            <a:xfrm>
              <a:off x="6882937" y="2252014"/>
              <a:ext cx="17972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863BC73-DF19-6DA4-8C74-60977F77C792}"/>
                </a:ext>
              </a:extLst>
            </p:cNvPr>
            <p:cNvSpPr/>
            <p:nvPr/>
          </p:nvSpPr>
          <p:spPr>
            <a:xfrm>
              <a:off x="6829055" y="5322332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9D6F0E51-98DA-E0FA-02B5-8899B9FB29D3}"/>
                    </a:ext>
                  </a:extLst>
                </p:cNvPr>
                <p:cNvSpPr txBox="1"/>
                <p:nvPr/>
              </p:nvSpPr>
              <p:spPr>
                <a:xfrm>
                  <a:off x="6676655" y="18288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9D6F0E51-98DA-E0FA-02B5-8899B9FB29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6655" y="1828800"/>
                  <a:ext cx="37061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D2693FEE-1A69-5388-6715-6AD5C4986374}"/>
                    </a:ext>
                  </a:extLst>
                </p:cNvPr>
                <p:cNvSpPr txBox="1"/>
                <p:nvPr/>
              </p:nvSpPr>
              <p:spPr>
                <a:xfrm>
                  <a:off x="6676655" y="5398532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D2693FEE-1A69-5388-6715-6AD5C49863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6655" y="5398532"/>
                  <a:ext cx="375424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5AE97E3F-F7AB-18AB-A2C2-1B88D3106E34}"/>
                </a:ext>
              </a:extLst>
            </p:cNvPr>
            <p:cNvCxnSpPr>
              <a:stCxn id="83" idx="7"/>
              <a:endCxn id="88" idx="3"/>
            </p:cNvCxnSpPr>
            <p:nvPr/>
          </p:nvCxnSpPr>
          <p:spPr>
            <a:xfrm flipV="1">
              <a:off x="6959137" y="3852214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BC49DAA9-6A44-F8A5-6699-63E83DE96352}"/>
                </a:ext>
              </a:extLst>
            </p:cNvPr>
            <p:cNvGrpSpPr/>
            <p:nvPr/>
          </p:nvGrpSpPr>
          <p:grpSpPr>
            <a:xfrm>
              <a:off x="8657855" y="3581400"/>
              <a:ext cx="409945" cy="369332"/>
              <a:chOff x="4191000" y="3593068"/>
              <a:chExt cx="409945" cy="369332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16F63729-EEC9-BD7D-F807-A1BFF748A271}"/>
                  </a:ext>
                </a:extLst>
              </p:cNvPr>
              <p:cNvSpPr/>
              <p:nvPr/>
            </p:nvSpPr>
            <p:spPr>
              <a:xfrm>
                <a:off x="4191000" y="37338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B7182936-94AD-0641-E4C5-489B3D7E8FE2}"/>
                      </a:ext>
                    </a:extLst>
                  </p:cNvPr>
                  <p:cNvSpPr txBox="1"/>
                  <p:nvPr/>
                </p:nvSpPr>
                <p:spPr>
                  <a:xfrm>
                    <a:off x="4267200" y="35930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7200" y="35930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3636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A27585BD-3AE4-8F6E-B7EF-4C4BD1E62F29}"/>
                </a:ext>
              </a:extLst>
            </p:cNvPr>
            <p:cNvCxnSpPr/>
            <p:nvPr/>
          </p:nvCxnSpPr>
          <p:spPr>
            <a:xfrm>
              <a:off x="6829055" y="2274332"/>
              <a:ext cx="76200" cy="3048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A5CBD25C-DBCB-F0C2-48E0-9CE2BA3F8A98}"/>
                </a:ext>
              </a:extLst>
            </p:cNvPr>
            <p:cNvCxnSpPr/>
            <p:nvPr/>
          </p:nvCxnSpPr>
          <p:spPr>
            <a:xfrm flipV="1">
              <a:off x="5130884" y="2253347"/>
              <a:ext cx="1644836" cy="1492436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73C112CA-9A17-240B-882D-4DF9B448D8D8}"/>
                </a:ext>
              </a:extLst>
            </p:cNvPr>
            <p:cNvCxnSpPr/>
            <p:nvPr/>
          </p:nvCxnSpPr>
          <p:spPr>
            <a:xfrm>
              <a:off x="6829055" y="2274332"/>
              <a:ext cx="76200" cy="3048000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7DE17D59-6137-944E-0052-27E3ADCBC263}"/>
                </a:ext>
              </a:extLst>
            </p:cNvPr>
            <p:cNvCxnSpPr>
              <a:cxnSpLocks/>
              <a:stCxn id="83" idx="7"/>
            </p:cNvCxnSpPr>
            <p:nvPr/>
          </p:nvCxnSpPr>
          <p:spPr>
            <a:xfrm flipV="1">
              <a:off x="6959137" y="3829896"/>
              <a:ext cx="1743354" cy="1514754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54EDEEA-2E35-8794-DDE7-BDB0CD8ACD5F}"/>
                </a:ext>
              </a:extLst>
            </p:cNvPr>
            <p:cNvSpPr txBox="1"/>
            <p:nvPr/>
          </p:nvSpPr>
          <p:spPr>
            <a:xfrm>
              <a:off x="6524255" y="3642955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6C31"/>
                  </a:solidFill>
                </a:rPr>
                <a:t>20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4BA9431-27D8-7E88-F3AC-A992CA77E1F5}"/>
                </a:ext>
              </a:extLst>
            </p:cNvPr>
            <p:cNvSpPr txBox="1"/>
            <p:nvPr/>
          </p:nvSpPr>
          <p:spPr>
            <a:xfrm>
              <a:off x="7604647" y="4255532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6C31"/>
                  </a:solidFill>
                </a:rPr>
                <a:t>20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39919D2F-15F8-495D-4369-49F60AD04D65}"/>
                </a:ext>
              </a:extLst>
            </p:cNvPr>
            <p:cNvSpPr txBox="1"/>
            <p:nvPr/>
          </p:nvSpPr>
          <p:spPr>
            <a:xfrm>
              <a:off x="5928247" y="3033355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20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6AAD5B5C-5B24-EEC8-C9B7-71D0556A8F0E}"/>
                </a:ext>
              </a:extLst>
            </p:cNvPr>
            <p:cNvSpPr txBox="1"/>
            <p:nvPr/>
          </p:nvSpPr>
          <p:spPr>
            <a:xfrm>
              <a:off x="5686055" y="2731532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6C31"/>
                  </a:solidFill>
                </a:rPr>
                <a:t>20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A8A2398-E7B8-035B-85AB-83A0F3FEB21B}"/>
                </a:ext>
              </a:extLst>
            </p:cNvPr>
            <p:cNvSpPr txBox="1"/>
            <p:nvPr/>
          </p:nvSpPr>
          <p:spPr>
            <a:xfrm>
              <a:off x="7667255" y="3112532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</a:t>
              </a:r>
            </a:p>
          </p:txBody>
        </p:sp>
      </p:grpSp>
      <p:sp>
        <p:nvSpPr>
          <p:cNvPr id="7" name="Smiley Face 6">
            <a:extLst>
              <a:ext uri="{FF2B5EF4-FFF2-40B4-BE49-F238E27FC236}">
                <a16:creationId xmlns:a16="http://schemas.microsoft.com/office/drawing/2014/main" id="{37620637-1B0D-1D04-2705-3CEBFD2B885A}"/>
              </a:ext>
            </a:extLst>
          </p:cNvPr>
          <p:cNvSpPr/>
          <p:nvPr/>
        </p:nvSpPr>
        <p:spPr>
          <a:xfrm>
            <a:off x="6675623" y="5943600"/>
            <a:ext cx="533400" cy="533400"/>
          </a:xfrm>
          <a:prstGeom prst="smileyFace">
            <a:avLst>
              <a:gd name="adj" fmla="val -4653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ular Arrow 9">
            <a:extLst>
              <a:ext uri="{FF2B5EF4-FFF2-40B4-BE49-F238E27FC236}">
                <a16:creationId xmlns:a16="http://schemas.microsoft.com/office/drawing/2014/main" id="{942FF371-C7EF-2694-BCF1-264EBB10DB39}"/>
              </a:ext>
            </a:extLst>
          </p:cNvPr>
          <p:cNvSpPr/>
          <p:nvPr/>
        </p:nvSpPr>
        <p:spPr>
          <a:xfrm rot="20284900" flipV="1">
            <a:off x="6772405" y="2615025"/>
            <a:ext cx="1051447" cy="9906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00000"/>
              <a:gd name="adj5" fmla="val 181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loud Callout 38">
            <a:extLst>
              <a:ext uri="{FF2B5EF4-FFF2-40B4-BE49-F238E27FC236}">
                <a16:creationId xmlns:a16="http://schemas.microsoft.com/office/drawing/2014/main" id="{BA59EBBB-1E15-40EA-F30C-CD9346B55611}"/>
              </a:ext>
            </a:extLst>
          </p:cNvPr>
          <p:cNvSpPr/>
          <p:nvPr/>
        </p:nvSpPr>
        <p:spPr>
          <a:xfrm>
            <a:off x="283815" y="5662460"/>
            <a:ext cx="4335440" cy="988411"/>
          </a:xfrm>
          <a:prstGeom prst="cloudCallout">
            <a:avLst>
              <a:gd name="adj1" fmla="val 26301"/>
              <a:gd name="adj2" fmla="val 7230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But how did we arrive at this  redistribution ?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Let us look carefully.</a:t>
            </a:r>
            <a:endParaRPr lang="en-US" sz="16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0D25B144-F654-7693-9890-FC22C88B4D85}"/>
                  </a:ext>
                </a:extLst>
              </p:cNvPr>
              <p:cNvSpPr/>
              <p:nvPr/>
            </p:nvSpPr>
            <p:spPr>
              <a:xfrm>
                <a:off x="2505614" y="6039364"/>
                <a:ext cx="3415408" cy="541106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b="1" dirty="0">
                    <a:solidFill>
                      <a:srgbClr val="006C31"/>
                    </a:solidFill>
                  </a:rPr>
                  <a:t>Redistribution</a:t>
                </a:r>
                <a:r>
                  <a:rPr lang="en-US" sz="1800" dirty="0"/>
                  <a:t> </a:t>
                </a:r>
                <a:r>
                  <a:rPr lang="en-US" sz="1800" dirty="0">
                    <a:solidFill>
                      <a:schemeClr val="tx1"/>
                    </a:solidFill>
                  </a:rPr>
                  <a:t>of flow at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helped sending  more flow from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to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.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0D25B144-F654-7693-9890-FC22C88B4D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614" y="6039364"/>
                <a:ext cx="3415408" cy="541106"/>
              </a:xfrm>
              <a:prstGeom prst="roundRect">
                <a:avLst/>
              </a:prstGeom>
              <a:blipFill>
                <a:blip r:embed="rId8"/>
                <a:stretch>
                  <a:fillRect l="-355" t="-13043" r="-1596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9828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38" grpId="0"/>
      <p:bldP spid="43" grpId="0"/>
      <p:bldP spid="44" grpId="0"/>
      <p:bldP spid="71" grpId="0"/>
      <p:bldP spid="65" grpId="0"/>
      <p:bldP spid="75" grpId="0"/>
      <p:bldP spid="45" grpId="0"/>
      <p:bldP spid="47" grpId="0"/>
      <p:bldP spid="48" grpId="0"/>
      <p:bldP spid="5" grpId="0"/>
      <p:bldP spid="19" grpId="0"/>
      <p:bldP spid="7" grpId="0" animBg="1"/>
      <p:bldP spid="7" grpId="1" animBg="1"/>
      <p:bldP spid="10" grpId="0" animBg="1"/>
      <p:bldP spid="10" grpId="1" animBg="1"/>
      <p:bldP spid="6" grpId="0" animBg="1"/>
      <p:bldP spid="2" grpId="0" animBg="1"/>
      <p:bldP spid="2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1293453" y="420960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6C31"/>
                </a:solidFill>
              </a:rPr>
              <a:t>10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366392" y="28194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6C31"/>
                </a:solidFill>
              </a:rPr>
              <a:t>10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64692DC-173D-7D04-F68C-4A2D623C50C9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685800" y="3810000"/>
            <a:ext cx="1694500" cy="1516294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4EE8E2B-8729-70AA-71A5-FE719C770DAF}"/>
              </a:ext>
            </a:extLst>
          </p:cNvPr>
          <p:cNvGrpSpPr/>
          <p:nvPr/>
        </p:nvGrpSpPr>
        <p:grpSpPr>
          <a:xfrm>
            <a:off x="-533400" y="1295401"/>
            <a:ext cx="3276599" cy="4953000"/>
            <a:chOff x="4114800" y="1295401"/>
            <a:chExt cx="3276599" cy="4953000"/>
          </a:xfrm>
        </p:grpSpPr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B2CA7F04-7912-334D-B16D-7A4946664ED1}"/>
                </a:ext>
              </a:extLst>
            </p:cNvPr>
            <p:cNvSpPr/>
            <p:nvPr/>
          </p:nvSpPr>
          <p:spPr>
            <a:xfrm rot="5400000">
              <a:off x="3276600" y="2133601"/>
              <a:ext cx="4953000" cy="3276599"/>
            </a:xfrm>
            <a:prstGeom prst="arc">
              <a:avLst>
                <a:gd name="adj1" fmla="val 13605882"/>
                <a:gd name="adj2" fmla="val 19237841"/>
              </a:avLst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36BDFA7-6783-1BE1-AD6A-31250BD7350E}"/>
                </a:ext>
              </a:extLst>
            </p:cNvPr>
            <p:cNvCxnSpPr/>
            <p:nvPr/>
          </p:nvCxnSpPr>
          <p:spPr>
            <a:xfrm flipH="1" flipV="1">
              <a:off x="7010400" y="2220701"/>
              <a:ext cx="103654" cy="2176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28EAEFD-2ACE-0C4E-9EEB-B7C50AE71F60}"/>
              </a:ext>
            </a:extLst>
          </p:cNvPr>
          <p:cNvCxnSpPr>
            <a:cxnSpLocks/>
          </p:cNvCxnSpPr>
          <p:nvPr/>
        </p:nvCxnSpPr>
        <p:spPr>
          <a:xfrm>
            <a:off x="2514600" y="2286000"/>
            <a:ext cx="1752600" cy="1491734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6">
            <a:extLst>
              <a:ext uri="{FF2B5EF4-FFF2-40B4-BE49-F238E27FC236}">
                <a16:creationId xmlns:a16="http://schemas.microsoft.com/office/drawing/2014/main" id="{5FB6086E-7EDD-C4C0-D3C2-0C8C870A5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Insights</a:t>
            </a:r>
            <a:br>
              <a:rPr lang="en-US" sz="3600" b="1" dirty="0"/>
            </a:br>
            <a:r>
              <a:rPr lang="en-US" sz="3600" b="1" dirty="0"/>
              <a:t>gained from the example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B1067A-95CD-2F47-A6B6-47572820EEE1}"/>
              </a:ext>
            </a:extLst>
          </p:cNvPr>
          <p:cNvSpPr txBox="1"/>
          <p:nvPr/>
        </p:nvSpPr>
        <p:spPr>
          <a:xfrm>
            <a:off x="4728466" y="2590800"/>
            <a:ext cx="272888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We traversed a </a:t>
            </a:r>
            <a:r>
              <a:rPr lang="en-US" i="1" u="sng" dirty="0">
                <a:solidFill>
                  <a:srgbClr val="C00000"/>
                </a:solidFill>
              </a:rPr>
              <a:t>virtual</a:t>
            </a:r>
            <a:r>
              <a:rPr lang="en-US" dirty="0"/>
              <a:t>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9129B5-2478-1040-AC3A-4AC96B7AB593}"/>
                  </a:ext>
                </a:extLst>
              </p:cNvPr>
              <p:cNvSpPr txBox="1"/>
              <p:nvPr/>
            </p:nvSpPr>
            <p:spPr>
              <a:xfrm>
                <a:off x="4526880" y="3076407"/>
                <a:ext cx="6655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9129B5-2478-1040-AC3A-4AC96B7AB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880" y="3076407"/>
                <a:ext cx="665567" cy="369332"/>
              </a:xfrm>
              <a:prstGeom prst="rect">
                <a:avLst/>
              </a:prstGeom>
              <a:blipFill>
                <a:blip r:embed="rId6"/>
                <a:stretch>
                  <a:fillRect l="-7547" t="-6667" r="-754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29C81F8A-5091-9648-8E0F-8D84AE25C4E8}"/>
                  </a:ext>
                </a:extLst>
              </p:cNvPr>
              <p:cNvSpPr txBox="1"/>
              <p:nvPr/>
            </p:nvSpPr>
            <p:spPr>
              <a:xfrm>
                <a:off x="4509247" y="4002475"/>
                <a:ext cx="6832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29C81F8A-5091-9648-8E0F-8D84AE25C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9247" y="4002475"/>
                <a:ext cx="683200" cy="369332"/>
              </a:xfrm>
              <a:prstGeom prst="rect">
                <a:avLst/>
              </a:prstGeom>
              <a:blipFill>
                <a:blip r:embed="rId7"/>
                <a:stretch>
                  <a:fillRect l="-9259" t="-10000" r="-740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482B00A-258F-AB4A-946B-AF1E99B7CF77}"/>
                  </a:ext>
                </a:extLst>
              </p:cNvPr>
              <p:cNvSpPr txBox="1"/>
              <p:nvPr/>
            </p:nvSpPr>
            <p:spPr>
              <a:xfrm>
                <a:off x="4495800" y="4840675"/>
                <a:ext cx="6415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482B00A-258F-AB4A-946B-AF1E99B7C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4840675"/>
                <a:ext cx="641522" cy="369332"/>
              </a:xfrm>
              <a:prstGeom prst="rect">
                <a:avLst/>
              </a:prstGeom>
              <a:blipFill>
                <a:blip r:embed="rId8"/>
                <a:stretch>
                  <a:fillRect l="-9804" t="-6667" r="-784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8375E2D-BC3F-0E48-ADBC-EBA01A5FE833}"/>
                  </a:ext>
                </a:extLst>
              </p:cNvPr>
              <p:cNvSpPr txBox="1"/>
              <p:nvPr/>
            </p:nvSpPr>
            <p:spPr>
              <a:xfrm>
                <a:off x="5150124" y="3086585"/>
                <a:ext cx="13240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Present in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8375E2D-BC3F-0E48-ADBC-EBA01A5FE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124" y="3086585"/>
                <a:ext cx="1324080" cy="369332"/>
              </a:xfrm>
              <a:prstGeom prst="rect">
                <a:avLst/>
              </a:prstGeom>
              <a:blipFill>
                <a:blip r:embed="rId9"/>
                <a:stretch>
                  <a:fillRect l="-3810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F28DC881-7B49-3043-9534-B8A13EE84175}"/>
                  </a:ext>
                </a:extLst>
              </p:cNvPr>
              <p:cNvSpPr txBox="1"/>
              <p:nvPr/>
            </p:nvSpPr>
            <p:spPr>
              <a:xfrm>
                <a:off x="5088264" y="4840675"/>
                <a:ext cx="13240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Present in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F28DC881-7B49-3043-9534-B8A13EE84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264" y="4840675"/>
                <a:ext cx="1324080" cy="369332"/>
              </a:xfrm>
              <a:prstGeom prst="rect">
                <a:avLst/>
              </a:prstGeom>
              <a:blipFill>
                <a:blip r:embed="rId10"/>
                <a:stretch>
                  <a:fillRect l="-3810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4457564A-EF08-6847-AE60-FFA7C23FA3AD}"/>
                  </a:ext>
                </a:extLst>
              </p:cNvPr>
              <p:cNvSpPr txBox="1"/>
              <p:nvPr/>
            </p:nvSpPr>
            <p:spPr>
              <a:xfrm>
                <a:off x="5088264" y="3988727"/>
                <a:ext cx="17376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Not</a:t>
                </a:r>
                <a:r>
                  <a:rPr lang="en-US" dirty="0"/>
                  <a:t> present in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4457564A-EF08-6847-AE60-FFA7C23FA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264" y="3988727"/>
                <a:ext cx="1737655" cy="369332"/>
              </a:xfrm>
              <a:prstGeom prst="rect">
                <a:avLst/>
              </a:prstGeom>
              <a:blipFill>
                <a:blip r:embed="rId11"/>
                <a:stretch>
                  <a:fillRect l="-2899" t="-322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TextBox 103">
            <a:extLst>
              <a:ext uri="{FF2B5EF4-FFF2-40B4-BE49-F238E27FC236}">
                <a16:creationId xmlns:a16="http://schemas.microsoft.com/office/drawing/2014/main" id="{F598C4B7-F0FA-5C47-9049-20666A9ADA0E}"/>
              </a:ext>
            </a:extLst>
          </p:cNvPr>
          <p:cNvSpPr txBox="1"/>
          <p:nvPr/>
        </p:nvSpPr>
        <p:spPr>
          <a:xfrm>
            <a:off x="7147836" y="2984032"/>
            <a:ext cx="1767022" cy="5847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We increased flow </a:t>
            </a:r>
          </a:p>
          <a:p>
            <a:r>
              <a:rPr lang="en-US" sz="1600" dirty="0"/>
              <a:t>along this edge</a:t>
            </a:r>
            <a:endParaRPr lang="en-US" sz="1600" b="1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1E60FE6-5A2D-7B4A-8838-8411EC5FBBA0}"/>
              </a:ext>
            </a:extLst>
          </p:cNvPr>
          <p:cNvSpPr txBox="1"/>
          <p:nvPr/>
        </p:nvSpPr>
        <p:spPr>
          <a:xfrm>
            <a:off x="7174730" y="4707090"/>
            <a:ext cx="1767022" cy="5847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We increased flow </a:t>
            </a:r>
          </a:p>
          <a:p>
            <a:r>
              <a:rPr lang="en-US" sz="1600" dirty="0"/>
              <a:t>along this edge</a:t>
            </a:r>
            <a:endParaRPr 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3DCAF20B-DA8D-9440-98E6-2E1C94BCF82E}"/>
                  </a:ext>
                </a:extLst>
              </p:cNvPr>
              <p:cNvSpPr txBox="1"/>
              <p:nvPr/>
            </p:nvSpPr>
            <p:spPr>
              <a:xfrm>
                <a:off x="7164484" y="3715236"/>
                <a:ext cx="1979516" cy="861774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1600" dirty="0"/>
                  <a:t>) present in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endParaRPr lang="en-US" sz="1600" dirty="0"/>
              </a:p>
              <a:p>
                <a:r>
                  <a:rPr lang="en-US" sz="1600" dirty="0"/>
                  <a:t>&amp; we decreased flow </a:t>
                </a:r>
              </a:p>
              <a:p>
                <a:r>
                  <a:rPr lang="en-US" sz="1600" dirty="0"/>
                  <a:t>along this edge</a:t>
                </a:r>
                <a:endParaRPr lang="en-US" sz="1600" b="1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3DCAF20B-DA8D-9440-98E6-2E1C94BCF8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484" y="3715236"/>
                <a:ext cx="1979516" cy="861774"/>
              </a:xfrm>
              <a:prstGeom prst="rect">
                <a:avLst/>
              </a:prstGeom>
              <a:blipFill>
                <a:blip r:embed="rId12"/>
                <a:stretch>
                  <a:fillRect l="-1538" t="-2113" r="-923" b="-42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Cloud Callout 38">
            <a:extLst>
              <a:ext uri="{FF2B5EF4-FFF2-40B4-BE49-F238E27FC236}">
                <a16:creationId xmlns:a16="http://schemas.microsoft.com/office/drawing/2014/main" id="{3F2640B2-D2A8-3547-9C42-7C41AB0DAE1B}"/>
              </a:ext>
            </a:extLst>
          </p:cNvPr>
          <p:cNvSpPr/>
          <p:nvPr/>
        </p:nvSpPr>
        <p:spPr>
          <a:xfrm>
            <a:off x="2842956" y="5490570"/>
            <a:ext cx="4777044" cy="1326225"/>
          </a:xfrm>
          <a:prstGeom prst="cloudCallout">
            <a:avLst>
              <a:gd name="adj1" fmla="val 26301"/>
              <a:gd name="adj2" fmla="val 7230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Can you think of the key insight ? Spend some time before going to the next slide.</a:t>
            </a:r>
            <a:endParaRPr lang="en-US" sz="1600" dirty="0">
              <a:solidFill>
                <a:srgbClr val="002060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55852AA-385D-C4D4-094A-E6881A417C85}"/>
              </a:ext>
            </a:extLst>
          </p:cNvPr>
          <p:cNvGrpSpPr/>
          <p:nvPr/>
        </p:nvGrpSpPr>
        <p:grpSpPr>
          <a:xfrm>
            <a:off x="123455" y="1828800"/>
            <a:ext cx="4448545" cy="3939064"/>
            <a:chOff x="4619255" y="1828800"/>
            <a:chExt cx="4448545" cy="393906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BE17E14-2650-2B60-E8A6-9DAE3E85530C}"/>
                </a:ext>
              </a:extLst>
            </p:cNvPr>
            <p:cNvGrpSpPr/>
            <p:nvPr/>
          </p:nvGrpSpPr>
          <p:grpSpPr>
            <a:xfrm>
              <a:off x="4619255" y="3581400"/>
              <a:ext cx="533400" cy="369332"/>
              <a:chOff x="152400" y="3593068"/>
              <a:chExt cx="533400" cy="369332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FBD8B394-5958-C389-B737-2D679AB7A933}"/>
                  </a:ext>
                </a:extLst>
              </p:cNvPr>
              <p:cNvSpPr/>
              <p:nvPr/>
            </p:nvSpPr>
            <p:spPr>
              <a:xfrm>
                <a:off x="533400" y="3733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4E5CE02E-F669-2783-B69F-92058FC2B2A9}"/>
                      </a:ext>
                    </a:extLst>
                  </p:cNvPr>
                  <p:cNvSpPr txBox="1"/>
                  <p:nvPr/>
                </p:nvSpPr>
                <p:spPr>
                  <a:xfrm>
                    <a:off x="152400" y="3593068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400" y="3593068"/>
                    <a:ext cx="352981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t="-8197" r="-2241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4BAD387-25B8-FC14-EE9A-CBBC7EF223EA}"/>
                </a:ext>
              </a:extLst>
            </p:cNvPr>
            <p:cNvSpPr txBox="1"/>
            <p:nvPr/>
          </p:nvSpPr>
          <p:spPr>
            <a:xfrm>
              <a:off x="7848417" y="4481155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20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80AF16-935A-F72F-BECA-E97A27A46489}"/>
                </a:ext>
              </a:extLst>
            </p:cNvPr>
            <p:cNvSpPr txBox="1"/>
            <p:nvPr/>
          </p:nvSpPr>
          <p:spPr>
            <a:xfrm>
              <a:off x="5609855" y="4557355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B9E70E9-FAAE-8D9A-2C18-9F9906A16ACC}"/>
                </a:ext>
              </a:extLst>
            </p:cNvPr>
            <p:cNvSpPr txBox="1"/>
            <p:nvPr/>
          </p:nvSpPr>
          <p:spPr>
            <a:xfrm>
              <a:off x="6905255" y="3642955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50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69CE4E9-6436-DA3F-472D-CBFC8108E2E4}"/>
                </a:ext>
              </a:extLst>
            </p:cNvPr>
            <p:cNvCxnSpPr>
              <a:stCxn id="67" idx="7"/>
              <a:endCxn id="34" idx="3"/>
            </p:cNvCxnSpPr>
            <p:nvPr/>
          </p:nvCxnSpPr>
          <p:spPr>
            <a:xfrm flipV="1">
              <a:off x="5130337" y="2252014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79F5C46-CB07-8CA7-4C9E-5AB9899CDB01}"/>
                </a:ext>
              </a:extLst>
            </p:cNvPr>
            <p:cNvCxnSpPr>
              <a:stCxn id="67" idx="5"/>
              <a:endCxn id="36" idx="1"/>
            </p:cNvCxnSpPr>
            <p:nvPr/>
          </p:nvCxnSpPr>
          <p:spPr>
            <a:xfrm>
              <a:off x="5130337" y="3852214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405DBC5-B5B0-095C-E704-DB927450AA1C}"/>
                </a:ext>
              </a:extLst>
            </p:cNvPr>
            <p:cNvSpPr/>
            <p:nvPr/>
          </p:nvSpPr>
          <p:spPr>
            <a:xfrm>
              <a:off x="6752855" y="2121932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B44A81C-A80E-47FA-1A51-36464E420714}"/>
                </a:ext>
              </a:extLst>
            </p:cNvPr>
            <p:cNvCxnSpPr>
              <a:stCxn id="34" idx="5"/>
              <a:endCxn id="64" idx="1"/>
            </p:cNvCxnSpPr>
            <p:nvPr/>
          </p:nvCxnSpPr>
          <p:spPr>
            <a:xfrm>
              <a:off x="6882937" y="2252014"/>
              <a:ext cx="17972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D72FDB8-0CAD-CD6D-09E7-CC3DBAA80244}"/>
                </a:ext>
              </a:extLst>
            </p:cNvPr>
            <p:cNvSpPr/>
            <p:nvPr/>
          </p:nvSpPr>
          <p:spPr>
            <a:xfrm>
              <a:off x="6829055" y="5322332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D884E48-195E-BA9D-5B43-035ECF5210FD}"/>
                    </a:ext>
                  </a:extLst>
                </p:cNvPr>
                <p:cNvSpPr txBox="1"/>
                <p:nvPr/>
              </p:nvSpPr>
              <p:spPr>
                <a:xfrm>
                  <a:off x="6676655" y="18288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9D6F0E51-98DA-E0FA-02B5-8899B9FB29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6655" y="1828800"/>
                  <a:ext cx="370614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28514D41-9B21-235C-A835-61112BE8C7A9}"/>
                    </a:ext>
                  </a:extLst>
                </p:cNvPr>
                <p:cNvSpPr txBox="1"/>
                <p:nvPr/>
              </p:nvSpPr>
              <p:spPr>
                <a:xfrm>
                  <a:off x="6676655" y="5398532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D2693FEE-1A69-5388-6715-6AD5C49863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6655" y="5398532"/>
                  <a:ext cx="375424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E0AAEAAB-5DE3-9D00-87C6-52AFCAF0F831}"/>
                </a:ext>
              </a:extLst>
            </p:cNvPr>
            <p:cNvCxnSpPr>
              <a:stCxn id="36" idx="7"/>
              <a:endCxn id="64" idx="3"/>
            </p:cNvCxnSpPr>
            <p:nvPr/>
          </p:nvCxnSpPr>
          <p:spPr>
            <a:xfrm flipV="1">
              <a:off x="6959137" y="3852214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13FA4E9-0A06-F9AF-FE69-5072673F72BE}"/>
                </a:ext>
              </a:extLst>
            </p:cNvPr>
            <p:cNvGrpSpPr/>
            <p:nvPr/>
          </p:nvGrpSpPr>
          <p:grpSpPr>
            <a:xfrm>
              <a:off x="8657855" y="3581400"/>
              <a:ext cx="409945" cy="369332"/>
              <a:chOff x="4191000" y="3593068"/>
              <a:chExt cx="409945" cy="369332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A9BA02B-FB0B-FC1D-2223-E80401E8B074}"/>
                  </a:ext>
                </a:extLst>
              </p:cNvPr>
              <p:cNvSpPr/>
              <p:nvPr/>
            </p:nvSpPr>
            <p:spPr>
              <a:xfrm>
                <a:off x="4191000" y="37338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E3D11040-E66A-8404-C546-B25AF3D6345F}"/>
                      </a:ext>
                    </a:extLst>
                  </p:cNvPr>
                  <p:cNvSpPr txBox="1"/>
                  <p:nvPr/>
                </p:nvSpPr>
                <p:spPr>
                  <a:xfrm>
                    <a:off x="4267200" y="35930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7200" y="35930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3636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BF19221-F567-1D75-8E7B-8F0CEDAF8C97}"/>
                </a:ext>
              </a:extLst>
            </p:cNvPr>
            <p:cNvCxnSpPr/>
            <p:nvPr/>
          </p:nvCxnSpPr>
          <p:spPr>
            <a:xfrm>
              <a:off x="6829055" y="2274332"/>
              <a:ext cx="76200" cy="3048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1FE30C42-C364-0858-16E6-752589ADAF60}"/>
                </a:ext>
              </a:extLst>
            </p:cNvPr>
            <p:cNvCxnSpPr/>
            <p:nvPr/>
          </p:nvCxnSpPr>
          <p:spPr>
            <a:xfrm flipV="1">
              <a:off x="5130884" y="2253347"/>
              <a:ext cx="1644836" cy="1492436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A92D4524-5920-6E8F-5503-207A31C1D661}"/>
                </a:ext>
              </a:extLst>
            </p:cNvPr>
            <p:cNvCxnSpPr/>
            <p:nvPr/>
          </p:nvCxnSpPr>
          <p:spPr>
            <a:xfrm>
              <a:off x="6829055" y="2274332"/>
              <a:ext cx="76200" cy="3048000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ED01E52-5897-6648-400C-63D30DCF89B5}"/>
                </a:ext>
              </a:extLst>
            </p:cNvPr>
            <p:cNvCxnSpPr>
              <a:cxnSpLocks/>
              <a:stCxn id="36" idx="7"/>
            </p:cNvCxnSpPr>
            <p:nvPr/>
          </p:nvCxnSpPr>
          <p:spPr>
            <a:xfrm flipV="1">
              <a:off x="6959137" y="3829896"/>
              <a:ext cx="1743354" cy="1514754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640B30A-3F6C-0FE9-B0CD-66237B7A2C35}"/>
                </a:ext>
              </a:extLst>
            </p:cNvPr>
            <p:cNvSpPr txBox="1"/>
            <p:nvPr/>
          </p:nvSpPr>
          <p:spPr>
            <a:xfrm>
              <a:off x="6524255" y="3642955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6C31"/>
                  </a:solidFill>
                </a:rPr>
                <a:t>20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45B6897-8E14-2B22-97A7-6272780070A8}"/>
                </a:ext>
              </a:extLst>
            </p:cNvPr>
            <p:cNvSpPr txBox="1"/>
            <p:nvPr/>
          </p:nvSpPr>
          <p:spPr>
            <a:xfrm>
              <a:off x="7604647" y="4255532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6C31"/>
                  </a:solidFill>
                </a:rPr>
                <a:t>20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400F0DB-DE72-5DA5-24A2-C9D61BCE42D4}"/>
                </a:ext>
              </a:extLst>
            </p:cNvPr>
            <p:cNvSpPr txBox="1"/>
            <p:nvPr/>
          </p:nvSpPr>
          <p:spPr>
            <a:xfrm>
              <a:off x="5928247" y="3033355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20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A43F7C3-5F16-7282-7ABC-738679EAC0CB}"/>
                </a:ext>
              </a:extLst>
            </p:cNvPr>
            <p:cNvSpPr txBox="1"/>
            <p:nvPr/>
          </p:nvSpPr>
          <p:spPr>
            <a:xfrm>
              <a:off x="5686055" y="2731532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6C31"/>
                  </a:solidFill>
                </a:rPr>
                <a:t>20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7BB8A84-ECC8-E740-1201-B863800E19DF}"/>
                </a:ext>
              </a:extLst>
            </p:cNvPr>
            <p:cNvSpPr txBox="1"/>
            <p:nvPr/>
          </p:nvSpPr>
          <p:spPr>
            <a:xfrm>
              <a:off x="7667255" y="3112532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</a:t>
              </a: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7C114DFB-8197-5826-94E2-F92BD2866A34}"/>
              </a:ext>
            </a:extLst>
          </p:cNvPr>
          <p:cNvSpPr txBox="1"/>
          <p:nvPr/>
        </p:nvSpPr>
        <p:spPr>
          <a:xfrm>
            <a:off x="1945798" y="3642954"/>
            <a:ext cx="367408" cy="30777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6C31"/>
                </a:solidFill>
              </a:rPr>
              <a:t>10</a:t>
            </a:r>
          </a:p>
        </p:txBody>
      </p:sp>
      <p:sp>
        <p:nvSpPr>
          <p:cNvPr id="70" name="Up Arrow 21">
            <a:extLst>
              <a:ext uri="{FF2B5EF4-FFF2-40B4-BE49-F238E27FC236}">
                <a16:creationId xmlns:a16="http://schemas.microsoft.com/office/drawing/2014/main" id="{75B215BA-DC67-E3BA-2A93-14B6551DB77E}"/>
              </a:ext>
            </a:extLst>
          </p:cNvPr>
          <p:cNvSpPr/>
          <p:nvPr/>
        </p:nvSpPr>
        <p:spPr>
          <a:xfrm>
            <a:off x="1300976" y="3886200"/>
            <a:ext cx="375424" cy="369332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Up Arrow 22">
            <a:extLst>
              <a:ext uri="{FF2B5EF4-FFF2-40B4-BE49-F238E27FC236}">
                <a16:creationId xmlns:a16="http://schemas.microsoft.com/office/drawing/2014/main" id="{B86854B1-BB97-FA6A-7EA8-A2C75E584879}"/>
              </a:ext>
            </a:extLst>
          </p:cNvPr>
          <p:cNvSpPr/>
          <p:nvPr/>
        </p:nvSpPr>
        <p:spPr>
          <a:xfrm>
            <a:off x="3358376" y="2542478"/>
            <a:ext cx="375424" cy="341454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Down Arrow 24">
            <a:extLst>
              <a:ext uri="{FF2B5EF4-FFF2-40B4-BE49-F238E27FC236}">
                <a16:creationId xmlns:a16="http://schemas.microsoft.com/office/drawing/2014/main" id="{7ACB60FC-CA79-3845-B908-73E2919D838A}"/>
              </a:ext>
            </a:extLst>
          </p:cNvPr>
          <p:cNvSpPr/>
          <p:nvPr/>
        </p:nvSpPr>
        <p:spPr>
          <a:xfrm>
            <a:off x="1936666" y="3344690"/>
            <a:ext cx="367408" cy="307778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Up Arrow 25">
            <a:extLst>
              <a:ext uri="{FF2B5EF4-FFF2-40B4-BE49-F238E27FC236}">
                <a16:creationId xmlns:a16="http://schemas.microsoft.com/office/drawing/2014/main" id="{B9C2FD1D-028B-A53D-1350-B83C079C7758}"/>
              </a:ext>
            </a:extLst>
          </p:cNvPr>
          <p:cNvSpPr/>
          <p:nvPr/>
        </p:nvSpPr>
        <p:spPr>
          <a:xfrm>
            <a:off x="6788416" y="2973288"/>
            <a:ext cx="375424" cy="369332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Up Arrow 31">
            <a:extLst>
              <a:ext uri="{FF2B5EF4-FFF2-40B4-BE49-F238E27FC236}">
                <a16:creationId xmlns:a16="http://schemas.microsoft.com/office/drawing/2014/main" id="{87A51639-A9D1-5471-B7A9-298075D678FA}"/>
              </a:ext>
            </a:extLst>
          </p:cNvPr>
          <p:cNvSpPr/>
          <p:nvPr/>
        </p:nvSpPr>
        <p:spPr>
          <a:xfrm>
            <a:off x="6863576" y="4709584"/>
            <a:ext cx="375424" cy="369332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Down Arrow 32">
            <a:extLst>
              <a:ext uri="{FF2B5EF4-FFF2-40B4-BE49-F238E27FC236}">
                <a16:creationId xmlns:a16="http://schemas.microsoft.com/office/drawing/2014/main" id="{0FCBA3D3-CDD4-570C-F670-A3991034588F}"/>
              </a:ext>
            </a:extLst>
          </p:cNvPr>
          <p:cNvSpPr/>
          <p:nvPr/>
        </p:nvSpPr>
        <p:spPr>
          <a:xfrm>
            <a:off x="6823895" y="4033252"/>
            <a:ext cx="367408" cy="307778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471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75" grpId="0"/>
      <p:bldP spid="6" grpId="0" animBg="1"/>
      <p:bldP spid="7" grpId="0"/>
      <p:bldP spid="96" grpId="0"/>
      <p:bldP spid="97" grpId="0"/>
      <p:bldP spid="8" grpId="0"/>
      <p:bldP spid="98" grpId="0"/>
      <p:bldP spid="99" grpId="0"/>
      <p:bldP spid="104" grpId="1" animBg="1"/>
      <p:bldP spid="105" grpId="1" animBg="1"/>
      <p:bldP spid="106" grpId="1" animBg="1"/>
      <p:bldP spid="107" grpId="0" animBg="1"/>
      <p:bldP spid="69" grpId="0" animBg="1"/>
      <p:bldP spid="70" grpId="0" animBg="1"/>
      <p:bldP spid="72" grpId="0" animBg="1"/>
      <p:bldP spid="73" grpId="0" animBg="1"/>
      <p:bldP spid="76" grpId="0" animBg="1"/>
      <p:bldP spid="77" grpId="0" animBg="1"/>
      <p:bldP spid="7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loud 6">
            <a:extLst>
              <a:ext uri="{FF2B5EF4-FFF2-40B4-BE49-F238E27FC236}">
                <a16:creationId xmlns:a16="http://schemas.microsoft.com/office/drawing/2014/main" id="{78F8E989-DC33-15B3-51AE-B86B1BF32E79}"/>
              </a:ext>
            </a:extLst>
          </p:cNvPr>
          <p:cNvSpPr/>
          <p:nvPr/>
        </p:nvSpPr>
        <p:spPr>
          <a:xfrm>
            <a:off x="76200" y="1752600"/>
            <a:ext cx="8674744" cy="4267200"/>
          </a:xfrm>
          <a:prstGeom prst="cloud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>
                <a:extLst>
                  <a:ext uri="{FF2B5EF4-FFF2-40B4-BE49-F238E27FC236}">
                    <a16:creationId xmlns:a16="http://schemas.microsoft.com/office/drawing/2014/main" id="{A2F4C1FE-324E-9882-6D5A-7B9FF251D6F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Consider any flow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6" name="Title 5">
                <a:extLst>
                  <a:ext uri="{FF2B5EF4-FFF2-40B4-BE49-F238E27FC236}">
                    <a16:creationId xmlns:a16="http://schemas.microsoft.com/office/drawing/2014/main" id="{A2F4C1FE-324E-9882-6D5A-7B9FF251D6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9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D0256-4F1A-2C8B-0EAF-F0A5D302E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35C5450-1A28-1959-4B36-16886EB4EF8A}"/>
              </a:ext>
            </a:extLst>
          </p:cNvPr>
          <p:cNvGrpSpPr/>
          <p:nvPr/>
        </p:nvGrpSpPr>
        <p:grpSpPr>
          <a:xfrm>
            <a:off x="457200" y="3745468"/>
            <a:ext cx="429181" cy="369332"/>
            <a:chOff x="1219200" y="4442936"/>
            <a:chExt cx="429181" cy="36933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FAF18B6-6B94-7DC3-091C-E8F840C976A6}"/>
                </a:ext>
              </a:extLst>
            </p:cNvPr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B791BFF-1438-9E91-AC86-846DB828A7E4}"/>
                    </a:ext>
                  </a:extLst>
                </p:cNvPr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020E87E-A1C1-4F69-CC0D-093255D132B1}"/>
              </a:ext>
            </a:extLst>
          </p:cNvPr>
          <p:cNvGrpSpPr/>
          <p:nvPr/>
        </p:nvGrpSpPr>
        <p:grpSpPr>
          <a:xfrm>
            <a:off x="7848600" y="3657600"/>
            <a:ext cx="533400" cy="369332"/>
            <a:chOff x="6934200" y="4431268"/>
            <a:chExt cx="533400" cy="369332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7737916-7BE2-F0B5-2A4D-53D9216A1129}"/>
                </a:ext>
              </a:extLst>
            </p:cNvPr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E28F24A-45C4-008F-ADCA-1314E5F1351E}"/>
                    </a:ext>
                  </a:extLst>
                </p:cNvPr>
                <p:cNvSpPr txBox="1"/>
                <p:nvPr/>
              </p:nvSpPr>
              <p:spPr>
                <a:xfrm>
                  <a:off x="7133855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3855" y="4431268"/>
                  <a:ext cx="33374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54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1684022-B90F-DC2D-CEC4-18BC45A6C6F4}"/>
                  </a:ext>
                </a:extLst>
              </p:cNvPr>
              <p:cNvSpPr txBox="1"/>
              <p:nvPr/>
            </p:nvSpPr>
            <p:spPr>
              <a:xfrm>
                <a:off x="4178944" y="6260068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1684022-B90F-DC2D-CEC4-18BC45A6C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944" y="6260068"/>
                <a:ext cx="39305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B69F7DA-6B89-8FC3-67DF-180BE7A8FD9A}"/>
              </a:ext>
            </a:extLst>
          </p:cNvPr>
          <p:cNvCxnSpPr>
            <a:cxnSpLocks/>
            <a:stCxn id="22" idx="7"/>
          </p:cNvCxnSpPr>
          <p:nvPr/>
        </p:nvCxnSpPr>
        <p:spPr>
          <a:xfrm flipV="1">
            <a:off x="1844866" y="3587426"/>
            <a:ext cx="668105" cy="8544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7327472-BC8E-504A-D0FC-1D8A8CDD7939}"/>
              </a:ext>
            </a:extLst>
          </p:cNvPr>
          <p:cNvCxnSpPr>
            <a:cxnSpLocks/>
          </p:cNvCxnSpPr>
          <p:nvPr/>
        </p:nvCxnSpPr>
        <p:spPr>
          <a:xfrm flipV="1">
            <a:off x="1847529" y="3581400"/>
            <a:ext cx="668105" cy="854492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CDE81FD3-3E7A-05C6-E07D-0717B88E2FFE}"/>
              </a:ext>
            </a:extLst>
          </p:cNvPr>
          <p:cNvSpPr/>
          <p:nvPr/>
        </p:nvSpPr>
        <p:spPr>
          <a:xfrm>
            <a:off x="1524000" y="4267200"/>
            <a:ext cx="495584" cy="479518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29F51F1-A8A5-14F8-3A14-2CC57D94E4AA}"/>
                  </a:ext>
                </a:extLst>
              </p:cNvPr>
              <p:cNvSpPr txBox="1"/>
              <p:nvPr/>
            </p:nvSpPr>
            <p:spPr>
              <a:xfrm>
                <a:off x="1714784" y="3745468"/>
                <a:ext cx="5485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29F51F1-A8A5-14F8-3A14-2CC57D94E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784" y="3745468"/>
                <a:ext cx="54854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>
            <a:extLst>
              <a:ext uri="{FF2B5EF4-FFF2-40B4-BE49-F238E27FC236}">
                <a16:creationId xmlns:a16="http://schemas.microsoft.com/office/drawing/2014/main" id="{E5F98512-7780-28E7-9541-900A92D5801F}"/>
              </a:ext>
            </a:extLst>
          </p:cNvPr>
          <p:cNvSpPr/>
          <p:nvPr/>
        </p:nvSpPr>
        <p:spPr>
          <a:xfrm>
            <a:off x="2324384" y="3352800"/>
            <a:ext cx="495584" cy="47951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4DC46D-4AEA-5A8F-B9F3-3D8B1F1262B0}"/>
              </a:ext>
            </a:extLst>
          </p:cNvPr>
          <p:cNvCxnSpPr>
            <a:cxnSpLocks/>
            <a:endCxn id="38" idx="0"/>
          </p:cNvCxnSpPr>
          <p:nvPr/>
        </p:nvCxnSpPr>
        <p:spPr>
          <a:xfrm flipV="1">
            <a:off x="2515634" y="3516868"/>
            <a:ext cx="1071243" cy="9147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B0D5201-CC71-655C-82F7-2FA3D7DA9042}"/>
              </a:ext>
            </a:extLst>
          </p:cNvPr>
          <p:cNvCxnSpPr>
            <a:cxnSpLocks/>
          </p:cNvCxnSpPr>
          <p:nvPr/>
        </p:nvCxnSpPr>
        <p:spPr>
          <a:xfrm flipV="1">
            <a:off x="2593873" y="3505200"/>
            <a:ext cx="993004" cy="762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6949EE7-DF92-2D12-3395-7D8167126BD4}"/>
                  </a:ext>
                </a:extLst>
              </p:cNvPr>
              <p:cNvSpPr txBox="1"/>
              <p:nvPr/>
            </p:nvSpPr>
            <p:spPr>
              <a:xfrm>
                <a:off x="2781584" y="3048000"/>
                <a:ext cx="5485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6949EE7-DF92-2D12-3395-7D8167126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584" y="3048000"/>
                <a:ext cx="54854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Oval 48">
            <a:extLst>
              <a:ext uri="{FF2B5EF4-FFF2-40B4-BE49-F238E27FC236}">
                <a16:creationId xmlns:a16="http://schemas.microsoft.com/office/drawing/2014/main" id="{745B1EE5-5C74-EE74-046C-0EA6F549D531}"/>
              </a:ext>
            </a:extLst>
          </p:cNvPr>
          <p:cNvSpPr/>
          <p:nvPr/>
        </p:nvSpPr>
        <p:spPr>
          <a:xfrm>
            <a:off x="3391184" y="3276600"/>
            <a:ext cx="495584" cy="47951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BC24847-ACC6-DF18-CCC3-2C2337B141CB}"/>
              </a:ext>
            </a:extLst>
          </p:cNvPr>
          <p:cNvCxnSpPr>
            <a:cxnSpLocks/>
          </p:cNvCxnSpPr>
          <p:nvPr/>
        </p:nvCxnSpPr>
        <p:spPr>
          <a:xfrm flipH="1">
            <a:off x="4803816" y="2819400"/>
            <a:ext cx="545332" cy="55571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FD28B6C-5B55-4AF1-BF1D-CE76D66ECB2D}"/>
              </a:ext>
            </a:extLst>
          </p:cNvPr>
          <p:cNvCxnSpPr>
            <a:cxnSpLocks/>
          </p:cNvCxnSpPr>
          <p:nvPr/>
        </p:nvCxnSpPr>
        <p:spPr>
          <a:xfrm flipV="1">
            <a:off x="3657600" y="3429000"/>
            <a:ext cx="993004" cy="76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A43A9D4-1943-0263-77CA-66A3534A8E62}"/>
              </a:ext>
            </a:extLst>
          </p:cNvPr>
          <p:cNvGrpSpPr/>
          <p:nvPr/>
        </p:nvGrpSpPr>
        <p:grpSpPr>
          <a:xfrm>
            <a:off x="1579838" y="4419600"/>
            <a:ext cx="386644" cy="404229"/>
            <a:chOff x="2455854" y="4419600"/>
            <a:chExt cx="386644" cy="404229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CA3193D-D852-C409-38BC-05E06423430A}"/>
                </a:ext>
              </a:extLst>
            </p:cNvPr>
            <p:cNvSpPr/>
            <p:nvPr/>
          </p:nvSpPr>
          <p:spPr>
            <a:xfrm>
              <a:off x="2590800" y="4419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A8178FB4-674E-096A-1E8F-EE86254DAB2F}"/>
                    </a:ext>
                  </a:extLst>
                </p:cNvPr>
                <p:cNvSpPr txBox="1"/>
                <p:nvPr/>
              </p:nvSpPr>
              <p:spPr>
                <a:xfrm>
                  <a:off x="2455854" y="4454497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A8178FB4-674E-096A-1E8F-EE86254DAB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5854" y="4454497"/>
                  <a:ext cx="386644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A8CAAA1-DAAB-D23E-6FFE-4C0E40D6F4F7}"/>
              </a:ext>
            </a:extLst>
          </p:cNvPr>
          <p:cNvGrpSpPr/>
          <p:nvPr/>
        </p:nvGrpSpPr>
        <p:grpSpPr>
          <a:xfrm>
            <a:off x="2431011" y="3505200"/>
            <a:ext cx="375423" cy="383104"/>
            <a:chOff x="2545027" y="4419600"/>
            <a:chExt cx="375423" cy="383104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74D0E9E-E9EB-C0B8-6B4D-D58C57CA78C4}"/>
                </a:ext>
              </a:extLst>
            </p:cNvPr>
            <p:cNvSpPr/>
            <p:nvPr/>
          </p:nvSpPr>
          <p:spPr>
            <a:xfrm>
              <a:off x="2590800" y="4419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3D2E863-06BA-5997-5D21-F93334FED3D4}"/>
                    </a:ext>
                  </a:extLst>
                </p:cNvPr>
                <p:cNvSpPr txBox="1"/>
                <p:nvPr/>
              </p:nvSpPr>
              <p:spPr>
                <a:xfrm>
                  <a:off x="2545027" y="4433372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3D2E863-06BA-5997-5D21-F93334FED3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5027" y="4433372"/>
                  <a:ext cx="375423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244144B-FB4D-DDF5-4D41-F07F4CA46A6D}"/>
                  </a:ext>
                </a:extLst>
              </p:cNvPr>
              <p:cNvSpPr txBox="1"/>
              <p:nvPr/>
            </p:nvSpPr>
            <p:spPr>
              <a:xfrm>
                <a:off x="4724400" y="2743200"/>
                <a:ext cx="5485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244144B-FB4D-DDF5-4D41-F07F4CA46A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743200"/>
                <a:ext cx="54854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C96AB55C-9DDB-999E-75D7-A19F9C0C606A}"/>
              </a:ext>
            </a:extLst>
          </p:cNvPr>
          <p:cNvSpPr/>
          <p:nvPr/>
        </p:nvSpPr>
        <p:spPr>
          <a:xfrm>
            <a:off x="5158364" y="2514600"/>
            <a:ext cx="495584" cy="47951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8C2E897-7516-C6F7-3249-A1DE138B00E5}"/>
              </a:ext>
            </a:extLst>
          </p:cNvPr>
          <p:cNvGrpSpPr/>
          <p:nvPr/>
        </p:nvGrpSpPr>
        <p:grpSpPr>
          <a:xfrm>
            <a:off x="4554556" y="3352800"/>
            <a:ext cx="375423" cy="403318"/>
            <a:chOff x="2486770" y="4419600"/>
            <a:chExt cx="375423" cy="403318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C69649D-9E50-28DA-C762-72106331ADD6}"/>
                </a:ext>
              </a:extLst>
            </p:cNvPr>
            <p:cNvSpPr/>
            <p:nvPr/>
          </p:nvSpPr>
          <p:spPr>
            <a:xfrm>
              <a:off x="2590800" y="4419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06DF5012-BFA5-B83C-91FF-D01693639B68}"/>
                    </a:ext>
                  </a:extLst>
                </p:cNvPr>
                <p:cNvSpPr txBox="1"/>
                <p:nvPr/>
              </p:nvSpPr>
              <p:spPr>
                <a:xfrm>
                  <a:off x="2486770" y="4453586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06DF5012-BFA5-B83C-91FF-D01693639B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6770" y="4453586"/>
                  <a:ext cx="375423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BFBF66B-6822-4440-4FB0-E28C5273595F}"/>
              </a:ext>
            </a:extLst>
          </p:cNvPr>
          <p:cNvCxnSpPr>
            <a:cxnSpLocks/>
          </p:cNvCxnSpPr>
          <p:nvPr/>
        </p:nvCxnSpPr>
        <p:spPr>
          <a:xfrm flipV="1">
            <a:off x="3698489" y="3429000"/>
            <a:ext cx="993004" cy="762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22A6143C-B982-2D43-A4D7-452799D22A43}"/>
              </a:ext>
            </a:extLst>
          </p:cNvPr>
          <p:cNvSpPr/>
          <p:nvPr/>
        </p:nvSpPr>
        <p:spPr>
          <a:xfrm>
            <a:off x="4457416" y="3200400"/>
            <a:ext cx="495584" cy="47951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4198626-C536-E2B2-5376-55035E86597B}"/>
                  </a:ext>
                </a:extLst>
              </p:cNvPr>
              <p:cNvSpPr txBox="1"/>
              <p:nvPr/>
            </p:nvSpPr>
            <p:spPr>
              <a:xfrm>
                <a:off x="3810000" y="3048000"/>
                <a:ext cx="5485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4198626-C536-E2B2-5376-55035E865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3048000"/>
                <a:ext cx="548548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74DB436-DFF7-61A4-91D1-1A83CA1E4AFE}"/>
              </a:ext>
            </a:extLst>
          </p:cNvPr>
          <p:cNvCxnSpPr>
            <a:cxnSpLocks/>
            <a:stCxn id="69" idx="2"/>
            <a:endCxn id="55" idx="6"/>
          </p:cNvCxnSpPr>
          <p:nvPr/>
        </p:nvCxnSpPr>
        <p:spPr>
          <a:xfrm flipH="1" flipV="1">
            <a:off x="5493488" y="2758440"/>
            <a:ext cx="746852" cy="358682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DDD6444-A70F-AD73-4656-04483A0B3B5C}"/>
                  </a:ext>
                </a:extLst>
              </p:cNvPr>
              <p:cNvSpPr txBox="1"/>
              <p:nvPr/>
            </p:nvSpPr>
            <p:spPr>
              <a:xfrm>
                <a:off x="5623652" y="2590800"/>
                <a:ext cx="5485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DDD6444-A70F-AD73-4656-04483A0B3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3652" y="2590800"/>
                <a:ext cx="548548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Oval 71">
            <a:extLst>
              <a:ext uri="{FF2B5EF4-FFF2-40B4-BE49-F238E27FC236}">
                <a16:creationId xmlns:a16="http://schemas.microsoft.com/office/drawing/2014/main" id="{25464F8B-0DE0-4529-0235-43051196F270}"/>
              </a:ext>
            </a:extLst>
          </p:cNvPr>
          <p:cNvSpPr/>
          <p:nvPr/>
        </p:nvSpPr>
        <p:spPr>
          <a:xfrm>
            <a:off x="6057616" y="2873282"/>
            <a:ext cx="495584" cy="47951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CF7957C-DA43-BD2C-C41E-2EBD41FC3061}"/>
              </a:ext>
            </a:extLst>
          </p:cNvPr>
          <p:cNvGrpSpPr/>
          <p:nvPr/>
        </p:nvGrpSpPr>
        <p:grpSpPr>
          <a:xfrm>
            <a:off x="5191272" y="2399056"/>
            <a:ext cx="380232" cy="435584"/>
            <a:chOff x="2440984" y="4136416"/>
            <a:chExt cx="380232" cy="435584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30D363E-4D77-86EE-CC0A-34ED96EF999F}"/>
                </a:ext>
              </a:extLst>
            </p:cNvPr>
            <p:cNvSpPr/>
            <p:nvPr/>
          </p:nvSpPr>
          <p:spPr>
            <a:xfrm>
              <a:off x="2590800" y="4419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7A66DCC8-3875-8964-E22A-CFC467DD7A8C}"/>
                    </a:ext>
                  </a:extLst>
                </p:cNvPr>
                <p:cNvSpPr txBox="1"/>
                <p:nvPr/>
              </p:nvSpPr>
              <p:spPr>
                <a:xfrm>
                  <a:off x="2440984" y="4136416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7A66DCC8-3875-8964-E22A-CFC467DD7A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0984" y="4136416"/>
                  <a:ext cx="380232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4B786DC-792A-7911-6F66-FC5E22D989C5}"/>
              </a:ext>
            </a:extLst>
          </p:cNvPr>
          <p:cNvGrpSpPr/>
          <p:nvPr/>
        </p:nvGrpSpPr>
        <p:grpSpPr>
          <a:xfrm>
            <a:off x="3401570" y="3429000"/>
            <a:ext cx="370614" cy="457200"/>
            <a:chOff x="2438400" y="4419600"/>
            <a:chExt cx="370614" cy="4572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E046270-8F9A-DF86-5792-8AD7BA7A6E8E}"/>
                </a:ext>
              </a:extLst>
            </p:cNvPr>
            <p:cNvSpPr/>
            <p:nvPr/>
          </p:nvSpPr>
          <p:spPr>
            <a:xfrm>
              <a:off x="2590800" y="4419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29068D5-FF14-30F7-8D5B-9CFE7A21DC2D}"/>
                    </a:ext>
                  </a:extLst>
                </p:cNvPr>
                <p:cNvSpPr txBox="1"/>
                <p:nvPr/>
              </p:nvSpPr>
              <p:spPr>
                <a:xfrm>
                  <a:off x="2438400" y="45074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29068D5-FF14-30F7-8D5B-9CFE7A21DC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00" y="4507468"/>
                  <a:ext cx="370614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0AEC03D-75C4-6C82-528F-97C55298D97E}"/>
              </a:ext>
            </a:extLst>
          </p:cNvPr>
          <p:cNvGrpSpPr/>
          <p:nvPr/>
        </p:nvGrpSpPr>
        <p:grpSpPr>
          <a:xfrm>
            <a:off x="6087940" y="2743200"/>
            <a:ext cx="377026" cy="450122"/>
            <a:chOff x="2438400" y="4121878"/>
            <a:chExt cx="377026" cy="450122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EE5CD128-2C31-9ADF-B9C4-1B15E33788C5}"/>
                </a:ext>
              </a:extLst>
            </p:cNvPr>
            <p:cNvSpPr/>
            <p:nvPr/>
          </p:nvSpPr>
          <p:spPr>
            <a:xfrm>
              <a:off x="2590800" y="4419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2747C844-9587-706B-E013-9880B143BC49}"/>
                    </a:ext>
                  </a:extLst>
                </p:cNvPr>
                <p:cNvSpPr txBox="1"/>
                <p:nvPr/>
              </p:nvSpPr>
              <p:spPr>
                <a:xfrm>
                  <a:off x="2438400" y="4121878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2747C844-9587-706B-E013-9880B143BC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00" y="4121878"/>
                  <a:ext cx="377026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97B70C9-ABFD-86BB-67D0-385588FC043A}"/>
              </a:ext>
            </a:extLst>
          </p:cNvPr>
          <p:cNvCxnSpPr>
            <a:cxnSpLocks/>
            <a:stCxn id="69" idx="5"/>
            <a:endCxn id="79" idx="2"/>
          </p:cNvCxnSpPr>
          <p:nvPr/>
        </p:nvCxnSpPr>
        <p:spPr>
          <a:xfrm>
            <a:off x="6370422" y="3171004"/>
            <a:ext cx="885410" cy="939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B9071F27-6214-4D60-B5E8-7CDC1EEDAC39}"/>
              </a:ext>
            </a:extLst>
          </p:cNvPr>
          <p:cNvSpPr/>
          <p:nvPr/>
        </p:nvSpPr>
        <p:spPr>
          <a:xfrm>
            <a:off x="7048216" y="3025682"/>
            <a:ext cx="495584" cy="47951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A9DBC5C-4648-F9C2-D71F-7A3C1A98CD11}"/>
              </a:ext>
            </a:extLst>
          </p:cNvPr>
          <p:cNvGrpSpPr/>
          <p:nvPr/>
        </p:nvGrpSpPr>
        <p:grpSpPr>
          <a:xfrm>
            <a:off x="7078540" y="2895600"/>
            <a:ext cx="354584" cy="450122"/>
            <a:chOff x="2438400" y="4121878"/>
            <a:chExt cx="354584" cy="450122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66F3DD4-21B8-5E63-6732-4E7E6D276793}"/>
                </a:ext>
              </a:extLst>
            </p:cNvPr>
            <p:cNvSpPr/>
            <p:nvPr/>
          </p:nvSpPr>
          <p:spPr>
            <a:xfrm>
              <a:off x="2590800" y="4419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D7453D9E-0F7D-9BCE-6D47-71F48689D7A9}"/>
                    </a:ext>
                  </a:extLst>
                </p:cNvPr>
                <p:cNvSpPr txBox="1"/>
                <p:nvPr/>
              </p:nvSpPr>
              <p:spPr>
                <a:xfrm>
                  <a:off x="2438400" y="4121878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D7453D9E-0F7D-9BCE-6D47-71F48689D7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00" y="4121878"/>
                  <a:ext cx="354584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7CBEE5E-7E8B-93B5-E118-2C022EF9AF54}"/>
                  </a:ext>
                </a:extLst>
              </p:cNvPr>
              <p:cNvSpPr txBox="1"/>
              <p:nvPr/>
            </p:nvSpPr>
            <p:spPr>
              <a:xfrm>
                <a:off x="6553200" y="2907268"/>
                <a:ext cx="5485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7CBEE5E-7E8B-93B5-E118-2C022EF9A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2907268"/>
                <a:ext cx="548548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3F2D6A5-632B-DEEF-FE72-C68A413704B4}"/>
              </a:ext>
            </a:extLst>
          </p:cNvPr>
          <p:cNvCxnSpPr>
            <a:cxnSpLocks/>
            <a:stCxn id="69" idx="5"/>
            <a:endCxn id="79" idx="2"/>
          </p:cNvCxnSpPr>
          <p:nvPr/>
        </p:nvCxnSpPr>
        <p:spPr>
          <a:xfrm>
            <a:off x="6370422" y="3171004"/>
            <a:ext cx="885410" cy="93928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Line Callout 1 65">
                <a:extLst>
                  <a:ext uri="{FF2B5EF4-FFF2-40B4-BE49-F238E27FC236}">
                    <a16:creationId xmlns:a16="http://schemas.microsoft.com/office/drawing/2014/main" id="{DE824FD5-0F0B-0C5C-D481-46435B9EE1AE}"/>
                  </a:ext>
                </a:extLst>
              </p:cNvPr>
              <p:cNvSpPr/>
              <p:nvPr/>
            </p:nvSpPr>
            <p:spPr>
              <a:xfrm>
                <a:off x="1891408" y="1219200"/>
                <a:ext cx="2985392" cy="533400"/>
              </a:xfrm>
              <a:prstGeom prst="borderCallout1">
                <a:avLst>
                  <a:gd name="adj1" fmla="val 104347"/>
                  <a:gd name="adj2" fmla="val 49687"/>
                  <a:gd name="adj3" fmla="val 394162"/>
                  <a:gd name="adj4" fmla="val 23805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2060"/>
                    </a:solidFill>
                  </a:rPr>
                  <a:t>Excess inflow at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Line Callout 1 65">
                <a:extLst>
                  <a:ext uri="{FF2B5EF4-FFF2-40B4-BE49-F238E27FC236}">
                    <a16:creationId xmlns:a16="http://schemas.microsoft.com/office/drawing/2014/main" id="{DE824FD5-0F0B-0C5C-D481-46435B9EE1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408" y="1219200"/>
                <a:ext cx="2985392" cy="533400"/>
              </a:xfrm>
              <a:prstGeom prst="borderCallout1">
                <a:avLst>
                  <a:gd name="adj1" fmla="val 104347"/>
                  <a:gd name="adj2" fmla="val 49687"/>
                  <a:gd name="adj3" fmla="val 394162"/>
                  <a:gd name="adj4" fmla="val 23805"/>
                </a:avLst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Line Callout 1 65">
                <a:extLst>
                  <a:ext uri="{FF2B5EF4-FFF2-40B4-BE49-F238E27FC236}">
                    <a16:creationId xmlns:a16="http://schemas.microsoft.com/office/drawing/2014/main" id="{B7F54ED3-7F71-E67B-3181-D3CF78512A36}"/>
                  </a:ext>
                </a:extLst>
              </p:cNvPr>
              <p:cNvSpPr/>
              <p:nvPr/>
            </p:nvSpPr>
            <p:spPr>
              <a:xfrm>
                <a:off x="824608" y="6033572"/>
                <a:ext cx="2985392" cy="533400"/>
              </a:xfrm>
              <a:prstGeom prst="borderCallout1">
                <a:avLst>
                  <a:gd name="adj1" fmla="val -183"/>
                  <a:gd name="adj2" fmla="val 50435"/>
                  <a:gd name="adj3" fmla="val -247651"/>
                  <a:gd name="adj4" fmla="val 36504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2060"/>
                    </a:solidFill>
                  </a:rPr>
                  <a:t>Excess outflow at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Line Callout 1 65">
                <a:extLst>
                  <a:ext uri="{FF2B5EF4-FFF2-40B4-BE49-F238E27FC236}">
                    <a16:creationId xmlns:a16="http://schemas.microsoft.com/office/drawing/2014/main" id="{B7F54ED3-7F71-E67B-3181-D3CF78512A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608" y="6033572"/>
                <a:ext cx="2985392" cy="533400"/>
              </a:xfrm>
              <a:prstGeom prst="borderCallout1">
                <a:avLst>
                  <a:gd name="adj1" fmla="val -183"/>
                  <a:gd name="adj2" fmla="val 50435"/>
                  <a:gd name="adj3" fmla="val -247651"/>
                  <a:gd name="adj4" fmla="val 36504"/>
                </a:avLst>
              </a:prstGeom>
              <a:blipFill>
                <a:blip r:embed="rId24"/>
                <a:stretch>
                  <a:fillRect b="-3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Line Callout 1 65">
                <a:extLst>
                  <a:ext uri="{FF2B5EF4-FFF2-40B4-BE49-F238E27FC236}">
                    <a16:creationId xmlns:a16="http://schemas.microsoft.com/office/drawing/2014/main" id="{3C510B0E-25A9-7454-08BF-1F087DE0D565}"/>
                  </a:ext>
                </a:extLst>
              </p:cNvPr>
              <p:cNvSpPr/>
              <p:nvPr/>
            </p:nvSpPr>
            <p:spPr>
              <a:xfrm>
                <a:off x="1908874" y="1216456"/>
                <a:ext cx="2985392" cy="533400"/>
              </a:xfrm>
              <a:prstGeom prst="borderCallout1">
                <a:avLst>
                  <a:gd name="adj1" fmla="val 104347"/>
                  <a:gd name="adj2" fmla="val 49687"/>
                  <a:gd name="adj3" fmla="val 383709"/>
                  <a:gd name="adj4" fmla="val 59664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2060"/>
                    </a:solidFill>
                  </a:rPr>
                  <a:t>Excess inflow at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Line Callout 1 65">
                <a:extLst>
                  <a:ext uri="{FF2B5EF4-FFF2-40B4-BE49-F238E27FC236}">
                    <a16:creationId xmlns:a16="http://schemas.microsoft.com/office/drawing/2014/main" id="{3C510B0E-25A9-7454-08BF-1F087DE0D5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8874" y="1216456"/>
                <a:ext cx="2985392" cy="533400"/>
              </a:xfrm>
              <a:prstGeom prst="borderCallout1">
                <a:avLst>
                  <a:gd name="adj1" fmla="val 104347"/>
                  <a:gd name="adj2" fmla="val 49687"/>
                  <a:gd name="adj3" fmla="val 383709"/>
                  <a:gd name="adj4" fmla="val 59664"/>
                </a:avLst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Line Callout 1 65">
                <a:extLst>
                  <a:ext uri="{FF2B5EF4-FFF2-40B4-BE49-F238E27FC236}">
                    <a16:creationId xmlns:a16="http://schemas.microsoft.com/office/drawing/2014/main" id="{B70E7224-B777-6D72-1FD4-D8BD2A931015}"/>
                  </a:ext>
                </a:extLst>
              </p:cNvPr>
              <p:cNvSpPr/>
              <p:nvPr/>
            </p:nvSpPr>
            <p:spPr>
              <a:xfrm>
                <a:off x="1904038" y="1212314"/>
                <a:ext cx="2985392" cy="533400"/>
              </a:xfrm>
              <a:prstGeom prst="borderCallout1">
                <a:avLst>
                  <a:gd name="adj1" fmla="val 104347"/>
                  <a:gd name="adj2" fmla="val 49687"/>
                  <a:gd name="adj3" fmla="val 379528"/>
                  <a:gd name="adj4" fmla="val 906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2060"/>
                    </a:solidFill>
                  </a:rPr>
                  <a:t>Excess inflow at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Line Callout 1 65">
                <a:extLst>
                  <a:ext uri="{FF2B5EF4-FFF2-40B4-BE49-F238E27FC236}">
                    <a16:creationId xmlns:a16="http://schemas.microsoft.com/office/drawing/2014/main" id="{B70E7224-B777-6D72-1FD4-D8BD2A9310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038" y="1212314"/>
                <a:ext cx="2985392" cy="533400"/>
              </a:xfrm>
              <a:prstGeom prst="borderCallout1">
                <a:avLst>
                  <a:gd name="adj1" fmla="val 104347"/>
                  <a:gd name="adj2" fmla="val 49687"/>
                  <a:gd name="adj3" fmla="val 379528"/>
                  <a:gd name="adj4" fmla="val 90667"/>
                </a:avLst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Line Callout 1 65">
                <a:extLst>
                  <a:ext uri="{FF2B5EF4-FFF2-40B4-BE49-F238E27FC236}">
                    <a16:creationId xmlns:a16="http://schemas.microsoft.com/office/drawing/2014/main" id="{C3E66DD7-A6A2-C8E4-A628-323138D210C0}"/>
                  </a:ext>
                </a:extLst>
              </p:cNvPr>
              <p:cNvSpPr/>
              <p:nvPr/>
            </p:nvSpPr>
            <p:spPr>
              <a:xfrm>
                <a:off x="1899202" y="1219200"/>
                <a:ext cx="2985392" cy="533400"/>
              </a:xfrm>
              <a:prstGeom prst="borderCallout1">
                <a:avLst>
                  <a:gd name="adj1" fmla="val 104347"/>
                  <a:gd name="adj2" fmla="val 49687"/>
                  <a:gd name="adj3" fmla="val 258274"/>
                  <a:gd name="adj4" fmla="val 111584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2060"/>
                    </a:solidFill>
                  </a:rPr>
                  <a:t>Excess inflow at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Line Callout 1 65">
                <a:extLst>
                  <a:ext uri="{FF2B5EF4-FFF2-40B4-BE49-F238E27FC236}">
                    <a16:creationId xmlns:a16="http://schemas.microsoft.com/office/drawing/2014/main" id="{C3E66DD7-A6A2-C8E4-A628-323138D210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202" y="1219200"/>
                <a:ext cx="2985392" cy="533400"/>
              </a:xfrm>
              <a:prstGeom prst="borderCallout1">
                <a:avLst>
                  <a:gd name="adj1" fmla="val 104347"/>
                  <a:gd name="adj2" fmla="val 49687"/>
                  <a:gd name="adj3" fmla="val 258274"/>
                  <a:gd name="adj4" fmla="val 111584"/>
                </a:avLst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Line Callout 1 65">
                <a:extLst>
                  <a:ext uri="{FF2B5EF4-FFF2-40B4-BE49-F238E27FC236}">
                    <a16:creationId xmlns:a16="http://schemas.microsoft.com/office/drawing/2014/main" id="{20F60C4D-ABCB-7271-E5E4-B691F0FB24EC}"/>
                  </a:ext>
                </a:extLst>
              </p:cNvPr>
              <p:cNvSpPr/>
              <p:nvPr/>
            </p:nvSpPr>
            <p:spPr>
              <a:xfrm>
                <a:off x="1898488" y="1216456"/>
                <a:ext cx="2985392" cy="533400"/>
              </a:xfrm>
              <a:prstGeom prst="borderCallout1">
                <a:avLst>
                  <a:gd name="adj1" fmla="val 104347"/>
                  <a:gd name="adj2" fmla="val 49687"/>
                  <a:gd name="adj3" fmla="val 314720"/>
                  <a:gd name="adj4" fmla="val 14781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2060"/>
                    </a:solidFill>
                  </a:rPr>
                  <a:t>Excess inflow at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Line Callout 1 65">
                <a:extLst>
                  <a:ext uri="{FF2B5EF4-FFF2-40B4-BE49-F238E27FC236}">
                    <a16:creationId xmlns:a16="http://schemas.microsoft.com/office/drawing/2014/main" id="{20F60C4D-ABCB-7271-E5E4-B691F0FB24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488" y="1216456"/>
                <a:ext cx="2985392" cy="533400"/>
              </a:xfrm>
              <a:prstGeom prst="borderCallout1">
                <a:avLst>
                  <a:gd name="adj1" fmla="val 104347"/>
                  <a:gd name="adj2" fmla="val 49687"/>
                  <a:gd name="adj3" fmla="val 314720"/>
                  <a:gd name="adj4" fmla="val 147817"/>
                </a:avLst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Line Callout 1 65">
                <a:extLst>
                  <a:ext uri="{FF2B5EF4-FFF2-40B4-BE49-F238E27FC236}">
                    <a16:creationId xmlns:a16="http://schemas.microsoft.com/office/drawing/2014/main" id="{50792506-165F-8C5E-936B-CCB3A973571A}"/>
                  </a:ext>
                </a:extLst>
              </p:cNvPr>
              <p:cNvSpPr/>
              <p:nvPr/>
            </p:nvSpPr>
            <p:spPr>
              <a:xfrm>
                <a:off x="1902898" y="1201752"/>
                <a:ext cx="2985392" cy="533400"/>
              </a:xfrm>
              <a:prstGeom prst="borderCallout1">
                <a:avLst>
                  <a:gd name="adj1" fmla="val 104347"/>
                  <a:gd name="adj2" fmla="val 49687"/>
                  <a:gd name="adj3" fmla="val 337716"/>
                  <a:gd name="adj4" fmla="val 17844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2060"/>
                    </a:solidFill>
                  </a:rPr>
                  <a:t>Excess inflow at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Line Callout 1 65">
                <a:extLst>
                  <a:ext uri="{FF2B5EF4-FFF2-40B4-BE49-F238E27FC236}">
                    <a16:creationId xmlns:a16="http://schemas.microsoft.com/office/drawing/2014/main" id="{50792506-165F-8C5E-936B-CCB3A97357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898" y="1201752"/>
                <a:ext cx="2985392" cy="533400"/>
              </a:xfrm>
              <a:prstGeom prst="borderCallout1">
                <a:avLst>
                  <a:gd name="adj1" fmla="val 104347"/>
                  <a:gd name="adj2" fmla="val 49687"/>
                  <a:gd name="adj3" fmla="val 337716"/>
                  <a:gd name="adj4" fmla="val 178446"/>
                </a:avLst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loud Callout 38">
            <a:extLst>
              <a:ext uri="{FF2B5EF4-FFF2-40B4-BE49-F238E27FC236}">
                <a16:creationId xmlns:a16="http://schemas.microsoft.com/office/drawing/2014/main" id="{58081495-2070-8B47-F848-EE4428B32C0C}"/>
              </a:ext>
            </a:extLst>
          </p:cNvPr>
          <p:cNvSpPr/>
          <p:nvPr/>
        </p:nvSpPr>
        <p:spPr>
          <a:xfrm>
            <a:off x="4092295" y="4974047"/>
            <a:ext cx="4777044" cy="1326225"/>
          </a:xfrm>
          <a:prstGeom prst="cloudCallout">
            <a:avLst>
              <a:gd name="adj1" fmla="val 26301"/>
              <a:gd name="adj2" fmla="val 7230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How to use this insight for sending more flow from source to sink ?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Think for a few minutes before moving further.</a:t>
            </a:r>
            <a:endParaRPr lang="en-US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634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50"/>
                            </p:stCondLst>
                            <p:childTnLst>
                              <p:par>
                                <p:cTn id="5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4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4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750"/>
                            </p:stCondLst>
                            <p:childTnLst>
                              <p:par>
                                <p:cTn id="10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7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750"/>
                            </p:stCondLst>
                            <p:childTnLst>
                              <p:par>
                                <p:cTn id="15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000"/>
                            </p:stCondLst>
                            <p:childTnLst>
                              <p:par>
                                <p:cTn id="181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6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500"/>
                            </p:stCondLst>
                            <p:childTnLst>
                              <p:par>
                                <p:cTn id="211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1000"/>
                            </p:stCondLst>
                            <p:childTnLst>
                              <p:par>
                                <p:cTn id="2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21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500"/>
                            </p:stCondLst>
                            <p:childTnLst>
                              <p:par>
                                <p:cTn id="23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5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500"/>
                            </p:stCondLst>
                            <p:childTnLst>
                              <p:par>
                                <p:cTn id="250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1000"/>
                            </p:stCondLst>
                            <p:childTnLst>
                              <p:par>
                                <p:cTn id="2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1500"/>
                            </p:stCondLst>
                            <p:childTnLst>
                              <p:par>
                                <p:cTn id="260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7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1750"/>
                            </p:stCondLst>
                            <p:childTnLst>
                              <p:par>
                                <p:cTn id="28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8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4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500"/>
                            </p:stCondLst>
                            <p:childTnLst>
                              <p:par>
                                <p:cTn id="299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1000"/>
                            </p:stCondLst>
                            <p:childTnLst>
                              <p:par>
                                <p:cTn id="30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1500"/>
                            </p:stCondLst>
                            <p:childTnLst>
                              <p:par>
                                <p:cTn id="309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/>
      <p:bldP spid="14" grpId="0"/>
      <p:bldP spid="33" grpId="2" animBg="1"/>
      <p:bldP spid="34" grpId="0"/>
      <p:bldP spid="35" grpId="0" animBg="1"/>
      <p:bldP spid="35" grpId="1" animBg="1"/>
      <p:bldP spid="48" grpId="0"/>
      <p:bldP spid="49" grpId="0" animBg="1"/>
      <p:bldP spid="49" grpId="1" animBg="1"/>
      <p:bldP spid="57" grpId="0"/>
      <p:bldP spid="58" grpId="0" animBg="1"/>
      <p:bldP spid="58" grpId="1" animBg="1"/>
      <p:bldP spid="65" grpId="0" animBg="1"/>
      <p:bldP spid="65" grpId="1" animBg="1"/>
      <p:bldP spid="66" grpId="0"/>
      <p:bldP spid="71" grpId="0"/>
      <p:bldP spid="72" grpId="0" animBg="1"/>
      <p:bldP spid="72" grpId="1" animBg="1"/>
      <p:bldP spid="76" grpId="0" animBg="1"/>
      <p:bldP spid="82" grpId="0"/>
      <p:bldP spid="2" grpId="0" animBg="1"/>
      <p:bldP spid="2" grpId="1" animBg="1"/>
      <p:bldP spid="3" grpId="1" animBg="1"/>
      <p:bldP spid="4" grpId="0" animBg="1"/>
      <p:bldP spid="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1" animBg="1"/>
      <p:bldP spid="19" grpId="0" animBg="1"/>
      <p:bldP spid="19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loud 6">
            <a:extLst>
              <a:ext uri="{FF2B5EF4-FFF2-40B4-BE49-F238E27FC236}">
                <a16:creationId xmlns:a16="http://schemas.microsoft.com/office/drawing/2014/main" id="{78F8E989-DC33-15B3-51AE-B86B1BF32E79}"/>
              </a:ext>
            </a:extLst>
          </p:cNvPr>
          <p:cNvSpPr/>
          <p:nvPr/>
        </p:nvSpPr>
        <p:spPr>
          <a:xfrm>
            <a:off x="76200" y="1752600"/>
            <a:ext cx="8674744" cy="4267200"/>
          </a:xfrm>
          <a:prstGeom prst="cloud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A43A9D4-1943-0263-77CA-66A3534A8E62}"/>
              </a:ext>
            </a:extLst>
          </p:cNvPr>
          <p:cNvGrpSpPr/>
          <p:nvPr/>
        </p:nvGrpSpPr>
        <p:grpSpPr>
          <a:xfrm>
            <a:off x="603956" y="3862971"/>
            <a:ext cx="386644" cy="404229"/>
            <a:chOff x="2455854" y="4419600"/>
            <a:chExt cx="386644" cy="404229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CA3193D-D852-C409-38BC-05E06423430A}"/>
                </a:ext>
              </a:extLst>
            </p:cNvPr>
            <p:cNvSpPr/>
            <p:nvPr/>
          </p:nvSpPr>
          <p:spPr>
            <a:xfrm>
              <a:off x="2590800" y="4419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A8178FB4-674E-096A-1E8F-EE86254DAB2F}"/>
                    </a:ext>
                  </a:extLst>
                </p:cNvPr>
                <p:cNvSpPr txBox="1"/>
                <p:nvPr/>
              </p:nvSpPr>
              <p:spPr>
                <a:xfrm>
                  <a:off x="2455854" y="4454497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oMath>
                    </m:oMathPara>
                  </a14:m>
                  <a:endParaRPr lang="en-US" dirty="0">
                    <a:solidFill>
                      <a:schemeClr val="tx2">
                        <a:lumMod val="20000"/>
                        <a:lumOff val="8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A8178FB4-674E-096A-1E8F-EE86254DAB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5854" y="4454497"/>
                  <a:ext cx="386644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>
                <a:extLst>
                  <a:ext uri="{FF2B5EF4-FFF2-40B4-BE49-F238E27FC236}">
                    <a16:creationId xmlns:a16="http://schemas.microsoft.com/office/drawing/2014/main" id="{A2F4C1FE-324E-9882-6D5A-7B9FF251D6F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Consider any flow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6" name="Title 5">
                <a:extLst>
                  <a:ext uri="{FF2B5EF4-FFF2-40B4-BE49-F238E27FC236}">
                    <a16:creationId xmlns:a16="http://schemas.microsoft.com/office/drawing/2014/main" id="{A2F4C1FE-324E-9882-6D5A-7B9FF251D6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b="-9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D0256-4F1A-2C8B-0EAF-F0A5D302E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020E87E-A1C1-4F69-CC0D-093255D132B1}"/>
              </a:ext>
            </a:extLst>
          </p:cNvPr>
          <p:cNvGrpSpPr/>
          <p:nvPr/>
        </p:nvGrpSpPr>
        <p:grpSpPr>
          <a:xfrm>
            <a:off x="7848600" y="3657600"/>
            <a:ext cx="533400" cy="369332"/>
            <a:chOff x="6934200" y="4431268"/>
            <a:chExt cx="533400" cy="369332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7737916-7BE2-F0B5-2A4D-53D9216A1129}"/>
                </a:ext>
              </a:extLst>
            </p:cNvPr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E28F24A-45C4-008F-ADCA-1314E5F1351E}"/>
                    </a:ext>
                  </a:extLst>
                </p:cNvPr>
                <p:cNvSpPr txBox="1"/>
                <p:nvPr/>
              </p:nvSpPr>
              <p:spPr>
                <a:xfrm>
                  <a:off x="7133855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3855" y="4431268"/>
                  <a:ext cx="33374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54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1684022-B90F-DC2D-CEC4-18BC45A6C6F4}"/>
                  </a:ext>
                </a:extLst>
              </p:cNvPr>
              <p:cNvSpPr txBox="1"/>
              <p:nvPr/>
            </p:nvSpPr>
            <p:spPr>
              <a:xfrm>
                <a:off x="4178944" y="6260068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1684022-B90F-DC2D-CEC4-18BC45A6C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944" y="6260068"/>
                <a:ext cx="39305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B69F7DA-6B89-8FC3-67DF-180BE7A8FD9A}"/>
              </a:ext>
            </a:extLst>
          </p:cNvPr>
          <p:cNvCxnSpPr>
            <a:cxnSpLocks/>
            <a:stCxn id="22" idx="7"/>
          </p:cNvCxnSpPr>
          <p:nvPr/>
        </p:nvCxnSpPr>
        <p:spPr>
          <a:xfrm flipV="1">
            <a:off x="868984" y="3581400"/>
            <a:ext cx="1646650" cy="30388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CDE81FD3-3E7A-05C6-E07D-0717B88E2FFE}"/>
              </a:ext>
            </a:extLst>
          </p:cNvPr>
          <p:cNvSpPr/>
          <p:nvPr/>
        </p:nvSpPr>
        <p:spPr>
          <a:xfrm>
            <a:off x="533400" y="3711482"/>
            <a:ext cx="495584" cy="479518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29F51F1-A8A5-14F8-3A14-2CC57D94E4AA}"/>
                  </a:ext>
                </a:extLst>
              </p:cNvPr>
              <p:cNvSpPr txBox="1"/>
              <p:nvPr/>
            </p:nvSpPr>
            <p:spPr>
              <a:xfrm>
                <a:off x="1524000" y="3745468"/>
                <a:ext cx="5485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29F51F1-A8A5-14F8-3A14-2CC57D94E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3745468"/>
                <a:ext cx="54854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4DC46D-4AEA-5A8F-B9F3-3D8B1F1262B0}"/>
              </a:ext>
            </a:extLst>
          </p:cNvPr>
          <p:cNvCxnSpPr>
            <a:cxnSpLocks/>
            <a:endCxn id="38" idx="0"/>
          </p:cNvCxnSpPr>
          <p:nvPr/>
        </p:nvCxnSpPr>
        <p:spPr>
          <a:xfrm flipV="1">
            <a:off x="2515634" y="3516868"/>
            <a:ext cx="1071243" cy="9147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6949EE7-DF92-2D12-3395-7D8167126BD4}"/>
                  </a:ext>
                </a:extLst>
              </p:cNvPr>
              <p:cNvSpPr txBox="1"/>
              <p:nvPr/>
            </p:nvSpPr>
            <p:spPr>
              <a:xfrm>
                <a:off x="2781584" y="3048000"/>
                <a:ext cx="5485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6949EE7-DF92-2D12-3395-7D8167126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584" y="3048000"/>
                <a:ext cx="54854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BC24847-ACC6-DF18-CCC3-2C2337B141CB}"/>
              </a:ext>
            </a:extLst>
          </p:cNvPr>
          <p:cNvCxnSpPr>
            <a:cxnSpLocks/>
          </p:cNvCxnSpPr>
          <p:nvPr/>
        </p:nvCxnSpPr>
        <p:spPr>
          <a:xfrm flipH="1">
            <a:off x="4803816" y="2819400"/>
            <a:ext cx="545332" cy="55571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FD28B6C-5B55-4AF1-BF1D-CE76D66ECB2D}"/>
              </a:ext>
            </a:extLst>
          </p:cNvPr>
          <p:cNvCxnSpPr>
            <a:cxnSpLocks/>
          </p:cNvCxnSpPr>
          <p:nvPr/>
        </p:nvCxnSpPr>
        <p:spPr>
          <a:xfrm flipV="1">
            <a:off x="3657600" y="3429000"/>
            <a:ext cx="993004" cy="76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A8CAAA1-DAAB-D23E-6FFE-4C0E40D6F4F7}"/>
              </a:ext>
            </a:extLst>
          </p:cNvPr>
          <p:cNvGrpSpPr/>
          <p:nvPr/>
        </p:nvGrpSpPr>
        <p:grpSpPr>
          <a:xfrm>
            <a:off x="2431011" y="3505200"/>
            <a:ext cx="375423" cy="383104"/>
            <a:chOff x="2545027" y="4419600"/>
            <a:chExt cx="375423" cy="383104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74D0E9E-E9EB-C0B8-6B4D-D58C57CA78C4}"/>
                </a:ext>
              </a:extLst>
            </p:cNvPr>
            <p:cNvSpPr/>
            <p:nvPr/>
          </p:nvSpPr>
          <p:spPr>
            <a:xfrm>
              <a:off x="2590800" y="4419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3D2E863-06BA-5997-5D21-F93334FED3D4}"/>
                    </a:ext>
                  </a:extLst>
                </p:cNvPr>
                <p:cNvSpPr txBox="1"/>
                <p:nvPr/>
              </p:nvSpPr>
              <p:spPr>
                <a:xfrm>
                  <a:off x="2545027" y="4433372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3D2E863-06BA-5997-5D21-F93334FED3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5027" y="4433372"/>
                  <a:ext cx="375423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244144B-FB4D-DDF5-4D41-F07F4CA46A6D}"/>
                  </a:ext>
                </a:extLst>
              </p:cNvPr>
              <p:cNvSpPr txBox="1"/>
              <p:nvPr/>
            </p:nvSpPr>
            <p:spPr>
              <a:xfrm>
                <a:off x="4724400" y="2743200"/>
                <a:ext cx="5485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244144B-FB4D-DDF5-4D41-F07F4CA46A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743200"/>
                <a:ext cx="54854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58C2E897-7516-C6F7-3249-A1DE138B00E5}"/>
              </a:ext>
            </a:extLst>
          </p:cNvPr>
          <p:cNvGrpSpPr/>
          <p:nvPr/>
        </p:nvGrpSpPr>
        <p:grpSpPr>
          <a:xfrm>
            <a:off x="4554556" y="3352800"/>
            <a:ext cx="375423" cy="403318"/>
            <a:chOff x="2486770" y="4419600"/>
            <a:chExt cx="375423" cy="403318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C69649D-9E50-28DA-C762-72106331ADD6}"/>
                </a:ext>
              </a:extLst>
            </p:cNvPr>
            <p:cNvSpPr/>
            <p:nvPr/>
          </p:nvSpPr>
          <p:spPr>
            <a:xfrm>
              <a:off x="2590800" y="4419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06DF5012-BFA5-B83C-91FF-D01693639B68}"/>
                    </a:ext>
                  </a:extLst>
                </p:cNvPr>
                <p:cNvSpPr txBox="1"/>
                <p:nvPr/>
              </p:nvSpPr>
              <p:spPr>
                <a:xfrm>
                  <a:off x="2486770" y="4453586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06DF5012-BFA5-B83C-91FF-D01693639B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6770" y="4453586"/>
                  <a:ext cx="375423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4198626-C536-E2B2-5376-55035E86597B}"/>
                  </a:ext>
                </a:extLst>
              </p:cNvPr>
              <p:cNvSpPr txBox="1"/>
              <p:nvPr/>
            </p:nvSpPr>
            <p:spPr>
              <a:xfrm>
                <a:off x="3810000" y="3048000"/>
                <a:ext cx="5485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4198626-C536-E2B2-5376-55035E865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3048000"/>
                <a:ext cx="54854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74DB436-DFF7-61A4-91D1-1A83CA1E4AFE}"/>
              </a:ext>
            </a:extLst>
          </p:cNvPr>
          <p:cNvCxnSpPr>
            <a:cxnSpLocks/>
            <a:stCxn id="69" idx="2"/>
            <a:endCxn id="55" idx="6"/>
          </p:cNvCxnSpPr>
          <p:nvPr/>
        </p:nvCxnSpPr>
        <p:spPr>
          <a:xfrm flipH="1" flipV="1">
            <a:off x="5493488" y="2758440"/>
            <a:ext cx="746852" cy="358682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DDD6444-A70F-AD73-4656-04483A0B3B5C}"/>
                  </a:ext>
                </a:extLst>
              </p:cNvPr>
              <p:cNvSpPr txBox="1"/>
              <p:nvPr/>
            </p:nvSpPr>
            <p:spPr>
              <a:xfrm>
                <a:off x="5623652" y="2590800"/>
                <a:ext cx="5485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DDD6444-A70F-AD73-4656-04483A0B3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3652" y="2590800"/>
                <a:ext cx="54854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BCF7957C-DA43-BD2C-C41E-2EBD41FC3061}"/>
              </a:ext>
            </a:extLst>
          </p:cNvPr>
          <p:cNvGrpSpPr/>
          <p:nvPr/>
        </p:nvGrpSpPr>
        <p:grpSpPr>
          <a:xfrm>
            <a:off x="5191272" y="2399056"/>
            <a:ext cx="380232" cy="435584"/>
            <a:chOff x="2440984" y="4136416"/>
            <a:chExt cx="380232" cy="435584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30D363E-4D77-86EE-CC0A-34ED96EF999F}"/>
                </a:ext>
              </a:extLst>
            </p:cNvPr>
            <p:cNvSpPr/>
            <p:nvPr/>
          </p:nvSpPr>
          <p:spPr>
            <a:xfrm>
              <a:off x="2590800" y="4419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7A66DCC8-3875-8964-E22A-CFC467DD7A8C}"/>
                    </a:ext>
                  </a:extLst>
                </p:cNvPr>
                <p:cNvSpPr txBox="1"/>
                <p:nvPr/>
              </p:nvSpPr>
              <p:spPr>
                <a:xfrm>
                  <a:off x="2440984" y="4136416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7A66DCC8-3875-8964-E22A-CFC467DD7A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0984" y="4136416"/>
                  <a:ext cx="380232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4B786DC-792A-7911-6F66-FC5E22D989C5}"/>
              </a:ext>
            </a:extLst>
          </p:cNvPr>
          <p:cNvGrpSpPr/>
          <p:nvPr/>
        </p:nvGrpSpPr>
        <p:grpSpPr>
          <a:xfrm>
            <a:off x="3401570" y="3429000"/>
            <a:ext cx="370614" cy="457200"/>
            <a:chOff x="2438400" y="4419600"/>
            <a:chExt cx="370614" cy="4572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E046270-8F9A-DF86-5792-8AD7BA7A6E8E}"/>
                </a:ext>
              </a:extLst>
            </p:cNvPr>
            <p:cNvSpPr/>
            <p:nvPr/>
          </p:nvSpPr>
          <p:spPr>
            <a:xfrm>
              <a:off x="2590800" y="4419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29068D5-FF14-30F7-8D5B-9CFE7A21DC2D}"/>
                    </a:ext>
                  </a:extLst>
                </p:cNvPr>
                <p:cNvSpPr txBox="1"/>
                <p:nvPr/>
              </p:nvSpPr>
              <p:spPr>
                <a:xfrm>
                  <a:off x="2438400" y="45074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29068D5-FF14-30F7-8D5B-9CFE7A21DC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00" y="4507468"/>
                  <a:ext cx="370614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0AEC03D-75C4-6C82-528F-97C55298D97E}"/>
              </a:ext>
            </a:extLst>
          </p:cNvPr>
          <p:cNvGrpSpPr/>
          <p:nvPr/>
        </p:nvGrpSpPr>
        <p:grpSpPr>
          <a:xfrm>
            <a:off x="6087940" y="2743200"/>
            <a:ext cx="377026" cy="450122"/>
            <a:chOff x="2438400" y="4121878"/>
            <a:chExt cx="377026" cy="450122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EE5CD128-2C31-9ADF-B9C4-1B15E33788C5}"/>
                </a:ext>
              </a:extLst>
            </p:cNvPr>
            <p:cNvSpPr/>
            <p:nvPr/>
          </p:nvSpPr>
          <p:spPr>
            <a:xfrm>
              <a:off x="2590800" y="4419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2747C844-9587-706B-E013-9880B143BC49}"/>
                    </a:ext>
                  </a:extLst>
                </p:cNvPr>
                <p:cNvSpPr txBox="1"/>
                <p:nvPr/>
              </p:nvSpPr>
              <p:spPr>
                <a:xfrm>
                  <a:off x="2438400" y="4121878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2747C844-9587-706B-E013-9880B143BC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00" y="4121878"/>
                  <a:ext cx="377026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97B70C9-ABFD-86BB-67D0-385588FC043A}"/>
              </a:ext>
            </a:extLst>
          </p:cNvPr>
          <p:cNvCxnSpPr>
            <a:cxnSpLocks/>
            <a:stCxn id="69" idx="5"/>
            <a:endCxn id="79" idx="2"/>
          </p:cNvCxnSpPr>
          <p:nvPr/>
        </p:nvCxnSpPr>
        <p:spPr>
          <a:xfrm>
            <a:off x="6370422" y="3171004"/>
            <a:ext cx="885410" cy="939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B9071F27-6214-4D60-B5E8-7CDC1EEDAC39}"/>
              </a:ext>
            </a:extLst>
          </p:cNvPr>
          <p:cNvSpPr/>
          <p:nvPr/>
        </p:nvSpPr>
        <p:spPr>
          <a:xfrm>
            <a:off x="7048216" y="3025682"/>
            <a:ext cx="495584" cy="47951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A9DBC5C-4648-F9C2-D71F-7A3C1A98CD11}"/>
              </a:ext>
            </a:extLst>
          </p:cNvPr>
          <p:cNvGrpSpPr/>
          <p:nvPr/>
        </p:nvGrpSpPr>
        <p:grpSpPr>
          <a:xfrm>
            <a:off x="7078540" y="2895600"/>
            <a:ext cx="354584" cy="450122"/>
            <a:chOff x="2438400" y="4121878"/>
            <a:chExt cx="354584" cy="450122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66F3DD4-21B8-5E63-6732-4E7E6D276793}"/>
                </a:ext>
              </a:extLst>
            </p:cNvPr>
            <p:cNvSpPr/>
            <p:nvPr/>
          </p:nvSpPr>
          <p:spPr>
            <a:xfrm>
              <a:off x="2590800" y="4419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D7453D9E-0F7D-9BCE-6D47-71F48689D7A9}"/>
                    </a:ext>
                  </a:extLst>
                </p:cNvPr>
                <p:cNvSpPr txBox="1"/>
                <p:nvPr/>
              </p:nvSpPr>
              <p:spPr>
                <a:xfrm>
                  <a:off x="2438400" y="4121878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D7453D9E-0F7D-9BCE-6D47-71F48689D7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00" y="4121878"/>
                  <a:ext cx="354584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7CBEE5E-7E8B-93B5-E118-2C022EF9AF54}"/>
                  </a:ext>
                </a:extLst>
              </p:cNvPr>
              <p:cNvSpPr txBox="1"/>
              <p:nvPr/>
            </p:nvSpPr>
            <p:spPr>
              <a:xfrm>
                <a:off x="6553200" y="2907268"/>
                <a:ext cx="5485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7CBEE5E-7E8B-93B5-E118-2C022EF9A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2907268"/>
                <a:ext cx="548548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C35C5450-1A28-1959-4B36-16886EB4EF8A}"/>
              </a:ext>
            </a:extLst>
          </p:cNvPr>
          <p:cNvGrpSpPr/>
          <p:nvPr/>
        </p:nvGrpSpPr>
        <p:grpSpPr>
          <a:xfrm>
            <a:off x="457200" y="3745468"/>
            <a:ext cx="429181" cy="369332"/>
            <a:chOff x="1219200" y="4442936"/>
            <a:chExt cx="429181" cy="36933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FAF18B6-6B94-7DC3-091C-E8F840C976A6}"/>
                </a:ext>
              </a:extLst>
            </p:cNvPr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B791BFF-1438-9E91-AC86-846DB828A7E4}"/>
                    </a:ext>
                  </a:extLst>
                </p:cNvPr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Line Callout 1 65">
                <a:extLst>
                  <a:ext uri="{FF2B5EF4-FFF2-40B4-BE49-F238E27FC236}">
                    <a16:creationId xmlns:a16="http://schemas.microsoft.com/office/drawing/2014/main" id="{1795E8AA-7EF7-4450-C24C-369B24EED26C}"/>
                  </a:ext>
                </a:extLst>
              </p:cNvPr>
              <p:cNvSpPr/>
              <p:nvPr/>
            </p:nvSpPr>
            <p:spPr>
              <a:xfrm>
                <a:off x="1902898" y="1201752"/>
                <a:ext cx="2985392" cy="533400"/>
              </a:xfrm>
              <a:prstGeom prst="borderCallout1">
                <a:avLst>
                  <a:gd name="adj1" fmla="val 104347"/>
                  <a:gd name="adj2" fmla="val 49687"/>
                  <a:gd name="adj3" fmla="val 337716"/>
                  <a:gd name="adj4" fmla="val 17844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2060"/>
                    </a:solidFill>
                  </a:rPr>
                  <a:t>Excess inflow at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Line Callout 1 65">
                <a:extLst>
                  <a:ext uri="{FF2B5EF4-FFF2-40B4-BE49-F238E27FC236}">
                    <a16:creationId xmlns:a16="http://schemas.microsoft.com/office/drawing/2014/main" id="{1795E8AA-7EF7-4450-C24C-369B24EED2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898" y="1201752"/>
                <a:ext cx="2985392" cy="533400"/>
              </a:xfrm>
              <a:prstGeom prst="borderCallout1">
                <a:avLst>
                  <a:gd name="adj1" fmla="val 104347"/>
                  <a:gd name="adj2" fmla="val 49687"/>
                  <a:gd name="adj3" fmla="val 337716"/>
                  <a:gd name="adj4" fmla="val 178446"/>
                </a:avLst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Line Callout 1 65">
                <a:extLst>
                  <a:ext uri="{FF2B5EF4-FFF2-40B4-BE49-F238E27FC236}">
                    <a16:creationId xmlns:a16="http://schemas.microsoft.com/office/drawing/2014/main" id="{E1D505FA-B19F-AC27-09D4-E65F4CE838A8}"/>
                  </a:ext>
                </a:extLst>
              </p:cNvPr>
              <p:cNvSpPr/>
              <p:nvPr/>
            </p:nvSpPr>
            <p:spPr>
              <a:xfrm>
                <a:off x="824608" y="6033572"/>
                <a:ext cx="2985392" cy="533400"/>
              </a:xfrm>
              <a:prstGeom prst="borderCallout1">
                <a:avLst>
                  <a:gd name="adj1" fmla="val -183"/>
                  <a:gd name="adj2" fmla="val 50435"/>
                  <a:gd name="adj3" fmla="val -340132"/>
                  <a:gd name="adj4" fmla="val 2248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2060"/>
                    </a:solidFill>
                  </a:rPr>
                  <a:t>Excess outflow at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Line Callout 1 65">
                <a:extLst>
                  <a:ext uri="{FF2B5EF4-FFF2-40B4-BE49-F238E27FC236}">
                    <a16:creationId xmlns:a16="http://schemas.microsoft.com/office/drawing/2014/main" id="{E1D505FA-B19F-AC27-09D4-E65F4CE838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608" y="6033572"/>
                <a:ext cx="2985392" cy="533400"/>
              </a:xfrm>
              <a:prstGeom prst="borderCallout1">
                <a:avLst>
                  <a:gd name="adj1" fmla="val -183"/>
                  <a:gd name="adj2" fmla="val 50435"/>
                  <a:gd name="adj3" fmla="val -340132"/>
                  <a:gd name="adj4" fmla="val 2248"/>
                </a:avLst>
              </a:prstGeom>
              <a:blipFill>
                <a:blip r:embed="rId22"/>
                <a:stretch>
                  <a:fillRect b="-2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57B6A7D-047F-32A5-C5A9-B2EFD2E672F7}"/>
                  </a:ext>
                </a:extLst>
              </p:cNvPr>
              <p:cNvSpPr txBox="1"/>
              <p:nvPr/>
            </p:nvSpPr>
            <p:spPr>
              <a:xfrm>
                <a:off x="3076018" y="6115325"/>
                <a:ext cx="352982" cy="36933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57B6A7D-047F-32A5-C5A9-B2EFD2E672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6018" y="6115325"/>
                <a:ext cx="352982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53163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loud 6">
            <a:extLst>
              <a:ext uri="{FF2B5EF4-FFF2-40B4-BE49-F238E27FC236}">
                <a16:creationId xmlns:a16="http://schemas.microsoft.com/office/drawing/2014/main" id="{78F8E989-DC33-15B3-51AE-B86B1BF32E79}"/>
              </a:ext>
            </a:extLst>
          </p:cNvPr>
          <p:cNvSpPr/>
          <p:nvPr/>
        </p:nvSpPr>
        <p:spPr>
          <a:xfrm>
            <a:off x="76200" y="1752600"/>
            <a:ext cx="8674744" cy="4267200"/>
          </a:xfrm>
          <a:prstGeom prst="cloud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A43A9D4-1943-0263-77CA-66A3534A8E62}"/>
              </a:ext>
            </a:extLst>
          </p:cNvPr>
          <p:cNvGrpSpPr/>
          <p:nvPr/>
        </p:nvGrpSpPr>
        <p:grpSpPr>
          <a:xfrm>
            <a:off x="603956" y="3862971"/>
            <a:ext cx="386644" cy="404229"/>
            <a:chOff x="2455854" y="4419600"/>
            <a:chExt cx="386644" cy="404229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CA3193D-D852-C409-38BC-05E06423430A}"/>
                </a:ext>
              </a:extLst>
            </p:cNvPr>
            <p:cNvSpPr/>
            <p:nvPr/>
          </p:nvSpPr>
          <p:spPr>
            <a:xfrm>
              <a:off x="2590800" y="4419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A8178FB4-674E-096A-1E8F-EE86254DAB2F}"/>
                    </a:ext>
                  </a:extLst>
                </p:cNvPr>
                <p:cNvSpPr txBox="1"/>
                <p:nvPr/>
              </p:nvSpPr>
              <p:spPr>
                <a:xfrm>
                  <a:off x="2455854" y="4454497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oMath>
                    </m:oMathPara>
                  </a14:m>
                  <a:endParaRPr lang="en-US" dirty="0">
                    <a:solidFill>
                      <a:schemeClr val="tx2">
                        <a:lumMod val="20000"/>
                        <a:lumOff val="8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A8178FB4-674E-096A-1E8F-EE86254DAB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5854" y="4454497"/>
                  <a:ext cx="386644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>
                <a:extLst>
                  <a:ext uri="{FF2B5EF4-FFF2-40B4-BE49-F238E27FC236}">
                    <a16:creationId xmlns:a16="http://schemas.microsoft.com/office/drawing/2014/main" id="{A2F4C1FE-324E-9882-6D5A-7B9FF251D6F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Consider any flow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6" name="Title 5">
                <a:extLst>
                  <a:ext uri="{FF2B5EF4-FFF2-40B4-BE49-F238E27FC236}">
                    <a16:creationId xmlns:a16="http://schemas.microsoft.com/office/drawing/2014/main" id="{A2F4C1FE-324E-9882-6D5A-7B9FF251D6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b="-9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D0256-4F1A-2C8B-0EAF-F0A5D302E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1684022-B90F-DC2D-CEC4-18BC45A6C6F4}"/>
                  </a:ext>
                </a:extLst>
              </p:cNvPr>
              <p:cNvSpPr txBox="1"/>
              <p:nvPr/>
            </p:nvSpPr>
            <p:spPr>
              <a:xfrm>
                <a:off x="4178944" y="6260068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1684022-B90F-DC2D-CEC4-18BC45A6C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944" y="6260068"/>
                <a:ext cx="39305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B69F7DA-6B89-8FC3-67DF-180BE7A8FD9A}"/>
              </a:ext>
            </a:extLst>
          </p:cNvPr>
          <p:cNvCxnSpPr>
            <a:cxnSpLocks/>
            <a:stCxn id="22" idx="7"/>
          </p:cNvCxnSpPr>
          <p:nvPr/>
        </p:nvCxnSpPr>
        <p:spPr>
          <a:xfrm flipV="1">
            <a:off x="868984" y="3581400"/>
            <a:ext cx="1646650" cy="30388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29F51F1-A8A5-14F8-3A14-2CC57D94E4AA}"/>
                  </a:ext>
                </a:extLst>
              </p:cNvPr>
              <p:cNvSpPr txBox="1"/>
              <p:nvPr/>
            </p:nvSpPr>
            <p:spPr>
              <a:xfrm>
                <a:off x="1524000" y="3745468"/>
                <a:ext cx="5485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29F51F1-A8A5-14F8-3A14-2CC57D94E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3745468"/>
                <a:ext cx="54854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4DC46D-4AEA-5A8F-B9F3-3D8B1F1262B0}"/>
              </a:ext>
            </a:extLst>
          </p:cNvPr>
          <p:cNvCxnSpPr>
            <a:cxnSpLocks/>
            <a:endCxn id="38" idx="0"/>
          </p:cNvCxnSpPr>
          <p:nvPr/>
        </p:nvCxnSpPr>
        <p:spPr>
          <a:xfrm flipV="1">
            <a:off x="2515634" y="3516868"/>
            <a:ext cx="1071243" cy="9147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6949EE7-DF92-2D12-3395-7D8167126BD4}"/>
                  </a:ext>
                </a:extLst>
              </p:cNvPr>
              <p:cNvSpPr txBox="1"/>
              <p:nvPr/>
            </p:nvSpPr>
            <p:spPr>
              <a:xfrm>
                <a:off x="2781584" y="3048000"/>
                <a:ext cx="5485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6949EE7-DF92-2D12-3395-7D8167126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584" y="3048000"/>
                <a:ext cx="54854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BC24847-ACC6-DF18-CCC3-2C2337B141CB}"/>
              </a:ext>
            </a:extLst>
          </p:cNvPr>
          <p:cNvCxnSpPr>
            <a:cxnSpLocks/>
          </p:cNvCxnSpPr>
          <p:nvPr/>
        </p:nvCxnSpPr>
        <p:spPr>
          <a:xfrm flipH="1">
            <a:off x="4803816" y="2819400"/>
            <a:ext cx="545332" cy="55571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FD28B6C-5B55-4AF1-BF1D-CE76D66ECB2D}"/>
              </a:ext>
            </a:extLst>
          </p:cNvPr>
          <p:cNvCxnSpPr>
            <a:cxnSpLocks/>
          </p:cNvCxnSpPr>
          <p:nvPr/>
        </p:nvCxnSpPr>
        <p:spPr>
          <a:xfrm flipV="1">
            <a:off x="3657600" y="3429000"/>
            <a:ext cx="993004" cy="76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A8CAAA1-DAAB-D23E-6FFE-4C0E40D6F4F7}"/>
              </a:ext>
            </a:extLst>
          </p:cNvPr>
          <p:cNvGrpSpPr/>
          <p:nvPr/>
        </p:nvGrpSpPr>
        <p:grpSpPr>
          <a:xfrm>
            <a:off x="2431011" y="3505200"/>
            <a:ext cx="375423" cy="383104"/>
            <a:chOff x="2545027" y="4419600"/>
            <a:chExt cx="375423" cy="383104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74D0E9E-E9EB-C0B8-6B4D-D58C57CA78C4}"/>
                </a:ext>
              </a:extLst>
            </p:cNvPr>
            <p:cNvSpPr/>
            <p:nvPr/>
          </p:nvSpPr>
          <p:spPr>
            <a:xfrm>
              <a:off x="2590800" y="4419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3D2E863-06BA-5997-5D21-F93334FED3D4}"/>
                    </a:ext>
                  </a:extLst>
                </p:cNvPr>
                <p:cNvSpPr txBox="1"/>
                <p:nvPr/>
              </p:nvSpPr>
              <p:spPr>
                <a:xfrm>
                  <a:off x="2545027" y="4433372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3D2E863-06BA-5997-5D21-F93334FED3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5027" y="4433372"/>
                  <a:ext cx="375423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244144B-FB4D-DDF5-4D41-F07F4CA46A6D}"/>
                  </a:ext>
                </a:extLst>
              </p:cNvPr>
              <p:cNvSpPr txBox="1"/>
              <p:nvPr/>
            </p:nvSpPr>
            <p:spPr>
              <a:xfrm>
                <a:off x="4724400" y="2743200"/>
                <a:ext cx="5485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244144B-FB4D-DDF5-4D41-F07F4CA46A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743200"/>
                <a:ext cx="54854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58C2E897-7516-C6F7-3249-A1DE138B00E5}"/>
              </a:ext>
            </a:extLst>
          </p:cNvPr>
          <p:cNvGrpSpPr/>
          <p:nvPr/>
        </p:nvGrpSpPr>
        <p:grpSpPr>
          <a:xfrm>
            <a:off x="4554556" y="3352800"/>
            <a:ext cx="375423" cy="403318"/>
            <a:chOff x="2486770" y="4419600"/>
            <a:chExt cx="375423" cy="403318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C69649D-9E50-28DA-C762-72106331ADD6}"/>
                </a:ext>
              </a:extLst>
            </p:cNvPr>
            <p:cNvSpPr/>
            <p:nvPr/>
          </p:nvSpPr>
          <p:spPr>
            <a:xfrm>
              <a:off x="2590800" y="4419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06DF5012-BFA5-B83C-91FF-D01693639B68}"/>
                    </a:ext>
                  </a:extLst>
                </p:cNvPr>
                <p:cNvSpPr txBox="1"/>
                <p:nvPr/>
              </p:nvSpPr>
              <p:spPr>
                <a:xfrm>
                  <a:off x="2486770" y="4453586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06DF5012-BFA5-B83C-91FF-D01693639B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6770" y="4453586"/>
                  <a:ext cx="375423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4198626-C536-E2B2-5376-55035E86597B}"/>
                  </a:ext>
                </a:extLst>
              </p:cNvPr>
              <p:cNvSpPr txBox="1"/>
              <p:nvPr/>
            </p:nvSpPr>
            <p:spPr>
              <a:xfrm>
                <a:off x="3810000" y="3048000"/>
                <a:ext cx="5485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4198626-C536-E2B2-5376-55035E865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3048000"/>
                <a:ext cx="54854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74DB436-DFF7-61A4-91D1-1A83CA1E4AFE}"/>
              </a:ext>
            </a:extLst>
          </p:cNvPr>
          <p:cNvCxnSpPr>
            <a:cxnSpLocks/>
            <a:stCxn id="69" idx="2"/>
            <a:endCxn id="55" idx="6"/>
          </p:cNvCxnSpPr>
          <p:nvPr/>
        </p:nvCxnSpPr>
        <p:spPr>
          <a:xfrm flipH="1" flipV="1">
            <a:off x="5493488" y="2758440"/>
            <a:ext cx="746852" cy="358682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DDD6444-A70F-AD73-4656-04483A0B3B5C}"/>
                  </a:ext>
                </a:extLst>
              </p:cNvPr>
              <p:cNvSpPr txBox="1"/>
              <p:nvPr/>
            </p:nvSpPr>
            <p:spPr>
              <a:xfrm>
                <a:off x="5623652" y="2590800"/>
                <a:ext cx="5485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DDD6444-A70F-AD73-4656-04483A0B3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3652" y="2590800"/>
                <a:ext cx="54854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BCF7957C-DA43-BD2C-C41E-2EBD41FC3061}"/>
              </a:ext>
            </a:extLst>
          </p:cNvPr>
          <p:cNvGrpSpPr/>
          <p:nvPr/>
        </p:nvGrpSpPr>
        <p:grpSpPr>
          <a:xfrm>
            <a:off x="5191272" y="2399056"/>
            <a:ext cx="380232" cy="435584"/>
            <a:chOff x="2440984" y="4136416"/>
            <a:chExt cx="380232" cy="435584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30D363E-4D77-86EE-CC0A-34ED96EF999F}"/>
                </a:ext>
              </a:extLst>
            </p:cNvPr>
            <p:cNvSpPr/>
            <p:nvPr/>
          </p:nvSpPr>
          <p:spPr>
            <a:xfrm>
              <a:off x="2590800" y="4419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7A66DCC8-3875-8964-E22A-CFC467DD7A8C}"/>
                    </a:ext>
                  </a:extLst>
                </p:cNvPr>
                <p:cNvSpPr txBox="1"/>
                <p:nvPr/>
              </p:nvSpPr>
              <p:spPr>
                <a:xfrm>
                  <a:off x="2440984" y="4136416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7A66DCC8-3875-8964-E22A-CFC467DD7A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0984" y="4136416"/>
                  <a:ext cx="380232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4B786DC-792A-7911-6F66-FC5E22D989C5}"/>
              </a:ext>
            </a:extLst>
          </p:cNvPr>
          <p:cNvGrpSpPr/>
          <p:nvPr/>
        </p:nvGrpSpPr>
        <p:grpSpPr>
          <a:xfrm>
            <a:off x="3401570" y="3429000"/>
            <a:ext cx="370614" cy="457200"/>
            <a:chOff x="2438400" y="4419600"/>
            <a:chExt cx="370614" cy="4572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E046270-8F9A-DF86-5792-8AD7BA7A6E8E}"/>
                </a:ext>
              </a:extLst>
            </p:cNvPr>
            <p:cNvSpPr/>
            <p:nvPr/>
          </p:nvSpPr>
          <p:spPr>
            <a:xfrm>
              <a:off x="2590800" y="4419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29068D5-FF14-30F7-8D5B-9CFE7A21DC2D}"/>
                    </a:ext>
                  </a:extLst>
                </p:cNvPr>
                <p:cNvSpPr txBox="1"/>
                <p:nvPr/>
              </p:nvSpPr>
              <p:spPr>
                <a:xfrm>
                  <a:off x="2438400" y="45074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29068D5-FF14-30F7-8D5B-9CFE7A21DC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00" y="4507468"/>
                  <a:ext cx="370614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0AEC03D-75C4-6C82-528F-97C55298D97E}"/>
              </a:ext>
            </a:extLst>
          </p:cNvPr>
          <p:cNvGrpSpPr/>
          <p:nvPr/>
        </p:nvGrpSpPr>
        <p:grpSpPr>
          <a:xfrm>
            <a:off x="6087940" y="2743200"/>
            <a:ext cx="377026" cy="450122"/>
            <a:chOff x="2438400" y="4121878"/>
            <a:chExt cx="377026" cy="450122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EE5CD128-2C31-9ADF-B9C4-1B15E33788C5}"/>
                </a:ext>
              </a:extLst>
            </p:cNvPr>
            <p:cNvSpPr/>
            <p:nvPr/>
          </p:nvSpPr>
          <p:spPr>
            <a:xfrm>
              <a:off x="2590800" y="4419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2747C844-9587-706B-E013-9880B143BC49}"/>
                    </a:ext>
                  </a:extLst>
                </p:cNvPr>
                <p:cNvSpPr txBox="1"/>
                <p:nvPr/>
              </p:nvSpPr>
              <p:spPr>
                <a:xfrm>
                  <a:off x="2438400" y="4121878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2747C844-9587-706B-E013-9880B143BC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00" y="4121878"/>
                  <a:ext cx="377026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97B70C9-ABFD-86BB-67D0-385588FC043A}"/>
              </a:ext>
            </a:extLst>
          </p:cNvPr>
          <p:cNvCxnSpPr>
            <a:cxnSpLocks/>
            <a:stCxn id="69" idx="5"/>
            <a:endCxn id="79" idx="2"/>
          </p:cNvCxnSpPr>
          <p:nvPr/>
        </p:nvCxnSpPr>
        <p:spPr>
          <a:xfrm>
            <a:off x="6370422" y="3171004"/>
            <a:ext cx="1503070" cy="7106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B9071F27-6214-4D60-B5E8-7CDC1EEDAC39}"/>
              </a:ext>
            </a:extLst>
          </p:cNvPr>
          <p:cNvSpPr/>
          <p:nvPr/>
        </p:nvSpPr>
        <p:spPr>
          <a:xfrm>
            <a:off x="7657816" y="3635282"/>
            <a:ext cx="495584" cy="47951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A9DBC5C-4648-F9C2-D71F-7A3C1A98CD11}"/>
              </a:ext>
            </a:extLst>
          </p:cNvPr>
          <p:cNvGrpSpPr/>
          <p:nvPr/>
        </p:nvGrpSpPr>
        <p:grpSpPr>
          <a:xfrm>
            <a:off x="7696200" y="3512278"/>
            <a:ext cx="354584" cy="450122"/>
            <a:chOff x="2438400" y="4121878"/>
            <a:chExt cx="354584" cy="450122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66F3DD4-21B8-5E63-6732-4E7E6D276793}"/>
                </a:ext>
              </a:extLst>
            </p:cNvPr>
            <p:cNvSpPr/>
            <p:nvPr/>
          </p:nvSpPr>
          <p:spPr>
            <a:xfrm>
              <a:off x="2590800" y="4419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D7453D9E-0F7D-9BCE-6D47-71F48689D7A9}"/>
                    </a:ext>
                  </a:extLst>
                </p:cNvPr>
                <p:cNvSpPr txBox="1"/>
                <p:nvPr/>
              </p:nvSpPr>
              <p:spPr>
                <a:xfrm>
                  <a:off x="2438400" y="4121878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oMath>
                    </m:oMathPara>
                  </a14:m>
                  <a:endParaRPr lang="en-US" dirty="0">
                    <a:solidFill>
                      <a:schemeClr val="tx2">
                        <a:lumMod val="20000"/>
                        <a:lumOff val="8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D7453D9E-0F7D-9BCE-6D47-71F48689D7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00" y="4121878"/>
                  <a:ext cx="354584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7CBEE5E-7E8B-93B5-E118-2C022EF9AF54}"/>
                  </a:ext>
                </a:extLst>
              </p:cNvPr>
              <p:cNvSpPr txBox="1"/>
              <p:nvPr/>
            </p:nvSpPr>
            <p:spPr>
              <a:xfrm>
                <a:off x="6553200" y="2907268"/>
                <a:ext cx="5485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7CBEE5E-7E8B-93B5-E118-2C022EF9A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2907268"/>
                <a:ext cx="54854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C35C5450-1A28-1959-4B36-16886EB4EF8A}"/>
              </a:ext>
            </a:extLst>
          </p:cNvPr>
          <p:cNvGrpSpPr/>
          <p:nvPr/>
        </p:nvGrpSpPr>
        <p:grpSpPr>
          <a:xfrm>
            <a:off x="457200" y="3745468"/>
            <a:ext cx="429181" cy="369332"/>
            <a:chOff x="1219200" y="4442936"/>
            <a:chExt cx="429181" cy="36933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FAF18B6-6B94-7DC3-091C-E8F840C976A6}"/>
                </a:ext>
              </a:extLst>
            </p:cNvPr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B791BFF-1438-9E91-AC86-846DB828A7E4}"/>
                    </a:ext>
                  </a:extLst>
                </p:cNvPr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020E87E-A1C1-4F69-CC0D-093255D132B1}"/>
              </a:ext>
            </a:extLst>
          </p:cNvPr>
          <p:cNvGrpSpPr/>
          <p:nvPr/>
        </p:nvGrpSpPr>
        <p:grpSpPr>
          <a:xfrm>
            <a:off x="7848600" y="3657600"/>
            <a:ext cx="533400" cy="369332"/>
            <a:chOff x="6934200" y="4431268"/>
            <a:chExt cx="533400" cy="369332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7737916-7BE2-F0B5-2A4D-53D9216A1129}"/>
                </a:ext>
              </a:extLst>
            </p:cNvPr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E28F24A-45C4-008F-ADCA-1314E5F1351E}"/>
                    </a:ext>
                  </a:extLst>
                </p:cNvPr>
                <p:cNvSpPr txBox="1"/>
                <p:nvPr/>
              </p:nvSpPr>
              <p:spPr>
                <a:xfrm>
                  <a:off x="7133855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3855" y="4431268"/>
                  <a:ext cx="333745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197" r="-254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Cloud Callout 38">
            <a:extLst>
              <a:ext uri="{FF2B5EF4-FFF2-40B4-BE49-F238E27FC236}">
                <a16:creationId xmlns:a16="http://schemas.microsoft.com/office/drawing/2014/main" id="{BF1DAC3F-4B0F-F437-7020-FCA3C81A2089}"/>
              </a:ext>
            </a:extLst>
          </p:cNvPr>
          <p:cNvSpPr/>
          <p:nvPr/>
        </p:nvSpPr>
        <p:spPr>
          <a:xfrm>
            <a:off x="0" y="5532437"/>
            <a:ext cx="4358548" cy="1173163"/>
          </a:xfrm>
          <a:prstGeom prst="cloudCallout">
            <a:avLst>
              <a:gd name="adj1" fmla="val 26301"/>
              <a:gd name="adj2" fmla="val 7230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Think for a while about the </a:t>
            </a:r>
            <a:r>
              <a:rPr lang="en-US" sz="1600" b="1" dirty="0">
                <a:solidFill>
                  <a:schemeClr val="tx1"/>
                </a:solidFill>
              </a:rPr>
              <a:t>structure</a:t>
            </a:r>
            <a:r>
              <a:rPr lang="en-US" sz="1600" dirty="0">
                <a:solidFill>
                  <a:schemeClr val="tx1"/>
                </a:solidFill>
              </a:rPr>
              <a:t> that will facilitate finding such a `virtual’ path from source to sink, if exists.</a:t>
            </a:r>
            <a:endParaRPr lang="en-US" sz="16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Line Callout 1 65">
                <a:extLst>
                  <a:ext uri="{FF2B5EF4-FFF2-40B4-BE49-F238E27FC236}">
                    <a16:creationId xmlns:a16="http://schemas.microsoft.com/office/drawing/2014/main" id="{64534B71-6AA3-5A18-8E50-5A245863675F}"/>
                  </a:ext>
                </a:extLst>
              </p:cNvPr>
              <p:cNvSpPr/>
              <p:nvPr/>
            </p:nvSpPr>
            <p:spPr>
              <a:xfrm>
                <a:off x="1902898" y="1201752"/>
                <a:ext cx="2985392" cy="533400"/>
              </a:xfrm>
              <a:prstGeom prst="borderCallout1">
                <a:avLst>
                  <a:gd name="adj1" fmla="val 104347"/>
                  <a:gd name="adj2" fmla="val 49687"/>
                  <a:gd name="adj3" fmla="val 461776"/>
                  <a:gd name="adj4" fmla="val 202224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2060"/>
                    </a:solidFill>
                  </a:rPr>
                  <a:t>Excess inflow at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Line Callout 1 65">
                <a:extLst>
                  <a:ext uri="{FF2B5EF4-FFF2-40B4-BE49-F238E27FC236}">
                    <a16:creationId xmlns:a16="http://schemas.microsoft.com/office/drawing/2014/main" id="{64534B71-6AA3-5A18-8E50-5A24586367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898" y="1201752"/>
                <a:ext cx="2985392" cy="533400"/>
              </a:xfrm>
              <a:prstGeom prst="borderCallout1">
                <a:avLst>
                  <a:gd name="adj1" fmla="val 104347"/>
                  <a:gd name="adj2" fmla="val 49687"/>
                  <a:gd name="adj3" fmla="val 461776"/>
                  <a:gd name="adj4" fmla="val 202224"/>
                </a:avLst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77B412-6077-AF21-68FB-0AFA9F888F68}"/>
                  </a:ext>
                </a:extLst>
              </p:cNvPr>
              <p:cNvSpPr txBox="1"/>
              <p:nvPr/>
            </p:nvSpPr>
            <p:spPr>
              <a:xfrm>
                <a:off x="4084274" y="1288574"/>
                <a:ext cx="333745" cy="36933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77B412-6077-AF21-68FB-0AFA9F888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4274" y="1288574"/>
                <a:ext cx="33374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67638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2" grpId="0" animBg="1"/>
      <p:bldP spid="3" grpId="0" animBg="1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Residual </a:t>
            </a:r>
            <a:r>
              <a:rPr lang="en-US" sz="3600" b="1" dirty="0"/>
              <a:t>network</a:t>
            </a:r>
            <a:br>
              <a:rPr lang="en-US" sz="3600" b="1" dirty="0"/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=(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) be a network </a:t>
                </a: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 be any valid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flow.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The </a:t>
                </a:r>
                <a:r>
                  <a:rPr lang="en-US" sz="2000" dirty="0">
                    <a:solidFill>
                      <a:srgbClr val="7030A0"/>
                    </a:solidFill>
                  </a:rPr>
                  <a:t>residual </a:t>
                </a:r>
                <a:r>
                  <a:rPr lang="en-US" sz="2000" dirty="0"/>
                  <a:t>network</a:t>
                </a:r>
                <a:r>
                  <a:rPr lang="en-US" sz="20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Vertices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 =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z="2000" dirty="0"/>
                  <a:t>   Edges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 =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For each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lvl="1"/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&lt;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), </a:t>
                </a:r>
              </a:p>
              <a:p>
                <a:pPr marL="457200" lvl="1" indent="0">
                  <a:buNone/>
                </a:pPr>
                <a:r>
                  <a:rPr lang="en-US" sz="2000" dirty="0"/>
                  <a:t>	  	          </a:t>
                </a:r>
                <a:r>
                  <a:rPr lang="en-US" sz="2000" dirty="0">
                    <a:sym typeface="Wingdings" pitchFamily="2" charset="2"/>
                  </a:rPr>
                  <a:t> </a:t>
                </a:r>
                <a:r>
                  <a:rPr lang="en-US" sz="2000" dirty="0"/>
                  <a:t>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 with </a:t>
                </a:r>
                <a:r>
                  <a:rPr lang="en-US" sz="2000" b="1" dirty="0"/>
                  <a:t>capacity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 </m:t>
                    </m:r>
                  </m:oMath>
                </a14:m>
                <a:r>
                  <a:rPr lang="en-US" sz="2000" dirty="0"/>
                  <a:t>=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pPr lvl="1"/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&gt;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endParaRPr lang="en-US" sz="2000" dirty="0"/>
              </a:p>
              <a:p>
                <a:pPr marL="457200" lvl="1" indent="0">
                  <a:buNone/>
                </a:pPr>
                <a:r>
                  <a:rPr lang="en-US" sz="2000" dirty="0"/>
                  <a:t>                                   </a:t>
                </a:r>
                <a:r>
                  <a:rPr lang="en-US" sz="2000" dirty="0">
                    <a:sym typeface="Wingdings" pitchFamily="2" charset="2"/>
                  </a:rPr>
                  <a:t> </a:t>
                </a:r>
                <a:r>
                  <a:rPr lang="en-US" sz="2000" dirty="0"/>
                  <a:t>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with </a:t>
                </a:r>
                <a:r>
                  <a:rPr lang="en-US" sz="2000" b="1" dirty="0"/>
                  <a:t>capacity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724400"/>
              </a:xfrm>
              <a:blipFill>
                <a:blip r:embed="rId2"/>
                <a:stretch>
                  <a:fillRect l="-720" t="-7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71600" y="5029200"/>
            <a:ext cx="149303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Forward edge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37827" y="5791200"/>
            <a:ext cx="163397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Backward</a:t>
            </a:r>
            <a:r>
              <a:rPr lang="en-US" b="1" dirty="0"/>
              <a:t> edge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446099" y="4953000"/>
                <a:ext cx="1697901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 marL="0" lvl="1"/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-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6099" y="4953000"/>
                <a:ext cx="1697901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7692" r="-6093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521611" y="5791200"/>
                <a:ext cx="78418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1611" y="5791200"/>
                <a:ext cx="784189" cy="369332"/>
              </a:xfrm>
              <a:prstGeom prst="rect">
                <a:avLst/>
              </a:prstGeom>
              <a:blipFill>
                <a:blip r:embed="rId4"/>
                <a:stretch>
                  <a:fillRect l="-3175" t="-6667" r="-4762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09800" y="3124200"/>
                <a:ext cx="38664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3124200"/>
                <a:ext cx="38664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063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098422" y="3505200"/>
                <a:ext cx="492378" cy="39555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422" y="3505200"/>
                <a:ext cx="492378" cy="395558"/>
              </a:xfrm>
              <a:prstGeom prst="rect">
                <a:avLst/>
              </a:prstGeom>
              <a:blipFill rotWithShape="1">
                <a:blip r:embed="rId6"/>
                <a:stretch>
                  <a:fillRect t="-6154" r="-1604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5029200" y="5791200"/>
            <a:ext cx="2877749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53000" y="5029200"/>
            <a:ext cx="2743199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1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75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75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1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uiExpand="1" build="p"/>
      <p:bldP spid="8" grpId="0" animBg="1"/>
      <p:bldP spid="9" grpId="0" animBg="1"/>
      <p:bldP spid="2" grpId="0" animBg="1"/>
      <p:bldP spid="3" grpId="0" animBg="1"/>
      <p:bldP spid="4" grpId="0" animBg="1"/>
      <p:bldP spid="10" grpId="0" animBg="1"/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Example of </a:t>
            </a:r>
            <a:r>
              <a:rPr lang="en-US" sz="3600" b="1" dirty="0">
                <a:solidFill>
                  <a:srgbClr val="7030A0"/>
                </a:solidFill>
              </a:rPr>
              <a:t>Residual Network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52400" y="3593068"/>
            <a:ext cx="533400" cy="369332"/>
            <a:chOff x="152400" y="3593068"/>
            <a:chExt cx="533400" cy="369332"/>
          </a:xfrm>
        </p:grpSpPr>
        <p:sp>
          <p:nvSpPr>
            <p:cNvPr id="28" name="Oval 27"/>
            <p:cNvSpPr/>
            <p:nvPr/>
          </p:nvSpPr>
          <p:spPr>
            <a:xfrm>
              <a:off x="533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TextBox 31"/>
          <p:cNvSpPr txBox="1"/>
          <p:nvPr/>
        </p:nvSpPr>
        <p:spPr>
          <a:xfrm>
            <a:off x="3200400" y="3124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381562" y="4492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43000" y="4569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438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461392" y="3045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20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63482" y="1840468"/>
            <a:ext cx="3549836" cy="3939064"/>
            <a:chOff x="663482" y="1840468"/>
            <a:chExt cx="3549836" cy="3939064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663482" y="2263682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8" idx="5"/>
              <a:endCxn id="27" idx="1"/>
            </p:cNvCxnSpPr>
            <p:nvPr/>
          </p:nvCxnSpPr>
          <p:spPr>
            <a:xfrm>
              <a:off x="663482" y="3863882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2209800" y="1840468"/>
              <a:ext cx="2003518" cy="3939064"/>
              <a:chOff x="2209800" y="1840468"/>
              <a:chExt cx="2003518" cy="393906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286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2416082" y="2263682"/>
                <a:ext cx="17972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2362200" y="5334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2492282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4191000" y="3593068"/>
            <a:ext cx="409945" cy="369332"/>
            <a:chOff x="4191000" y="3593068"/>
            <a:chExt cx="409945" cy="369332"/>
          </a:xfrm>
        </p:grpSpPr>
        <p:sp>
          <p:nvSpPr>
            <p:cNvPr id="12" name="Oval 11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Arrow Connector 60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64029" y="2265015"/>
            <a:ext cx="1644836" cy="14924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514600" y="3841564"/>
            <a:ext cx="1721036" cy="14924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4876800" y="1828800"/>
            <a:ext cx="4267200" cy="3939064"/>
            <a:chOff x="4572000" y="1828800"/>
            <a:chExt cx="4267200" cy="3939064"/>
          </a:xfrm>
        </p:grpSpPr>
        <p:grpSp>
          <p:nvGrpSpPr>
            <p:cNvPr id="2" name="Group 1"/>
            <p:cNvGrpSpPr/>
            <p:nvPr/>
          </p:nvGrpSpPr>
          <p:grpSpPr>
            <a:xfrm>
              <a:off x="4901737" y="1828800"/>
              <a:ext cx="3937463" cy="3939064"/>
              <a:chOff x="4901737" y="1828800"/>
              <a:chExt cx="3937463" cy="3939064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7743455" y="2960132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10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381255" y="4557355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10</a:t>
                </a:r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>
                <a:off x="4901737" y="1828800"/>
                <a:ext cx="3549836" cy="3939064"/>
                <a:chOff x="663482" y="1840468"/>
                <a:chExt cx="3549836" cy="3939064"/>
              </a:xfrm>
            </p:grpSpPr>
            <p:cxnSp>
              <p:nvCxnSpPr>
                <p:cNvPr id="42" name="Straight Arrow Connector 41"/>
                <p:cNvCxnSpPr>
                  <a:endCxn id="49" idx="1"/>
                </p:cNvCxnSpPr>
                <p:nvPr/>
              </p:nvCxnSpPr>
              <p:spPr>
                <a:xfrm>
                  <a:off x="663482" y="3863882"/>
                  <a:ext cx="1721036" cy="149243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5" name="Group 44"/>
                <p:cNvGrpSpPr/>
                <p:nvPr/>
              </p:nvGrpSpPr>
              <p:grpSpPr>
                <a:xfrm>
                  <a:off x="2209800" y="1840468"/>
                  <a:ext cx="2003518" cy="3939064"/>
                  <a:chOff x="2209800" y="1840468"/>
                  <a:chExt cx="2003518" cy="3939064"/>
                </a:xfrm>
              </p:grpSpPr>
              <p:sp>
                <p:nvSpPr>
                  <p:cNvPr id="47" name="Oval 46"/>
                  <p:cNvSpPr/>
                  <p:nvPr/>
                </p:nvSpPr>
                <p:spPr>
                  <a:xfrm>
                    <a:off x="2286000" y="2133600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8" name="Straight Arrow Connector 47"/>
                  <p:cNvCxnSpPr>
                    <a:stCxn id="47" idx="5"/>
                    <a:endCxn id="54" idx="1"/>
                  </p:cNvCxnSpPr>
                  <p:nvPr/>
                </p:nvCxnSpPr>
                <p:spPr>
                  <a:xfrm>
                    <a:off x="2416082" y="2263682"/>
                    <a:ext cx="1797236" cy="1492436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Oval 48"/>
                  <p:cNvSpPr/>
                  <p:nvPr/>
                </p:nvSpPr>
                <p:spPr>
                  <a:xfrm>
                    <a:off x="2362200" y="5334000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0" name="TextBox 49"/>
                      <p:cNvSpPr txBox="1"/>
                      <p:nvPr/>
                    </p:nvSpPr>
                    <p:spPr>
                      <a:xfrm>
                        <a:off x="2209800" y="1840468"/>
                        <a:ext cx="37061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0" name="TextBox 4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09800" y="1840468"/>
                        <a:ext cx="370614" cy="369332"/>
                      </a:xfrm>
                      <a:prstGeom prst="rect">
                        <a:avLst/>
                      </a:prstGeom>
                      <a:blipFill rotWithShape="1">
                        <a:blip r:embed="rId6"/>
                        <a:stretch>
                          <a:fillRect t="-8197" r="-21311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1" name="TextBox 50"/>
                      <p:cNvSpPr txBox="1"/>
                      <p:nvPr/>
                    </p:nvSpPr>
                    <p:spPr>
                      <a:xfrm>
                        <a:off x="2209800" y="5410200"/>
                        <a:ext cx="37542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𝒚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1" name="TextBox 5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09800" y="5410200"/>
                        <a:ext cx="375424" cy="369332"/>
                      </a:xfrm>
                      <a:prstGeom prst="rect">
                        <a:avLst/>
                      </a:prstGeom>
                      <a:blipFill rotWithShape="1">
                        <a:blip r:embed="rId7"/>
                        <a:stretch>
                          <a:fillRect t="-8333" r="-21311" b="-2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53" name="Group 52"/>
              <p:cNvGrpSpPr/>
              <p:nvPr/>
            </p:nvGrpSpPr>
            <p:grpSpPr>
              <a:xfrm>
                <a:off x="8429255" y="3581400"/>
                <a:ext cx="409945" cy="369332"/>
                <a:chOff x="4191000" y="3593068"/>
                <a:chExt cx="409945" cy="369332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4191000" y="37338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/>
                    <p:cNvSpPr txBox="1"/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0" name="TextBox 5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333" r="-25455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67" name="Group 66"/>
            <p:cNvGrpSpPr/>
            <p:nvPr/>
          </p:nvGrpSpPr>
          <p:grpSpPr>
            <a:xfrm>
              <a:off x="4572000" y="3581400"/>
              <a:ext cx="381000" cy="369332"/>
              <a:chOff x="304800" y="3593068"/>
              <a:chExt cx="381000" cy="369332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533400" y="3733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304800" y="3593068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00" y="3593068"/>
                    <a:ext cx="352981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22414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" name="Right Arrow 4"/>
          <p:cNvSpPr/>
          <p:nvPr/>
        </p:nvSpPr>
        <p:spPr>
          <a:xfrm>
            <a:off x="4434072" y="2743200"/>
            <a:ext cx="467665" cy="6858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2743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20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057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20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137792" y="4267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20</a:t>
            </a:r>
          </a:p>
        </p:txBody>
      </p:sp>
      <p:cxnSp>
        <p:nvCxnSpPr>
          <p:cNvPr id="64" name="Straight Arrow Connector 63"/>
          <p:cNvCxnSpPr>
            <a:stCxn id="47" idx="3"/>
            <a:endCxn id="68" idx="7"/>
          </p:cNvCxnSpPr>
          <p:nvPr/>
        </p:nvCxnSpPr>
        <p:spPr>
          <a:xfrm flipH="1">
            <a:off x="5235482" y="2252014"/>
            <a:ext cx="1615891" cy="149243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4038600" y="1295399"/>
            <a:ext cx="3276599" cy="4953000"/>
            <a:chOff x="4038600" y="1295399"/>
            <a:chExt cx="3276599" cy="4953000"/>
          </a:xfrm>
        </p:grpSpPr>
        <p:sp>
          <p:nvSpPr>
            <p:cNvPr id="26" name="Arc 25"/>
            <p:cNvSpPr/>
            <p:nvPr/>
          </p:nvSpPr>
          <p:spPr>
            <a:xfrm rot="5400000">
              <a:off x="3200400" y="2133599"/>
              <a:ext cx="4953000" cy="3276599"/>
            </a:xfrm>
            <a:prstGeom prst="arc">
              <a:avLst>
                <a:gd name="adj1" fmla="val 13167876"/>
                <a:gd name="adj2" fmla="val 19237841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/>
            <p:cNvCxnSpPr>
              <a:endCxn id="26" idx="0"/>
            </p:cNvCxnSpPr>
            <p:nvPr/>
          </p:nvCxnSpPr>
          <p:spPr>
            <a:xfrm flipH="1" flipV="1">
              <a:off x="6954001" y="2220701"/>
              <a:ext cx="103654" cy="21769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Arrow Connector 73"/>
          <p:cNvCxnSpPr/>
          <p:nvPr/>
        </p:nvCxnSpPr>
        <p:spPr>
          <a:xfrm flipH="1">
            <a:off x="7010401" y="3886200"/>
            <a:ext cx="1799854" cy="149243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910328" y="4492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328792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943600" y="25908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20</a:t>
            </a: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6905255" y="2274332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981455" y="364295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30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2197744" y="13716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744" y="1371600"/>
                <a:ext cx="39305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6665613" y="14478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613" y="1447800"/>
                <a:ext cx="497187" cy="395558"/>
              </a:xfrm>
              <a:prstGeom prst="rect">
                <a:avLst/>
              </a:prstGeom>
              <a:blipFill rotWithShape="1">
                <a:blip r:embed="rId11"/>
                <a:stretch>
                  <a:fillRect t="-6250" r="-15854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/>
          <p:cNvCxnSpPr/>
          <p:nvPr/>
        </p:nvCxnSpPr>
        <p:spPr>
          <a:xfrm>
            <a:off x="5358937" y="3810000"/>
            <a:ext cx="1470118" cy="129540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4114800" y="1295401"/>
            <a:ext cx="3276599" cy="4953000"/>
            <a:chOff x="4114800" y="1295401"/>
            <a:chExt cx="3276599" cy="4953000"/>
          </a:xfrm>
        </p:grpSpPr>
        <p:sp>
          <p:nvSpPr>
            <p:cNvPr id="75" name="Arc 74"/>
            <p:cNvSpPr/>
            <p:nvPr/>
          </p:nvSpPr>
          <p:spPr>
            <a:xfrm rot="5400000">
              <a:off x="3276600" y="2133601"/>
              <a:ext cx="4953000" cy="3276599"/>
            </a:xfrm>
            <a:prstGeom prst="arc">
              <a:avLst>
                <a:gd name="adj1" fmla="val 13167876"/>
                <a:gd name="adj2" fmla="val 19237841"/>
              </a:avLst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 flipH="1" flipV="1">
              <a:off x="7010400" y="2144501"/>
              <a:ext cx="103654" cy="2176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Straight Arrow Connector 84"/>
          <p:cNvCxnSpPr/>
          <p:nvPr/>
        </p:nvCxnSpPr>
        <p:spPr>
          <a:xfrm>
            <a:off x="7162800" y="2286000"/>
            <a:ext cx="1593573" cy="1356955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55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 animBg="1"/>
      <p:bldP spid="5" grpId="1" animBg="1"/>
      <p:bldP spid="6" grpId="0"/>
      <p:bldP spid="70" grpId="0"/>
      <p:bldP spid="71" grpId="0"/>
      <p:bldP spid="76" grpId="0"/>
      <p:bldP spid="77" grpId="0"/>
      <p:bldP spid="78" grpId="0"/>
      <p:bldP spid="80" grpId="0"/>
      <p:bldP spid="81" grpId="0"/>
      <p:bldP spid="8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95600" y="2754868"/>
            <a:ext cx="340689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 quick recap from the last lecture</a:t>
            </a:r>
          </a:p>
        </p:txBody>
      </p:sp>
    </p:spTree>
    <p:extLst>
      <p:ext uri="{BB962C8B-B14F-4D97-AF65-F5344CB8AC3E}">
        <p14:creationId xmlns:p14="http://schemas.microsoft.com/office/powerpoint/2010/main" val="416690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Example of </a:t>
            </a:r>
            <a:r>
              <a:rPr lang="en-US" sz="3600" b="1" dirty="0">
                <a:solidFill>
                  <a:srgbClr val="7030A0"/>
                </a:solidFill>
              </a:rPr>
              <a:t>Residual Network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52400" y="3593068"/>
            <a:ext cx="533400" cy="369332"/>
            <a:chOff x="152400" y="3593068"/>
            <a:chExt cx="533400" cy="369332"/>
          </a:xfrm>
        </p:grpSpPr>
        <p:sp>
          <p:nvSpPr>
            <p:cNvPr id="28" name="Oval 27"/>
            <p:cNvSpPr/>
            <p:nvPr/>
          </p:nvSpPr>
          <p:spPr>
            <a:xfrm>
              <a:off x="533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TextBox 31"/>
          <p:cNvSpPr txBox="1"/>
          <p:nvPr/>
        </p:nvSpPr>
        <p:spPr>
          <a:xfrm>
            <a:off x="3200400" y="3124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381562" y="4492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43000" y="4569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438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461392" y="3045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20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63482" y="1840468"/>
            <a:ext cx="3549836" cy="3939064"/>
            <a:chOff x="663482" y="1840468"/>
            <a:chExt cx="3549836" cy="3939064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663482" y="2263682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8" idx="5"/>
              <a:endCxn id="27" idx="1"/>
            </p:cNvCxnSpPr>
            <p:nvPr/>
          </p:nvCxnSpPr>
          <p:spPr>
            <a:xfrm>
              <a:off x="663482" y="3863882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2209800" y="1840468"/>
              <a:ext cx="2003518" cy="3939064"/>
              <a:chOff x="2209800" y="1840468"/>
              <a:chExt cx="2003518" cy="393906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286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2416082" y="2263682"/>
                <a:ext cx="17972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2362200" y="5334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2492282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4191000" y="3593068"/>
            <a:ext cx="409945" cy="369332"/>
            <a:chOff x="4191000" y="3593068"/>
            <a:chExt cx="409945" cy="369332"/>
          </a:xfrm>
        </p:grpSpPr>
        <p:sp>
          <p:nvSpPr>
            <p:cNvPr id="12" name="Oval 11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Arrow Connector 60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64029" y="2265015"/>
            <a:ext cx="1644836" cy="14924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514600" y="3841564"/>
            <a:ext cx="1721036" cy="14924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4876800" y="1828800"/>
            <a:ext cx="4267200" cy="3939064"/>
            <a:chOff x="4572000" y="1828800"/>
            <a:chExt cx="4267200" cy="3939064"/>
          </a:xfrm>
        </p:grpSpPr>
        <p:grpSp>
          <p:nvGrpSpPr>
            <p:cNvPr id="2" name="Group 1"/>
            <p:cNvGrpSpPr/>
            <p:nvPr/>
          </p:nvGrpSpPr>
          <p:grpSpPr>
            <a:xfrm>
              <a:off x="4901737" y="1828800"/>
              <a:ext cx="3937463" cy="3939064"/>
              <a:chOff x="4901737" y="1828800"/>
              <a:chExt cx="3937463" cy="3939064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7743455" y="2960132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10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381255" y="4557355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10</a:t>
                </a:r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>
                <a:off x="4901737" y="1828800"/>
                <a:ext cx="3549836" cy="3939064"/>
                <a:chOff x="663482" y="1840468"/>
                <a:chExt cx="3549836" cy="3939064"/>
              </a:xfrm>
            </p:grpSpPr>
            <p:cxnSp>
              <p:nvCxnSpPr>
                <p:cNvPr id="42" name="Straight Arrow Connector 41"/>
                <p:cNvCxnSpPr>
                  <a:endCxn id="49" idx="1"/>
                </p:cNvCxnSpPr>
                <p:nvPr/>
              </p:nvCxnSpPr>
              <p:spPr>
                <a:xfrm>
                  <a:off x="663482" y="3863882"/>
                  <a:ext cx="1721036" cy="149243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5" name="Group 44"/>
                <p:cNvGrpSpPr/>
                <p:nvPr/>
              </p:nvGrpSpPr>
              <p:grpSpPr>
                <a:xfrm>
                  <a:off x="2209800" y="1840468"/>
                  <a:ext cx="2003518" cy="3939064"/>
                  <a:chOff x="2209800" y="1840468"/>
                  <a:chExt cx="2003518" cy="3939064"/>
                </a:xfrm>
              </p:grpSpPr>
              <p:sp>
                <p:nvSpPr>
                  <p:cNvPr id="47" name="Oval 46"/>
                  <p:cNvSpPr/>
                  <p:nvPr/>
                </p:nvSpPr>
                <p:spPr>
                  <a:xfrm>
                    <a:off x="2286000" y="2133600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8" name="Straight Arrow Connector 47"/>
                  <p:cNvCxnSpPr>
                    <a:stCxn id="47" idx="5"/>
                    <a:endCxn id="54" idx="1"/>
                  </p:cNvCxnSpPr>
                  <p:nvPr/>
                </p:nvCxnSpPr>
                <p:spPr>
                  <a:xfrm>
                    <a:off x="2416082" y="2263682"/>
                    <a:ext cx="1797236" cy="1492436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Oval 48"/>
                  <p:cNvSpPr/>
                  <p:nvPr/>
                </p:nvSpPr>
                <p:spPr>
                  <a:xfrm>
                    <a:off x="2362200" y="5334000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0" name="TextBox 49"/>
                      <p:cNvSpPr txBox="1"/>
                      <p:nvPr/>
                    </p:nvSpPr>
                    <p:spPr>
                      <a:xfrm>
                        <a:off x="2209800" y="1840468"/>
                        <a:ext cx="37061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0" name="TextBox 4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09800" y="1840468"/>
                        <a:ext cx="370614" cy="369332"/>
                      </a:xfrm>
                      <a:prstGeom prst="rect">
                        <a:avLst/>
                      </a:prstGeom>
                      <a:blipFill rotWithShape="1">
                        <a:blip r:embed="rId6"/>
                        <a:stretch>
                          <a:fillRect t="-8197" r="-21311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1" name="TextBox 50"/>
                      <p:cNvSpPr txBox="1"/>
                      <p:nvPr/>
                    </p:nvSpPr>
                    <p:spPr>
                      <a:xfrm>
                        <a:off x="2209800" y="5410200"/>
                        <a:ext cx="37542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𝒚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1" name="TextBox 5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09800" y="5410200"/>
                        <a:ext cx="375424" cy="369332"/>
                      </a:xfrm>
                      <a:prstGeom prst="rect">
                        <a:avLst/>
                      </a:prstGeom>
                      <a:blipFill rotWithShape="1">
                        <a:blip r:embed="rId7"/>
                        <a:stretch>
                          <a:fillRect t="-8333" r="-21311" b="-2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53" name="Group 52"/>
              <p:cNvGrpSpPr/>
              <p:nvPr/>
            </p:nvGrpSpPr>
            <p:grpSpPr>
              <a:xfrm>
                <a:off x="8429255" y="3581400"/>
                <a:ext cx="409945" cy="369332"/>
                <a:chOff x="4191000" y="3593068"/>
                <a:chExt cx="409945" cy="369332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4191000" y="37338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/>
                    <p:cNvSpPr txBox="1"/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0" name="TextBox 5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333" r="-25455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67" name="Group 66"/>
            <p:cNvGrpSpPr/>
            <p:nvPr/>
          </p:nvGrpSpPr>
          <p:grpSpPr>
            <a:xfrm>
              <a:off x="4572000" y="3581400"/>
              <a:ext cx="381000" cy="369332"/>
              <a:chOff x="304800" y="3593068"/>
              <a:chExt cx="381000" cy="369332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533400" y="3733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304800" y="3593068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00" y="3593068"/>
                    <a:ext cx="352981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22414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" name="Right Arrow 4"/>
          <p:cNvSpPr/>
          <p:nvPr/>
        </p:nvSpPr>
        <p:spPr>
          <a:xfrm rot="10800000">
            <a:off x="4434072" y="2743200"/>
            <a:ext cx="467665" cy="6858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2743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20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057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20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137792" y="4267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20</a:t>
            </a:r>
          </a:p>
        </p:txBody>
      </p:sp>
      <p:cxnSp>
        <p:nvCxnSpPr>
          <p:cNvPr id="64" name="Straight Arrow Connector 63"/>
          <p:cNvCxnSpPr>
            <a:stCxn id="47" idx="3"/>
            <a:endCxn id="68" idx="7"/>
          </p:cNvCxnSpPr>
          <p:nvPr/>
        </p:nvCxnSpPr>
        <p:spPr>
          <a:xfrm flipH="1">
            <a:off x="5235482" y="2252014"/>
            <a:ext cx="1615891" cy="149243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4038600" y="1295399"/>
            <a:ext cx="3276599" cy="4953000"/>
            <a:chOff x="4038600" y="1295399"/>
            <a:chExt cx="3276599" cy="4953000"/>
          </a:xfrm>
        </p:grpSpPr>
        <p:sp>
          <p:nvSpPr>
            <p:cNvPr id="26" name="Arc 25"/>
            <p:cNvSpPr/>
            <p:nvPr/>
          </p:nvSpPr>
          <p:spPr>
            <a:xfrm rot="5400000">
              <a:off x="3200400" y="2133599"/>
              <a:ext cx="4953000" cy="3276599"/>
            </a:xfrm>
            <a:prstGeom prst="arc">
              <a:avLst>
                <a:gd name="adj1" fmla="val 13167876"/>
                <a:gd name="adj2" fmla="val 19237841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/>
            <p:cNvCxnSpPr>
              <a:endCxn id="26" idx="0"/>
            </p:cNvCxnSpPr>
            <p:nvPr/>
          </p:nvCxnSpPr>
          <p:spPr>
            <a:xfrm flipH="1" flipV="1">
              <a:off x="6954001" y="2220701"/>
              <a:ext cx="103654" cy="21769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Arrow Connector 73"/>
          <p:cNvCxnSpPr/>
          <p:nvPr/>
        </p:nvCxnSpPr>
        <p:spPr>
          <a:xfrm flipH="1">
            <a:off x="7010401" y="3886200"/>
            <a:ext cx="1799854" cy="149243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910328" y="4492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328792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943600" y="25908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20</a:t>
            </a: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6905255" y="2274332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981455" y="364295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30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2197744" y="13716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744" y="1371600"/>
                <a:ext cx="39305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6665613" y="14478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613" y="1447800"/>
                <a:ext cx="497187" cy="395558"/>
              </a:xfrm>
              <a:prstGeom prst="rect">
                <a:avLst/>
              </a:prstGeom>
              <a:blipFill rotWithShape="1">
                <a:blip r:embed="rId11"/>
                <a:stretch>
                  <a:fillRect t="-6250" r="-15854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/>
          <p:cNvCxnSpPr>
            <a:endCxn id="27" idx="1"/>
          </p:cNvCxnSpPr>
          <p:nvPr/>
        </p:nvCxnSpPr>
        <p:spPr>
          <a:xfrm>
            <a:off x="685800" y="3854636"/>
            <a:ext cx="1698718" cy="1501682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5358937" y="3810000"/>
            <a:ext cx="1470118" cy="129540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/>
          <p:cNvGrpSpPr/>
          <p:nvPr/>
        </p:nvGrpSpPr>
        <p:grpSpPr>
          <a:xfrm>
            <a:off x="4114800" y="1295401"/>
            <a:ext cx="3276599" cy="4953000"/>
            <a:chOff x="4114800" y="1295401"/>
            <a:chExt cx="3276599" cy="4953000"/>
          </a:xfrm>
        </p:grpSpPr>
        <p:sp>
          <p:nvSpPr>
            <p:cNvPr id="85" name="Arc 84"/>
            <p:cNvSpPr/>
            <p:nvPr/>
          </p:nvSpPr>
          <p:spPr>
            <a:xfrm rot="5400000">
              <a:off x="3276600" y="2133601"/>
              <a:ext cx="4953000" cy="3276599"/>
            </a:xfrm>
            <a:prstGeom prst="arc">
              <a:avLst>
                <a:gd name="adj1" fmla="val 13167876"/>
                <a:gd name="adj2" fmla="val 19237841"/>
              </a:avLst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 flipH="1" flipV="1">
              <a:off x="7010400" y="2144501"/>
              <a:ext cx="103654" cy="2176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Straight Arrow Connector 86"/>
          <p:cNvCxnSpPr/>
          <p:nvPr/>
        </p:nvCxnSpPr>
        <p:spPr>
          <a:xfrm>
            <a:off x="7162800" y="2286000"/>
            <a:ext cx="1593573" cy="1356955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070992" y="36576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10</a:t>
            </a: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11" idx="5"/>
          </p:cNvCxnSpPr>
          <p:nvPr/>
        </p:nvCxnSpPr>
        <p:spPr>
          <a:xfrm>
            <a:off x="2416082" y="2263682"/>
            <a:ext cx="1774918" cy="1470118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385192" y="42642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366392" y="2743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35671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0" grpId="0"/>
      <p:bldP spid="88" grpId="0"/>
      <p:bldP spid="91" grpId="0"/>
      <p:bldP spid="9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Example of </a:t>
            </a:r>
            <a:r>
              <a:rPr lang="en-US" sz="3600" b="1" dirty="0">
                <a:solidFill>
                  <a:srgbClr val="7030A0"/>
                </a:solidFill>
              </a:rPr>
              <a:t>Residual Network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52400" y="3593068"/>
            <a:ext cx="533400" cy="369332"/>
            <a:chOff x="152400" y="3593068"/>
            <a:chExt cx="533400" cy="369332"/>
          </a:xfrm>
        </p:grpSpPr>
        <p:sp>
          <p:nvSpPr>
            <p:cNvPr id="28" name="Oval 27"/>
            <p:cNvSpPr/>
            <p:nvPr/>
          </p:nvSpPr>
          <p:spPr>
            <a:xfrm>
              <a:off x="533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TextBox 31"/>
          <p:cNvSpPr txBox="1"/>
          <p:nvPr/>
        </p:nvSpPr>
        <p:spPr>
          <a:xfrm>
            <a:off x="3200400" y="3124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381562" y="4492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43000" y="4569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438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461392" y="3045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20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63482" y="1840468"/>
            <a:ext cx="3549836" cy="3939064"/>
            <a:chOff x="663482" y="1840468"/>
            <a:chExt cx="3549836" cy="3939064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663482" y="2263682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8" idx="5"/>
              <a:endCxn id="27" idx="1"/>
            </p:cNvCxnSpPr>
            <p:nvPr/>
          </p:nvCxnSpPr>
          <p:spPr>
            <a:xfrm>
              <a:off x="663482" y="3863882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2209800" y="1840468"/>
              <a:ext cx="2003518" cy="3939064"/>
              <a:chOff x="2209800" y="1840468"/>
              <a:chExt cx="2003518" cy="393906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286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2416082" y="2263682"/>
                <a:ext cx="17972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2362200" y="5334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2492282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4191000" y="3593068"/>
            <a:ext cx="409945" cy="369332"/>
            <a:chOff x="4191000" y="3593068"/>
            <a:chExt cx="409945" cy="369332"/>
          </a:xfrm>
        </p:grpSpPr>
        <p:sp>
          <p:nvSpPr>
            <p:cNvPr id="12" name="Oval 11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Arrow Connector 60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64029" y="2265015"/>
            <a:ext cx="1644836" cy="14924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514600" y="3841564"/>
            <a:ext cx="1721036" cy="14924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ight Arrow 4"/>
          <p:cNvSpPr/>
          <p:nvPr/>
        </p:nvSpPr>
        <p:spPr>
          <a:xfrm>
            <a:off x="4434072" y="2743200"/>
            <a:ext cx="467665" cy="6858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2743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20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137792" y="4267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20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2197744" y="13716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744" y="1371600"/>
                <a:ext cx="39305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/>
          <p:cNvCxnSpPr>
            <a:endCxn id="27" idx="1"/>
          </p:cNvCxnSpPr>
          <p:nvPr/>
        </p:nvCxnSpPr>
        <p:spPr>
          <a:xfrm>
            <a:off x="685800" y="3854636"/>
            <a:ext cx="1698718" cy="1501682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070992" y="36576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10</a:t>
            </a:r>
          </a:p>
        </p:txBody>
      </p:sp>
      <p:cxnSp>
        <p:nvCxnSpPr>
          <p:cNvPr id="90" name="Straight Arrow Connector 89"/>
          <p:cNvCxnSpPr>
            <a:stCxn id="11" idx="5"/>
          </p:cNvCxnSpPr>
          <p:nvPr/>
        </p:nvCxnSpPr>
        <p:spPr>
          <a:xfrm>
            <a:off x="2416082" y="2263682"/>
            <a:ext cx="1774918" cy="1470118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385192" y="42642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366392" y="2743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10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 flipH="1">
            <a:off x="5235482" y="2252014"/>
            <a:ext cx="1615891" cy="149243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>
            <a:off x="7010401" y="3886200"/>
            <a:ext cx="1799854" cy="149243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7910328" y="4492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328792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5943600" y="25908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20</a:t>
            </a: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6905255" y="2274332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6981455" y="364295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6665613" y="14478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613" y="1447800"/>
                <a:ext cx="497187" cy="395558"/>
              </a:xfrm>
              <a:prstGeom prst="rect">
                <a:avLst/>
              </a:prstGeom>
              <a:blipFill rotWithShape="1">
                <a:blip r:embed="rId11"/>
                <a:stretch>
                  <a:fillRect t="-6250" r="-15854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" name="Group 101"/>
          <p:cNvGrpSpPr/>
          <p:nvPr/>
        </p:nvGrpSpPr>
        <p:grpSpPr>
          <a:xfrm>
            <a:off x="4038600" y="1295399"/>
            <a:ext cx="3276599" cy="4953000"/>
            <a:chOff x="4038600" y="1295399"/>
            <a:chExt cx="3276599" cy="4953000"/>
          </a:xfrm>
        </p:grpSpPr>
        <p:sp>
          <p:nvSpPr>
            <p:cNvPr id="103" name="Arc 102"/>
            <p:cNvSpPr/>
            <p:nvPr/>
          </p:nvSpPr>
          <p:spPr>
            <a:xfrm rot="5400000">
              <a:off x="3200400" y="2133599"/>
              <a:ext cx="4953000" cy="3276599"/>
            </a:xfrm>
            <a:prstGeom prst="arc">
              <a:avLst>
                <a:gd name="adj1" fmla="val 13167876"/>
                <a:gd name="adj2" fmla="val 19237841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Arrow Connector 103"/>
            <p:cNvCxnSpPr>
              <a:endCxn id="103" idx="0"/>
            </p:cNvCxnSpPr>
            <p:nvPr/>
          </p:nvCxnSpPr>
          <p:spPr>
            <a:xfrm flipH="1" flipV="1">
              <a:off x="6954001" y="2220701"/>
              <a:ext cx="103654" cy="21769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4876800" y="1828800"/>
            <a:ext cx="4267200" cy="3939064"/>
            <a:chOff x="4572000" y="1828800"/>
            <a:chExt cx="4267200" cy="3939064"/>
          </a:xfrm>
        </p:grpSpPr>
        <p:grpSp>
          <p:nvGrpSpPr>
            <p:cNvPr id="106" name="Group 105"/>
            <p:cNvGrpSpPr/>
            <p:nvPr/>
          </p:nvGrpSpPr>
          <p:grpSpPr>
            <a:xfrm>
              <a:off x="6448055" y="1828800"/>
              <a:ext cx="2391145" cy="3939064"/>
              <a:chOff x="6448055" y="1828800"/>
              <a:chExt cx="2391145" cy="3939064"/>
            </a:xfrm>
          </p:grpSpPr>
          <p:grpSp>
            <p:nvGrpSpPr>
              <p:cNvPr id="117" name="Group 116"/>
              <p:cNvGrpSpPr/>
              <p:nvPr/>
            </p:nvGrpSpPr>
            <p:grpSpPr>
              <a:xfrm>
                <a:off x="6448055" y="1828800"/>
                <a:ext cx="375424" cy="3939064"/>
                <a:chOff x="2209800" y="1840468"/>
                <a:chExt cx="375424" cy="3939064"/>
              </a:xfrm>
            </p:grpSpPr>
            <p:sp>
              <p:nvSpPr>
                <p:cNvPr id="118" name="Oval 117"/>
                <p:cNvSpPr/>
                <p:nvPr/>
              </p:nvSpPr>
              <p:spPr>
                <a:xfrm>
                  <a:off x="2286000" y="21336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Oval 119"/>
                <p:cNvSpPr/>
                <p:nvPr/>
              </p:nvSpPr>
              <p:spPr>
                <a:xfrm>
                  <a:off x="2362200" y="5334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1" name="TextBox 120"/>
                    <p:cNvSpPr txBox="1"/>
                    <p:nvPr/>
                  </p:nvSpPr>
                  <p:spPr>
                    <a:xfrm>
                      <a:off x="2209800" y="1840468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0" name="TextBox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9800" y="1840468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2131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2" name="TextBox 121"/>
                    <p:cNvSpPr txBox="1"/>
                    <p:nvPr/>
                  </p:nvSpPr>
                  <p:spPr>
                    <a:xfrm>
                      <a:off x="2209800" y="5410200"/>
                      <a:ext cx="3754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1" name="TextBox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9800" y="5410200"/>
                      <a:ext cx="375424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333" r="-21311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3" name="Group 112"/>
              <p:cNvGrpSpPr/>
              <p:nvPr/>
            </p:nvGrpSpPr>
            <p:grpSpPr>
              <a:xfrm>
                <a:off x="8429255" y="3581400"/>
                <a:ext cx="409945" cy="369332"/>
                <a:chOff x="4191000" y="3593068"/>
                <a:chExt cx="409945" cy="369332"/>
              </a:xfrm>
            </p:grpSpPr>
            <p:sp>
              <p:nvSpPr>
                <p:cNvPr id="114" name="Oval 113"/>
                <p:cNvSpPr/>
                <p:nvPr/>
              </p:nvSpPr>
              <p:spPr>
                <a:xfrm>
                  <a:off x="4191000" y="37338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5" name="TextBox 114"/>
                    <p:cNvSpPr txBox="1"/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0" name="TextBox 5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333" r="-25455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07" name="Group 106"/>
            <p:cNvGrpSpPr/>
            <p:nvPr/>
          </p:nvGrpSpPr>
          <p:grpSpPr>
            <a:xfrm>
              <a:off x="4572000" y="3581400"/>
              <a:ext cx="381000" cy="369332"/>
              <a:chOff x="304800" y="3593068"/>
              <a:chExt cx="381000" cy="369332"/>
            </a:xfrm>
          </p:grpSpPr>
          <p:sp>
            <p:nvSpPr>
              <p:cNvPr id="108" name="Oval 107"/>
              <p:cNvSpPr/>
              <p:nvPr/>
            </p:nvSpPr>
            <p:spPr>
              <a:xfrm>
                <a:off x="533400" y="3733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TextBox 108"/>
                  <p:cNvSpPr txBox="1"/>
                  <p:nvPr/>
                </p:nvSpPr>
                <p:spPr>
                  <a:xfrm>
                    <a:off x="304800" y="3593068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00" y="3593068"/>
                    <a:ext cx="352981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22414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123" name="Straight Arrow Connector 122"/>
          <p:cNvCxnSpPr>
            <a:stCxn id="120" idx="1"/>
          </p:cNvCxnSpPr>
          <p:nvPr/>
        </p:nvCxnSpPr>
        <p:spPr>
          <a:xfrm flipH="1" flipV="1">
            <a:off x="5181600" y="3896850"/>
            <a:ext cx="1745973" cy="14478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14" idx="1"/>
          </p:cNvCxnSpPr>
          <p:nvPr/>
        </p:nvCxnSpPr>
        <p:spPr>
          <a:xfrm flipH="1" flipV="1">
            <a:off x="6940828" y="2209800"/>
            <a:ext cx="1815545" cy="153465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5686055" y="455735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8048255" y="296013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5763166" y="5779532"/>
                <a:ext cx="26466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dirty="0"/>
                  <a:t> path exists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166" y="5779532"/>
                <a:ext cx="2646687" cy="395558"/>
              </a:xfrm>
              <a:prstGeom prst="rect">
                <a:avLst/>
              </a:prstGeom>
              <a:blipFill rotWithShape="1">
                <a:blip r:embed="rId12"/>
                <a:stretch>
                  <a:fillRect l="-1839" t="-6154" r="-298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108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4" grpId="0"/>
      <p:bldP spid="95" grpId="0"/>
      <p:bldP spid="96" grpId="0"/>
      <p:bldP spid="98" grpId="0"/>
      <p:bldP spid="99" grpId="0"/>
      <p:bldP spid="125" grpId="0"/>
      <p:bldP spid="126" grpId="0"/>
      <p:bldP spid="6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loud 39"/>
          <p:cNvSpPr/>
          <p:nvPr/>
        </p:nvSpPr>
        <p:spPr>
          <a:xfrm>
            <a:off x="609600" y="3962400"/>
            <a:ext cx="7848600" cy="144780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 generic step of increasing 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/>
              <a:lstStyle/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Find a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If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on the path is a </a:t>
                </a:r>
                <a:r>
                  <a:rPr lang="en-US" sz="2000" b="1" dirty="0"/>
                  <a:t>forward</a:t>
                </a:r>
                <a:r>
                  <a:rPr lang="en-US" sz="2000" dirty="0"/>
                  <a:t> edge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                               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Increase</a:t>
                </a:r>
                <a:r>
                  <a:rPr lang="en-US" sz="2000" dirty="0">
                    <a:sym typeface="Wingdings" pitchFamily="2" charset="2"/>
                  </a:rPr>
                  <a:t> flow along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by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6934200" y="4431268"/>
            <a:ext cx="533401" cy="369332"/>
            <a:chOff x="6934200" y="4431268"/>
            <a:chExt cx="533401" cy="369332"/>
          </a:xfrm>
        </p:grpSpPr>
        <p:sp>
          <p:nvSpPr>
            <p:cNvPr id="10" name="Oval 9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7133855" y="4431268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3855" y="4431268"/>
                  <a:ext cx="33374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/>
          <p:nvPr/>
        </p:nvGrpSpPr>
        <p:grpSpPr>
          <a:xfrm>
            <a:off x="1219200" y="4442936"/>
            <a:ext cx="429181" cy="369332"/>
            <a:chOff x="1219200" y="4442936"/>
            <a:chExt cx="429181" cy="369332"/>
          </a:xfrm>
        </p:grpSpPr>
        <p:sp>
          <p:nvSpPr>
            <p:cNvPr id="13" name="Oval 12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2414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/>
          <p:cNvGrpSpPr/>
          <p:nvPr/>
        </p:nvGrpSpPr>
        <p:grpSpPr>
          <a:xfrm>
            <a:off x="1648381" y="4572000"/>
            <a:ext cx="5308137" cy="152400"/>
            <a:chOff x="1648381" y="4572000"/>
            <a:chExt cx="5308137" cy="152400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1648381" y="4648200"/>
              <a:ext cx="76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6324600" y="4648200"/>
              <a:ext cx="6319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2438400" y="4572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172200" y="4572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V="1">
              <a:off x="2590800" y="4636532"/>
              <a:ext cx="3581400" cy="11668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3352800" y="4573760"/>
            <a:ext cx="1366023" cy="453680"/>
            <a:chOff x="3363186" y="4575520"/>
            <a:chExt cx="1366023" cy="453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363186" y="46598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186" y="4659868"/>
                  <a:ext cx="37061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" name="Group 25"/>
            <p:cNvGrpSpPr/>
            <p:nvPr/>
          </p:nvGrpSpPr>
          <p:grpSpPr>
            <a:xfrm>
              <a:off x="3461907" y="4575520"/>
              <a:ext cx="1143000" cy="152400"/>
              <a:chOff x="3429000" y="4343400"/>
              <a:chExt cx="1143000" cy="152400"/>
            </a:xfrm>
          </p:grpSpPr>
          <p:cxnSp>
            <p:nvCxnSpPr>
              <p:cNvPr id="12" name="Straight Arrow Connector 11"/>
              <p:cNvCxnSpPr>
                <a:cxnSpLocks/>
                <a:stCxn id="18" idx="6"/>
                <a:endCxn id="19" idx="2"/>
              </p:cNvCxnSpPr>
              <p:nvPr/>
            </p:nvCxnSpPr>
            <p:spPr>
              <a:xfrm>
                <a:off x="3581400" y="4419600"/>
                <a:ext cx="838200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Oval 17"/>
              <p:cNvSpPr/>
              <p:nvPr/>
            </p:nvSpPr>
            <p:spPr>
              <a:xfrm>
                <a:off x="34290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44196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4353786" y="46598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3786" y="4659868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Cloud 30"/>
          <p:cNvSpPr/>
          <p:nvPr/>
        </p:nvSpPr>
        <p:spPr>
          <a:xfrm>
            <a:off x="457200" y="1752600"/>
            <a:ext cx="7848600" cy="1447800"/>
          </a:xfrm>
          <a:prstGeom prst="cloud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1295400" y="2221468"/>
            <a:ext cx="429181" cy="369332"/>
            <a:chOff x="1219200" y="4442936"/>
            <a:chExt cx="429181" cy="369332"/>
          </a:xfrm>
        </p:grpSpPr>
        <p:sp>
          <p:nvSpPr>
            <p:cNvPr id="34" name="Oval 33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/>
          <p:cNvGrpSpPr/>
          <p:nvPr/>
        </p:nvGrpSpPr>
        <p:grpSpPr>
          <a:xfrm>
            <a:off x="6934200" y="2133600"/>
            <a:ext cx="533400" cy="369332"/>
            <a:chOff x="6934200" y="4431268"/>
            <a:chExt cx="533400" cy="369332"/>
          </a:xfrm>
        </p:grpSpPr>
        <p:sp>
          <p:nvSpPr>
            <p:cNvPr id="38" name="Oval 37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7133855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3855" y="4431268"/>
                  <a:ext cx="33374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54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419600" y="3135868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3135868"/>
                <a:ext cx="393056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483744" y="5345668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3744" y="5345668"/>
                <a:ext cx="497187" cy="395558"/>
              </a:xfrm>
              <a:prstGeom prst="rect">
                <a:avLst/>
              </a:prstGeom>
              <a:blipFill rotWithShape="1">
                <a:blip r:embed="rId10"/>
                <a:stretch>
                  <a:fillRect t="-6154" r="-1604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1711060" y="4267200"/>
            <a:ext cx="5223140" cy="381000"/>
            <a:chOff x="1711060" y="4343400"/>
            <a:chExt cx="5223140" cy="381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733800" y="4343400"/>
                  <a:ext cx="651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≥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3800" y="4343400"/>
                  <a:ext cx="651140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333" r="-1226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1711060" y="4355068"/>
                  <a:ext cx="651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≥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1060" y="4355068"/>
                  <a:ext cx="651140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121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6283060" y="4355068"/>
                  <a:ext cx="651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≥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3060" y="4355068"/>
                  <a:ext cx="651140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121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3352800" y="2365720"/>
            <a:ext cx="1366023" cy="453680"/>
            <a:chOff x="3363186" y="4575520"/>
            <a:chExt cx="1366023" cy="453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3363186" y="46598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186" y="4659868"/>
                  <a:ext cx="37061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8" name="Group 47"/>
            <p:cNvGrpSpPr/>
            <p:nvPr/>
          </p:nvGrpSpPr>
          <p:grpSpPr>
            <a:xfrm>
              <a:off x="3461907" y="4575520"/>
              <a:ext cx="1143000" cy="152400"/>
              <a:chOff x="3429000" y="4343400"/>
              <a:chExt cx="1143000" cy="152400"/>
            </a:xfrm>
          </p:grpSpPr>
          <p:cxnSp>
            <p:nvCxnSpPr>
              <p:cNvPr id="50" name="Straight Arrow Connector 49"/>
              <p:cNvCxnSpPr/>
              <p:nvPr/>
            </p:nvCxnSpPr>
            <p:spPr>
              <a:xfrm>
                <a:off x="3581400" y="4419600"/>
                <a:ext cx="806896" cy="0"/>
              </a:xfrm>
              <a:prstGeom prst="straightConnector1">
                <a:avLst/>
              </a:prstGeom>
              <a:ln w="28575">
                <a:solidFill>
                  <a:srgbClr val="006C3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/>
              <p:cNvSpPr/>
              <p:nvPr/>
            </p:nvSpPr>
            <p:spPr>
              <a:xfrm>
                <a:off x="34290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4196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4353786" y="46598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3786" y="4659868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029200" y="4724400"/>
                <a:ext cx="396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724400"/>
                <a:ext cx="396262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340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2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2" grpId="0"/>
      <p:bldP spid="3" grpId="0" uiExpand="1" build="p"/>
      <p:bldP spid="31" grpId="0" animBg="1"/>
      <p:bldP spid="42" grpId="0"/>
      <p:bldP spid="43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loud 39"/>
          <p:cNvSpPr/>
          <p:nvPr/>
        </p:nvSpPr>
        <p:spPr>
          <a:xfrm>
            <a:off x="609600" y="3962400"/>
            <a:ext cx="7848600" cy="144780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 generic step of increasing flow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Find a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If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on the path is a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backward</a:t>
                </a:r>
                <a:r>
                  <a:rPr lang="en-US" sz="2000" dirty="0"/>
                  <a:t> edge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                                        </a:t>
                </a:r>
                <a:r>
                  <a:rPr lang="en-US" sz="2000" dirty="0">
                    <a:solidFill>
                      <a:srgbClr val="C00000"/>
                    </a:solidFill>
                    <a:sym typeface="Wingdings" pitchFamily="2" charset="2"/>
                  </a:rPr>
                  <a:t>Decrease</a:t>
                </a:r>
                <a:r>
                  <a:rPr lang="en-US" sz="2000" dirty="0">
                    <a:sym typeface="Wingdings" pitchFamily="2" charset="2"/>
                  </a:rPr>
                  <a:t> flow along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by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b="-88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6934200" y="4431268"/>
            <a:ext cx="533400" cy="369332"/>
            <a:chOff x="6934200" y="4431268"/>
            <a:chExt cx="533400" cy="369332"/>
          </a:xfrm>
        </p:grpSpPr>
        <p:sp>
          <p:nvSpPr>
            <p:cNvPr id="10" name="Oval 9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7133855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3855" y="4431268"/>
                  <a:ext cx="333745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54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/>
          <p:nvPr/>
        </p:nvGrpSpPr>
        <p:grpSpPr>
          <a:xfrm>
            <a:off x="1219200" y="4442936"/>
            <a:ext cx="429181" cy="369332"/>
            <a:chOff x="1219200" y="4442936"/>
            <a:chExt cx="429181" cy="369332"/>
          </a:xfrm>
        </p:grpSpPr>
        <p:sp>
          <p:nvSpPr>
            <p:cNvPr id="13" name="Oval 12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2414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/>
          <p:cNvGrpSpPr/>
          <p:nvPr/>
        </p:nvGrpSpPr>
        <p:grpSpPr>
          <a:xfrm>
            <a:off x="1648381" y="4572000"/>
            <a:ext cx="5308137" cy="152400"/>
            <a:chOff x="1648381" y="4572000"/>
            <a:chExt cx="5308137" cy="152400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1648381" y="4648200"/>
              <a:ext cx="76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6324600" y="4648200"/>
              <a:ext cx="6319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2438400" y="4572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172200" y="4572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V="1">
              <a:off x="2590800" y="4636532"/>
              <a:ext cx="3581400" cy="11668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3327569" y="4560962"/>
            <a:ext cx="1366023" cy="453680"/>
            <a:chOff x="3363186" y="4575520"/>
            <a:chExt cx="1366023" cy="453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363186" y="46598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186" y="4659868"/>
                  <a:ext cx="37061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" name="Group 25"/>
            <p:cNvGrpSpPr/>
            <p:nvPr/>
          </p:nvGrpSpPr>
          <p:grpSpPr>
            <a:xfrm>
              <a:off x="3461907" y="4575520"/>
              <a:ext cx="1143000" cy="152400"/>
              <a:chOff x="3429000" y="4343400"/>
              <a:chExt cx="1143000" cy="152400"/>
            </a:xfrm>
          </p:grpSpPr>
          <p:cxnSp>
            <p:nvCxnSpPr>
              <p:cNvPr id="12" name="Straight Arrow Connector 11"/>
              <p:cNvCxnSpPr>
                <a:cxnSpLocks/>
              </p:cNvCxnSpPr>
              <p:nvPr/>
            </p:nvCxnSpPr>
            <p:spPr>
              <a:xfrm>
                <a:off x="3581400" y="4419600"/>
                <a:ext cx="838200" cy="0"/>
              </a:xfrm>
              <a:prstGeom prst="straightConnector1">
                <a:avLst/>
              </a:prstGeom>
              <a:ln w="5715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Oval 17"/>
              <p:cNvSpPr/>
              <p:nvPr/>
            </p:nvSpPr>
            <p:spPr>
              <a:xfrm>
                <a:off x="34290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44196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4353786" y="46598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3786" y="4659868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Cloud 30"/>
          <p:cNvSpPr/>
          <p:nvPr/>
        </p:nvSpPr>
        <p:spPr>
          <a:xfrm>
            <a:off x="457200" y="1752600"/>
            <a:ext cx="7848600" cy="1447800"/>
          </a:xfrm>
          <a:prstGeom prst="cloud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1295400" y="2221468"/>
            <a:ext cx="429181" cy="369332"/>
            <a:chOff x="1219200" y="4442936"/>
            <a:chExt cx="429181" cy="369332"/>
          </a:xfrm>
        </p:grpSpPr>
        <p:sp>
          <p:nvSpPr>
            <p:cNvPr id="34" name="Oval 33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/>
          <p:cNvGrpSpPr/>
          <p:nvPr/>
        </p:nvGrpSpPr>
        <p:grpSpPr>
          <a:xfrm>
            <a:off x="6934200" y="2133600"/>
            <a:ext cx="533400" cy="369332"/>
            <a:chOff x="6934200" y="4431268"/>
            <a:chExt cx="533400" cy="369332"/>
          </a:xfrm>
        </p:grpSpPr>
        <p:sp>
          <p:nvSpPr>
            <p:cNvPr id="38" name="Oval 37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7133855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3855" y="4431268"/>
                  <a:ext cx="33374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54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419600" y="3135868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3135868"/>
                <a:ext cx="393056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483744" y="5345668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3744" y="5345668"/>
                <a:ext cx="497187" cy="395558"/>
              </a:xfrm>
              <a:prstGeom prst="rect">
                <a:avLst/>
              </a:prstGeom>
              <a:blipFill rotWithShape="1">
                <a:blip r:embed="rId10"/>
                <a:stretch>
                  <a:fillRect t="-6154" r="-1604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1711060" y="4267200"/>
            <a:ext cx="5223140" cy="381000"/>
            <a:chOff x="1711060" y="4343400"/>
            <a:chExt cx="5223140" cy="381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733800" y="4343400"/>
                  <a:ext cx="651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≥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3800" y="4343400"/>
                  <a:ext cx="651140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333" r="-1226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1711060" y="4355068"/>
                  <a:ext cx="651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≥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1060" y="4355068"/>
                  <a:ext cx="651140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121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6283060" y="4355068"/>
                  <a:ext cx="651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≥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3060" y="4355068"/>
                  <a:ext cx="651140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121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3515586" y="2365720"/>
            <a:ext cx="1366023" cy="453680"/>
            <a:chOff x="3363186" y="4575520"/>
            <a:chExt cx="1366023" cy="453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3363186" y="46598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186" y="4659868"/>
                  <a:ext cx="37061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8" name="Group 47"/>
            <p:cNvGrpSpPr/>
            <p:nvPr/>
          </p:nvGrpSpPr>
          <p:grpSpPr>
            <a:xfrm>
              <a:off x="3461907" y="4575520"/>
              <a:ext cx="1143000" cy="152400"/>
              <a:chOff x="3429000" y="4343400"/>
              <a:chExt cx="1143000" cy="152400"/>
            </a:xfrm>
          </p:grpSpPr>
          <p:cxnSp>
            <p:nvCxnSpPr>
              <p:cNvPr id="50" name="Straight Arrow Connector 49"/>
              <p:cNvCxnSpPr>
                <a:endCxn id="51" idx="6"/>
              </p:cNvCxnSpPr>
              <p:nvPr/>
            </p:nvCxnSpPr>
            <p:spPr>
              <a:xfrm flipH="1">
                <a:off x="3581400" y="4404412"/>
                <a:ext cx="838200" cy="15188"/>
              </a:xfrm>
              <a:prstGeom prst="straightConnector1">
                <a:avLst/>
              </a:prstGeom>
              <a:ln w="28575">
                <a:solidFill>
                  <a:srgbClr val="006C3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/>
              <p:cNvSpPr/>
              <p:nvPr/>
            </p:nvSpPr>
            <p:spPr>
              <a:xfrm>
                <a:off x="34290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4196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4353786" y="46598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3786" y="4659868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3" name="Straight Arrow Connector 52"/>
          <p:cNvCxnSpPr/>
          <p:nvPr/>
        </p:nvCxnSpPr>
        <p:spPr>
          <a:xfrm>
            <a:off x="4724400" y="2514600"/>
            <a:ext cx="381000" cy="457200"/>
          </a:xfrm>
          <a:prstGeom prst="straightConnector1">
            <a:avLst/>
          </a:prstGeom>
          <a:ln w="28575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1" idx="3"/>
          </p:cNvCxnSpPr>
          <p:nvPr/>
        </p:nvCxnSpPr>
        <p:spPr>
          <a:xfrm flipV="1">
            <a:off x="3200400" y="2495802"/>
            <a:ext cx="436225" cy="475998"/>
          </a:xfrm>
          <a:prstGeom prst="straightConnector1">
            <a:avLst/>
          </a:prstGeom>
          <a:ln w="28575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5029200" y="4724400"/>
                <a:ext cx="396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724400"/>
                <a:ext cx="396262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09107" y="3416470"/>
                <a:ext cx="8991600" cy="584775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This reduction of flow along (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600" dirty="0"/>
                  <a:t>,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600" dirty="0"/>
                  <a:t>) is a part of redistribution: we divert a part of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600" dirty="0"/>
                  <a:t>,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600" dirty="0"/>
                  <a:t>) along some other outgoing edge of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600" dirty="0"/>
                  <a:t>, and increase flow along some edge entering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600" dirty="0"/>
                  <a:t>. Recall our example or slides 15-17.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07" y="3416470"/>
                <a:ext cx="8991600" cy="584775"/>
              </a:xfrm>
              <a:prstGeom prst="rect">
                <a:avLst/>
              </a:prstGeom>
              <a:blipFill>
                <a:blip r:embed="rId14"/>
                <a:stretch>
                  <a:fillRect l="-407" t="-3125" b="-125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1971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Ford Fulkerson </a:t>
            </a:r>
            <a:r>
              <a:rPr lang="en-US" sz="3200" dirty="0"/>
              <a:t>algorithm</a:t>
            </a:r>
            <a:br>
              <a:rPr lang="en-US" sz="3200" dirty="0"/>
            </a:b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rgbClr val="002060"/>
                </a:solidFill>
              </a:rPr>
              <a:t>A simple </a:t>
            </a:r>
            <a:r>
              <a:rPr lang="en-US" sz="2800" b="1" u="sng" dirty="0">
                <a:solidFill>
                  <a:srgbClr val="0070C0"/>
                </a:solidFill>
              </a:rPr>
              <a:t>path based</a:t>
            </a:r>
            <a:r>
              <a:rPr lang="en-US" sz="2800" b="1" dirty="0">
                <a:solidFill>
                  <a:srgbClr val="002060"/>
                </a:solidFill>
              </a:rPr>
              <a:t> algorithm</a:t>
            </a:r>
          </a:p>
          <a:p>
            <a:pPr algn="ctr"/>
            <a:r>
              <a:rPr lang="en-US" sz="2800" b="1" dirty="0">
                <a:solidFill>
                  <a:srgbClr val="002060"/>
                </a:solidFill>
              </a:rPr>
              <a:t>+ </a:t>
            </a:r>
          </a:p>
          <a:p>
            <a:pPr algn="ctr"/>
            <a:r>
              <a:rPr lang="en-US" sz="2800" b="1" dirty="0">
                <a:solidFill>
                  <a:srgbClr val="0070C0"/>
                </a:solidFill>
              </a:rPr>
              <a:t>Residual</a:t>
            </a:r>
            <a:r>
              <a:rPr lang="en-US" sz="2800" b="1" dirty="0">
                <a:solidFill>
                  <a:srgbClr val="002060"/>
                </a:solidFill>
              </a:rPr>
              <a:t>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8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Ford Fulkerson </a:t>
            </a:r>
            <a:r>
              <a:rPr lang="en-US" sz="3200" b="1" dirty="0"/>
              <a:t>algorithm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/>
                  <a:t>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is a </a:t>
                </a:r>
                <a:r>
                  <a:rPr lang="en-US" sz="2000" b="1" dirty="0"/>
                  <a:t>forward</a:t>
                </a:r>
                <a:r>
                  <a:rPr lang="en-US" sz="2000" dirty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72000" y="1524000"/>
            <a:ext cx="44958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09800" y="3962400"/>
            <a:ext cx="2819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09800" y="4648200"/>
            <a:ext cx="2819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19200" y="2819400"/>
            <a:ext cx="2819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Down Ribbon 9"/>
              <p:cNvSpPr/>
              <p:nvPr/>
            </p:nvSpPr>
            <p:spPr>
              <a:xfrm>
                <a:off x="1905000" y="5562600"/>
                <a:ext cx="5608297" cy="1143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Note that the flow changes in each iteration and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1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 also changes. However, for the sake of compactness, we have not shown the code for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updation</a:t>
                </a:r>
                <a:r>
                  <a:rPr lang="en-US" sz="1400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1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. </a:t>
                </a:r>
              </a:p>
              <a:p>
                <a:r>
                  <a:rPr lang="en-US" sz="1400" dirty="0">
                    <a:solidFill>
                      <a:schemeClr val="tx1"/>
                    </a:solidFill>
                  </a:rPr>
                  <a:t>As a </a:t>
                </a:r>
                <a:r>
                  <a:rPr lang="en-US" sz="1400" b="1" dirty="0">
                    <a:solidFill>
                      <a:srgbClr val="006C31"/>
                    </a:solidFill>
                  </a:rPr>
                  <a:t>homework</a:t>
                </a:r>
                <a:r>
                  <a:rPr lang="en-US" sz="1400" dirty="0">
                    <a:solidFill>
                      <a:schemeClr val="tx1"/>
                    </a:solidFill>
                  </a:rPr>
                  <a:t>, write the code for the same. </a:t>
                </a:r>
              </a:p>
            </p:txBody>
          </p:sp>
        </mc:Choice>
        <mc:Fallback xmlns="">
          <p:sp>
            <p:nvSpPr>
              <p:cNvPr id="10" name="Down Ribbon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5562600"/>
                <a:ext cx="5608297" cy="1143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3"/>
                <a:stretch>
                  <a:fillRect b="-5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1401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9" grpId="0" animBg="1"/>
      <p:bldP spid="10" grpId="0" animBg="1"/>
      <p:bldP spid="10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Ford Fulkerson </a:t>
            </a:r>
            <a:r>
              <a:rPr lang="en-US" sz="3200" b="1" dirty="0"/>
              <a:t>algorithm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dirty="0"/>
                  <a:t>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is a </a:t>
                </a:r>
                <a:r>
                  <a:rPr lang="en-US" sz="2000" b="1" dirty="0"/>
                  <a:t>forward</a:t>
                </a:r>
                <a:r>
                  <a:rPr lang="en-US" sz="2000" dirty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Does the algorithm compute a valid flow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>
                  <a:buFont typeface="Wingdings" pitchFamily="2" charset="2"/>
                  <a:buChar char="Ø"/>
                </a:pPr>
                <a:r>
                  <a:rPr lang="en-US" sz="2000" dirty="0"/>
                  <a:t>Capacity constraint is satisfied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lang="en-US" sz="2000" dirty="0"/>
                  <a:t>Conservation 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∈</m:t>
                      </m:r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525963"/>
              </a:xfrm>
              <a:blipFill rotWithShape="1">
                <a:blip r:embed="rId3"/>
                <a:stretch>
                  <a:fillRect l="-149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5715000" y="4953000"/>
            <a:ext cx="1986009" cy="457200"/>
            <a:chOff x="5715000" y="4953000"/>
            <a:chExt cx="1986009" cy="457200"/>
          </a:xfrm>
        </p:grpSpPr>
        <p:grpSp>
          <p:nvGrpSpPr>
            <p:cNvPr id="18" name="Group 17"/>
            <p:cNvGrpSpPr/>
            <p:nvPr/>
          </p:nvGrpSpPr>
          <p:grpSpPr>
            <a:xfrm>
              <a:off x="6477000" y="4964668"/>
              <a:ext cx="370614" cy="445532"/>
              <a:chOff x="6477000" y="4114800"/>
              <a:chExt cx="370614" cy="44553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629400" y="4114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477000" y="41910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7000" y="41910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Group 26"/>
            <p:cNvGrpSpPr/>
            <p:nvPr/>
          </p:nvGrpSpPr>
          <p:grpSpPr>
            <a:xfrm>
              <a:off x="5715000" y="4953000"/>
              <a:ext cx="1986009" cy="457200"/>
              <a:chOff x="5715000" y="4114800"/>
              <a:chExt cx="1986009" cy="457200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6019800" y="4191000"/>
                <a:ext cx="1371600" cy="0"/>
                <a:chOff x="6019800" y="4191000"/>
                <a:chExt cx="1371600" cy="0"/>
              </a:xfrm>
            </p:grpSpPr>
            <p:cxnSp>
              <p:nvCxnSpPr>
                <p:cNvPr id="33" name="Straight Arrow Connector 32"/>
                <p:cNvCxnSpPr/>
                <p:nvPr/>
              </p:nvCxnSpPr>
              <p:spPr>
                <a:xfrm>
                  <a:off x="6781800" y="4191000"/>
                  <a:ext cx="6096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/>
                <p:cNvCxnSpPr/>
                <p:nvPr/>
              </p:nvCxnSpPr>
              <p:spPr>
                <a:xfrm>
                  <a:off x="6019800" y="4191000"/>
                  <a:ext cx="6096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Oval 28"/>
              <p:cNvSpPr/>
              <p:nvPr/>
            </p:nvSpPr>
            <p:spPr>
              <a:xfrm>
                <a:off x="5867400" y="4114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7391400" y="4114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5715000" y="4191000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5000" y="4191000"/>
                    <a:ext cx="38664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7325586" y="42026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25586" y="42026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8" name="Group 37"/>
          <p:cNvGrpSpPr/>
          <p:nvPr/>
        </p:nvGrpSpPr>
        <p:grpSpPr>
          <a:xfrm>
            <a:off x="5715000" y="4038600"/>
            <a:ext cx="2679056" cy="533400"/>
            <a:chOff x="5715000" y="4038600"/>
            <a:chExt cx="2679056" cy="533400"/>
          </a:xfrm>
        </p:grpSpPr>
        <p:grpSp>
          <p:nvGrpSpPr>
            <p:cNvPr id="13" name="Group 12"/>
            <p:cNvGrpSpPr/>
            <p:nvPr/>
          </p:nvGrpSpPr>
          <p:grpSpPr>
            <a:xfrm>
              <a:off x="6477000" y="4114800"/>
              <a:ext cx="370614" cy="445532"/>
              <a:chOff x="6477000" y="4114800"/>
              <a:chExt cx="370614" cy="4455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6629400" y="4114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6477000" y="41910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7000" y="41910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333" r="-23333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5715000" y="4114800"/>
              <a:ext cx="1986009" cy="457200"/>
              <a:chOff x="5715000" y="4114800"/>
              <a:chExt cx="1986009" cy="45720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6019800" y="4191000"/>
                <a:ext cx="1371600" cy="0"/>
                <a:chOff x="6019800" y="4191000"/>
                <a:chExt cx="1371600" cy="0"/>
              </a:xfrm>
            </p:grpSpPr>
            <p:cxnSp>
              <p:nvCxnSpPr>
                <p:cNvPr id="8" name="Straight Arrow Connector 7"/>
                <p:cNvCxnSpPr>
                  <a:stCxn id="7" idx="6"/>
                </p:cNvCxnSpPr>
                <p:nvPr/>
              </p:nvCxnSpPr>
              <p:spPr>
                <a:xfrm>
                  <a:off x="6781800" y="4191000"/>
                  <a:ext cx="6096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6019800" y="4191000"/>
                  <a:ext cx="6096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Oval 20"/>
              <p:cNvSpPr/>
              <p:nvPr/>
            </p:nvSpPr>
            <p:spPr>
              <a:xfrm>
                <a:off x="5867400" y="4114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7391400" y="4114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5715000" y="4191000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5000" y="4191000"/>
                    <a:ext cx="386644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2063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7325586" y="42026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25586" y="42026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8001000" y="4038600"/>
                  <a:ext cx="393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1000" y="4038600"/>
                  <a:ext cx="393056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 r="-2031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001000" y="4812268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4812268"/>
                <a:ext cx="497187" cy="395558"/>
              </a:xfrm>
              <a:prstGeom prst="rect">
                <a:avLst/>
              </a:prstGeom>
              <a:blipFill rotWithShape="1">
                <a:blip r:embed="rId11"/>
                <a:stretch>
                  <a:fillRect t="-6154" r="-1604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Striped Right Arrow 38"/>
          <p:cNvSpPr/>
          <p:nvPr/>
        </p:nvSpPr>
        <p:spPr>
          <a:xfrm rot="16200000">
            <a:off x="6047739" y="3736621"/>
            <a:ext cx="381001" cy="375356"/>
          </a:xfrm>
          <a:prstGeom prst="striped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triped Right Arrow 39"/>
          <p:cNvSpPr/>
          <p:nvPr/>
        </p:nvSpPr>
        <p:spPr>
          <a:xfrm rot="16200000">
            <a:off x="6855178" y="3736621"/>
            <a:ext cx="381001" cy="375356"/>
          </a:xfrm>
          <a:prstGeom prst="striped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086600" y="2590800"/>
            <a:ext cx="2819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75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7" grpId="0"/>
      <p:bldP spid="39" grpId="0" animBg="1"/>
      <p:bldP spid="40" grpId="0" animBg="1"/>
      <p:bldP spid="4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Ford Fulkerson </a:t>
            </a:r>
            <a:r>
              <a:rPr lang="en-US" sz="3200" b="1" dirty="0"/>
              <a:t>algorithm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dirty="0"/>
                  <a:t>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is a </a:t>
                </a:r>
                <a:r>
                  <a:rPr lang="en-US" sz="2000" b="1" dirty="0"/>
                  <a:t>forward</a:t>
                </a:r>
                <a:r>
                  <a:rPr lang="en-US" sz="2000" dirty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Does the algorithm compute a valid flow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>
                  <a:buFont typeface="Wingdings" pitchFamily="2" charset="2"/>
                  <a:buChar char="Ø"/>
                </a:pPr>
                <a:r>
                  <a:rPr lang="en-US" sz="2000" dirty="0"/>
                  <a:t>Capacity constraint is satisfied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lang="en-US" sz="2000" dirty="0"/>
                  <a:t>Conservation 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∈</m:t>
                      </m:r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525963"/>
              </a:xfrm>
              <a:blipFill>
                <a:blip r:embed="rId3"/>
                <a:stretch>
                  <a:fillRect l="-1695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5710191" y="3962400"/>
            <a:ext cx="2683865" cy="533400"/>
            <a:chOff x="5710191" y="3962400"/>
            <a:chExt cx="2683865" cy="533400"/>
          </a:xfrm>
        </p:grpSpPr>
        <p:cxnSp>
          <p:nvCxnSpPr>
            <p:cNvPr id="34" name="Straight Arrow Connector 33"/>
            <p:cNvCxnSpPr/>
            <p:nvPr/>
          </p:nvCxnSpPr>
          <p:spPr>
            <a:xfrm>
              <a:off x="6019800" y="4103132"/>
              <a:ext cx="609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8" idx="2"/>
            </p:cNvCxnSpPr>
            <p:nvPr/>
          </p:nvCxnSpPr>
          <p:spPr>
            <a:xfrm flipH="1">
              <a:off x="6781800" y="4114800"/>
              <a:ext cx="604791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/>
            <p:cNvGrpSpPr/>
            <p:nvPr/>
          </p:nvGrpSpPr>
          <p:grpSpPr>
            <a:xfrm>
              <a:off x="5710191" y="3962400"/>
              <a:ext cx="2683865" cy="533400"/>
              <a:chOff x="5710191" y="3962400"/>
              <a:chExt cx="2683865" cy="533400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5710191" y="4038600"/>
                <a:ext cx="1986009" cy="457200"/>
                <a:chOff x="5715000" y="4114800"/>
                <a:chExt cx="1986009" cy="45720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5867400" y="41148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7391400" y="41148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/>
                    <p:cNvSpPr txBox="1"/>
                    <p:nvPr/>
                  </p:nvSpPr>
                  <p:spPr>
                    <a:xfrm>
                      <a:off x="5715000" y="4191000"/>
                      <a:ext cx="3866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𝒖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9" name="Text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15000" y="4191000"/>
                      <a:ext cx="386644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063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TextBox 29"/>
                    <p:cNvSpPr txBox="1"/>
                    <p:nvPr/>
                  </p:nvSpPr>
                  <p:spPr>
                    <a:xfrm>
                      <a:off x="7325586" y="4202668"/>
                      <a:ext cx="37542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0" name="TextBox 2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25586" y="4202668"/>
                      <a:ext cx="375423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197" r="-193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1" name="Group 30"/>
              <p:cNvGrpSpPr/>
              <p:nvPr/>
            </p:nvGrpSpPr>
            <p:grpSpPr>
              <a:xfrm>
                <a:off x="6477000" y="4038600"/>
                <a:ext cx="370614" cy="445532"/>
                <a:chOff x="6477000" y="4114800"/>
                <a:chExt cx="370614" cy="445532"/>
              </a:xfrm>
            </p:grpSpPr>
            <p:sp>
              <p:nvSpPr>
                <p:cNvPr id="32" name="Oval 31"/>
                <p:cNvSpPr/>
                <p:nvPr/>
              </p:nvSpPr>
              <p:spPr>
                <a:xfrm>
                  <a:off x="6629400" y="41148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TextBox 32"/>
                    <p:cNvSpPr txBox="1"/>
                    <p:nvPr/>
                  </p:nvSpPr>
                  <p:spPr>
                    <a:xfrm>
                      <a:off x="6477000" y="4191000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3" name="TextBox 3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7000" y="4191000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2333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8001000" y="3962400"/>
                    <a:ext cx="39305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1000" y="3962400"/>
                    <a:ext cx="393056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7" name="Group 46"/>
          <p:cNvGrpSpPr/>
          <p:nvPr/>
        </p:nvGrpSpPr>
        <p:grpSpPr>
          <a:xfrm>
            <a:off x="5715000" y="4812268"/>
            <a:ext cx="2783187" cy="597932"/>
            <a:chOff x="5715000" y="4812268"/>
            <a:chExt cx="2783187" cy="597932"/>
          </a:xfrm>
        </p:grpSpPr>
        <p:grpSp>
          <p:nvGrpSpPr>
            <p:cNvPr id="10" name="Group 9"/>
            <p:cNvGrpSpPr/>
            <p:nvPr/>
          </p:nvGrpSpPr>
          <p:grpSpPr>
            <a:xfrm>
              <a:off x="5715000" y="4953000"/>
              <a:ext cx="1986009" cy="457200"/>
              <a:chOff x="5715000" y="5638800"/>
              <a:chExt cx="1986009" cy="45720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6477000" y="5638800"/>
                <a:ext cx="370614" cy="445532"/>
                <a:chOff x="6477000" y="4114800"/>
                <a:chExt cx="370614" cy="445532"/>
              </a:xfrm>
            </p:grpSpPr>
            <p:sp>
              <p:nvSpPr>
                <p:cNvPr id="7" name="Oval 6"/>
                <p:cNvSpPr/>
                <p:nvPr/>
              </p:nvSpPr>
              <p:spPr>
                <a:xfrm>
                  <a:off x="6629400" y="41148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6477000" y="4191000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2" name="TextBox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7000" y="4191000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2333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5" name="Group 14"/>
              <p:cNvGrpSpPr/>
              <p:nvPr/>
            </p:nvGrpSpPr>
            <p:grpSpPr>
              <a:xfrm>
                <a:off x="6019800" y="5715000"/>
                <a:ext cx="1371600" cy="11668"/>
                <a:chOff x="6019800" y="4191000"/>
                <a:chExt cx="1371600" cy="11668"/>
              </a:xfrm>
            </p:grpSpPr>
            <p:cxnSp>
              <p:nvCxnSpPr>
                <p:cNvPr id="16" name="Straight Arrow Connector 15"/>
                <p:cNvCxnSpPr/>
                <p:nvPr/>
              </p:nvCxnSpPr>
              <p:spPr>
                <a:xfrm>
                  <a:off x="6781800" y="4202668"/>
                  <a:ext cx="609600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/>
                <p:nvPr/>
              </p:nvCxnSpPr>
              <p:spPr>
                <a:xfrm>
                  <a:off x="6019800" y="4191000"/>
                  <a:ext cx="6096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/>
              <p:cNvGrpSpPr/>
              <p:nvPr/>
            </p:nvGrpSpPr>
            <p:grpSpPr>
              <a:xfrm>
                <a:off x="5715000" y="5638800"/>
                <a:ext cx="1986009" cy="457200"/>
                <a:chOff x="5715000" y="4114800"/>
                <a:chExt cx="1986009" cy="457200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5867400" y="41148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7391400" y="41148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/>
                    <p:cNvSpPr txBox="1"/>
                    <p:nvPr/>
                  </p:nvSpPr>
                  <p:spPr>
                    <a:xfrm>
                      <a:off x="5715000" y="4191000"/>
                      <a:ext cx="3866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𝒖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4" name="TextBox 2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15000" y="4191000"/>
                      <a:ext cx="386644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197" r="-2063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TextBox 24"/>
                    <p:cNvSpPr txBox="1"/>
                    <p:nvPr/>
                  </p:nvSpPr>
                  <p:spPr>
                    <a:xfrm>
                      <a:off x="7325586" y="4202668"/>
                      <a:ext cx="37542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5" name="TextBox 2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25586" y="4202668"/>
                      <a:ext cx="375423" cy="369332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t="-8197" r="-2131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8001000" y="4812268"/>
                  <a:ext cx="497187" cy="3955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𝒇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1000" y="4812268"/>
                  <a:ext cx="497187" cy="395558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6154" r="-16049"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Striped Right Arrow 1"/>
          <p:cNvSpPr/>
          <p:nvPr/>
        </p:nvSpPr>
        <p:spPr>
          <a:xfrm rot="16200000">
            <a:off x="6047739" y="3660421"/>
            <a:ext cx="381001" cy="375356"/>
          </a:xfrm>
          <a:prstGeom prst="striped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triped Right Arrow 36"/>
          <p:cNvSpPr/>
          <p:nvPr/>
        </p:nvSpPr>
        <p:spPr>
          <a:xfrm rot="5400000">
            <a:off x="6947407" y="4170960"/>
            <a:ext cx="381001" cy="375356"/>
          </a:xfrm>
          <a:prstGeom prst="stripedRightArrow">
            <a:avLst/>
          </a:prstGeom>
          <a:solidFill>
            <a:schemeClr val="accent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6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Ford Fulkerson </a:t>
            </a:r>
            <a:r>
              <a:rPr lang="en-US" sz="3200" b="1" dirty="0"/>
              <a:t>algorithm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/>
                  <a:t>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is a </a:t>
                </a:r>
                <a:r>
                  <a:rPr lang="en-US" sz="2000" b="1" dirty="0"/>
                  <a:t>forward</a:t>
                </a:r>
                <a:r>
                  <a:rPr lang="en-US" sz="2000" dirty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Does the algorithm compute a valid flow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>
                  <a:buFont typeface="Wingdings" pitchFamily="2" charset="2"/>
                  <a:buChar char="Ø"/>
                </a:pPr>
                <a:r>
                  <a:rPr lang="en-US" sz="2000" dirty="0"/>
                  <a:t>Capacity constraint is satisfied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lang="en-US" sz="2000" dirty="0"/>
                  <a:t>Conservation 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∈</m:t>
                      </m:r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Do as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homework </a:t>
                </a:r>
                <a:r>
                  <a:rPr lang="en-US" sz="2000" b="1" dirty="0">
                    <a:sym typeface="Wingdings" pitchFamily="2" charset="2"/>
                  </a:rPr>
                  <a:t>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525963"/>
              </a:xfrm>
              <a:blipFill rotWithShape="1">
                <a:blip r:embed="rId3"/>
                <a:stretch>
                  <a:fillRect l="-149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5715000" y="4812268"/>
            <a:ext cx="2783187" cy="597932"/>
            <a:chOff x="5715000" y="4812268"/>
            <a:chExt cx="2783187" cy="597932"/>
          </a:xfrm>
        </p:grpSpPr>
        <p:grpSp>
          <p:nvGrpSpPr>
            <p:cNvPr id="10" name="Group 9"/>
            <p:cNvGrpSpPr/>
            <p:nvPr/>
          </p:nvGrpSpPr>
          <p:grpSpPr>
            <a:xfrm>
              <a:off x="5715000" y="4953000"/>
              <a:ext cx="1986009" cy="457200"/>
              <a:chOff x="5715000" y="5638800"/>
              <a:chExt cx="1986009" cy="45720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6477000" y="5638800"/>
                <a:ext cx="370614" cy="445532"/>
                <a:chOff x="6477000" y="4114800"/>
                <a:chExt cx="370614" cy="445532"/>
              </a:xfrm>
            </p:grpSpPr>
            <p:sp>
              <p:nvSpPr>
                <p:cNvPr id="7" name="Oval 6"/>
                <p:cNvSpPr/>
                <p:nvPr/>
              </p:nvSpPr>
              <p:spPr>
                <a:xfrm>
                  <a:off x="6629400" y="41148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6477000" y="4191000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2" name="TextBox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7000" y="4191000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2333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5" name="Group 14"/>
              <p:cNvGrpSpPr/>
              <p:nvPr/>
            </p:nvGrpSpPr>
            <p:grpSpPr>
              <a:xfrm>
                <a:off x="6019800" y="5715000"/>
                <a:ext cx="1371600" cy="11668"/>
                <a:chOff x="6019800" y="4191000"/>
                <a:chExt cx="1371600" cy="11668"/>
              </a:xfrm>
            </p:grpSpPr>
            <p:cxnSp>
              <p:nvCxnSpPr>
                <p:cNvPr id="16" name="Straight Arrow Connector 15"/>
                <p:cNvCxnSpPr/>
                <p:nvPr/>
              </p:nvCxnSpPr>
              <p:spPr>
                <a:xfrm>
                  <a:off x="6781800" y="4202668"/>
                  <a:ext cx="6096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/>
                <p:nvPr/>
              </p:nvCxnSpPr>
              <p:spPr>
                <a:xfrm>
                  <a:off x="6019800" y="4191000"/>
                  <a:ext cx="609600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/>
              <p:cNvGrpSpPr/>
              <p:nvPr/>
            </p:nvGrpSpPr>
            <p:grpSpPr>
              <a:xfrm>
                <a:off x="5715000" y="5638800"/>
                <a:ext cx="1986009" cy="457200"/>
                <a:chOff x="5715000" y="4114800"/>
                <a:chExt cx="1986009" cy="457200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5867400" y="41148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7391400" y="41148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/>
                    <p:cNvSpPr txBox="1"/>
                    <p:nvPr/>
                  </p:nvSpPr>
                  <p:spPr>
                    <a:xfrm>
                      <a:off x="5715000" y="4191000"/>
                      <a:ext cx="3866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𝒖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4" name="TextBox 2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15000" y="4191000"/>
                      <a:ext cx="386644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197" r="-2063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TextBox 24"/>
                    <p:cNvSpPr txBox="1"/>
                    <p:nvPr/>
                  </p:nvSpPr>
                  <p:spPr>
                    <a:xfrm>
                      <a:off x="7325586" y="4202668"/>
                      <a:ext cx="37542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5" name="TextBox 2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25586" y="4202668"/>
                      <a:ext cx="375423" cy="369332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t="-8197" r="-2131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8001000" y="4812268"/>
                  <a:ext cx="497187" cy="3955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𝒇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1000" y="4812268"/>
                  <a:ext cx="497187" cy="395558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6154" r="-16049"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/>
          <p:cNvGrpSpPr/>
          <p:nvPr/>
        </p:nvGrpSpPr>
        <p:grpSpPr>
          <a:xfrm>
            <a:off x="5715000" y="5269468"/>
            <a:ext cx="2783187" cy="597932"/>
            <a:chOff x="5715000" y="4812268"/>
            <a:chExt cx="2783187" cy="597932"/>
          </a:xfrm>
        </p:grpSpPr>
        <p:grpSp>
          <p:nvGrpSpPr>
            <p:cNvPr id="38" name="Group 37"/>
            <p:cNvGrpSpPr/>
            <p:nvPr/>
          </p:nvGrpSpPr>
          <p:grpSpPr>
            <a:xfrm>
              <a:off x="5715000" y="4953000"/>
              <a:ext cx="1986009" cy="457200"/>
              <a:chOff x="5715000" y="5638800"/>
              <a:chExt cx="1986009" cy="4572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6477000" y="5638800"/>
                <a:ext cx="370614" cy="445532"/>
                <a:chOff x="6477000" y="4114800"/>
                <a:chExt cx="370614" cy="445532"/>
              </a:xfrm>
            </p:grpSpPr>
            <p:sp>
              <p:nvSpPr>
                <p:cNvPr id="53" name="Oval 52"/>
                <p:cNvSpPr/>
                <p:nvPr/>
              </p:nvSpPr>
              <p:spPr>
                <a:xfrm>
                  <a:off x="6629400" y="41148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TextBox 53"/>
                    <p:cNvSpPr txBox="1"/>
                    <p:nvPr/>
                  </p:nvSpPr>
                  <p:spPr>
                    <a:xfrm>
                      <a:off x="6477000" y="4191000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2" name="TextBox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7000" y="4191000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2333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1" name="Group 40"/>
              <p:cNvGrpSpPr/>
              <p:nvPr/>
            </p:nvGrpSpPr>
            <p:grpSpPr>
              <a:xfrm>
                <a:off x="6019800" y="5715000"/>
                <a:ext cx="1371600" cy="11668"/>
                <a:chOff x="6019800" y="4191000"/>
                <a:chExt cx="1371600" cy="11668"/>
              </a:xfrm>
            </p:grpSpPr>
            <p:cxnSp>
              <p:nvCxnSpPr>
                <p:cNvPr id="51" name="Straight Arrow Connector 50"/>
                <p:cNvCxnSpPr/>
                <p:nvPr/>
              </p:nvCxnSpPr>
              <p:spPr>
                <a:xfrm>
                  <a:off x="6781800" y="4202668"/>
                  <a:ext cx="609600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/>
                <p:cNvCxnSpPr/>
                <p:nvPr/>
              </p:nvCxnSpPr>
              <p:spPr>
                <a:xfrm>
                  <a:off x="6019800" y="4191000"/>
                  <a:ext cx="609600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Group 41"/>
              <p:cNvGrpSpPr/>
              <p:nvPr/>
            </p:nvGrpSpPr>
            <p:grpSpPr>
              <a:xfrm>
                <a:off x="5715000" y="5638800"/>
                <a:ext cx="1986009" cy="457200"/>
                <a:chOff x="5715000" y="4114800"/>
                <a:chExt cx="1986009" cy="457200"/>
              </a:xfrm>
            </p:grpSpPr>
            <p:sp>
              <p:nvSpPr>
                <p:cNvPr id="44" name="Oval 43"/>
                <p:cNvSpPr/>
                <p:nvPr/>
              </p:nvSpPr>
              <p:spPr>
                <a:xfrm>
                  <a:off x="5867400" y="41148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7391400" y="41148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5715000" y="4191000"/>
                      <a:ext cx="3866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𝒖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4" name="TextBox 2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15000" y="4191000"/>
                      <a:ext cx="386644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197" r="-2063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7325586" y="4202668"/>
                      <a:ext cx="37542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5" name="TextBox 2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25586" y="4202668"/>
                      <a:ext cx="375423" cy="369332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t="-8197" r="-2131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8001000" y="4812268"/>
                  <a:ext cx="497187" cy="3955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𝒇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1000" y="4812268"/>
                  <a:ext cx="497187" cy="395558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6154" r="-16049"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6437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Ford Fulkerson </a:t>
            </a:r>
            <a:r>
              <a:rPr lang="en-US" sz="3200" b="1" dirty="0"/>
              <a:t>algorithm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</a:t>
                </a:r>
                <a:r>
                  <a:rPr lang="en-US" sz="2000" dirty="0"/>
                  <a:t>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is a </a:t>
                </a:r>
                <a:r>
                  <a:rPr lang="en-US" sz="2000" b="1" dirty="0"/>
                  <a:t>forward</a:t>
                </a:r>
                <a:r>
                  <a:rPr lang="en-US" sz="2000" dirty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2" name="Cloud Callout 1"/>
          <p:cNvSpPr/>
          <p:nvPr/>
        </p:nvSpPr>
        <p:spPr>
          <a:xfrm>
            <a:off x="5105400" y="1600200"/>
            <a:ext cx="3429000" cy="1146048"/>
          </a:xfrm>
          <a:prstGeom prst="cloudCallout">
            <a:avLst>
              <a:gd name="adj1" fmla="val -26096"/>
              <a:gd name="adj2" fmla="val 7674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Does the value of flow </a:t>
            </a:r>
            <a:r>
              <a:rPr lang="en-US" b="1" dirty="0">
                <a:solidFill>
                  <a:schemeClr val="tx1"/>
                </a:solidFill>
              </a:rPr>
              <a:t>increase</a:t>
            </a:r>
            <a:r>
              <a:rPr lang="en-US" dirty="0">
                <a:solidFill>
                  <a:schemeClr val="tx1"/>
                </a:solidFill>
              </a:rPr>
              <a:t> in every iteration 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67174" y="2895600"/>
            <a:ext cx="543226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Yes.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905500" y="4876800"/>
            <a:ext cx="1828800" cy="609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Correctness  of the algorithm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132257" y="3505200"/>
                <a:ext cx="3213059" cy="646331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Because the edge leaving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is always a </a:t>
                </a:r>
                <a:r>
                  <a:rPr lang="en-US" b="1" dirty="0"/>
                  <a:t>forward edge.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257" y="3505200"/>
                <a:ext cx="3213059" cy="646331"/>
              </a:xfrm>
              <a:prstGeom prst="rect">
                <a:avLst/>
              </a:prstGeom>
              <a:blipFill>
                <a:blip r:embed="rId3"/>
                <a:stretch>
                  <a:fillRect l="-1708" t="-4717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5480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7" grpId="0" animBg="1"/>
      <p:bldP spid="7" grpId="1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Formal Description </a:t>
            </a:r>
            <a:r>
              <a:rPr lang="en-US" sz="3200" b="1" dirty="0"/>
              <a:t>of Flow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4343400" cy="5105400"/>
          </a:xfrm>
        </p:spPr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179" name="Group 178"/>
          <p:cNvGrpSpPr/>
          <p:nvPr/>
        </p:nvGrpSpPr>
        <p:grpSpPr>
          <a:xfrm>
            <a:off x="787863" y="1981199"/>
            <a:ext cx="2793537" cy="936719"/>
            <a:chOff x="2873282" y="1981200"/>
            <a:chExt cx="2793537" cy="936719"/>
          </a:xfrm>
        </p:grpSpPr>
        <p:sp>
          <p:nvSpPr>
            <p:cNvPr id="196" name="Oval 195"/>
            <p:cNvSpPr/>
            <p:nvPr/>
          </p:nvSpPr>
          <p:spPr>
            <a:xfrm>
              <a:off x="37618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55144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Arrow Connector 183"/>
            <p:cNvCxnSpPr>
              <a:stCxn id="7" idx="7"/>
              <a:endCxn id="196" idx="3"/>
            </p:cNvCxnSpPr>
            <p:nvPr/>
          </p:nvCxnSpPr>
          <p:spPr>
            <a:xfrm flipV="1">
              <a:off x="2873282" y="2111282"/>
              <a:ext cx="910855" cy="8066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96" idx="6"/>
              <a:endCxn id="192" idx="2"/>
            </p:cNvCxnSpPr>
            <p:nvPr/>
          </p:nvCxnSpPr>
          <p:spPr>
            <a:xfrm>
              <a:off x="3914219" y="2057400"/>
              <a:ext cx="1600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381000" y="1676400"/>
            <a:ext cx="3581400" cy="2743200"/>
            <a:chOff x="2466419" y="1676400"/>
            <a:chExt cx="3581400" cy="2743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3575756" y="3886200"/>
              <a:ext cx="386644" cy="533400"/>
              <a:chOff x="4566356" y="3810000"/>
              <a:chExt cx="386644" cy="533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76219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92044" y="1676400"/>
              <a:ext cx="555775" cy="2362200"/>
              <a:chOff x="4648200" y="1600200"/>
              <a:chExt cx="555775" cy="2362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>
              <a:stCxn id="7" idx="5"/>
              <a:endCxn id="14" idx="1"/>
            </p:cNvCxnSpPr>
            <p:nvPr/>
          </p:nvCxnSpPr>
          <p:spPr>
            <a:xfrm>
              <a:off x="2873282" y="3025682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7" idx="2"/>
            </p:cNvCxnSpPr>
            <p:nvPr/>
          </p:nvCxnSpPr>
          <p:spPr>
            <a:xfrm>
              <a:off x="3838019" y="3962400"/>
              <a:ext cx="16540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5568244" y="2133599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/>
          <p:cNvSpPr txBox="1"/>
          <p:nvPr/>
        </p:nvSpPr>
        <p:spPr>
          <a:xfrm>
            <a:off x="2467162" y="1521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886200" y="33528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endCxn id="196" idx="7"/>
          </p:cNvCxnSpPr>
          <p:nvPr/>
        </p:nvCxnSpPr>
        <p:spPr>
          <a:xfrm flipH="1">
            <a:off x="1806482" y="1938125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34577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17051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10193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314455" y="2667000"/>
            <a:ext cx="409945" cy="369332"/>
            <a:chOff x="4191000" y="3593068"/>
            <a:chExt cx="409945" cy="369332"/>
          </a:xfrm>
        </p:grpSpPr>
        <p:sp>
          <p:nvSpPr>
            <p:cNvPr id="61" name="Oval 60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2545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3" name="Straight Arrow Connector 62"/>
          <p:cNvCxnSpPr>
            <a:stCxn id="192" idx="5"/>
            <a:endCxn id="61" idx="1"/>
          </p:cNvCxnSpPr>
          <p:nvPr/>
        </p:nvCxnSpPr>
        <p:spPr>
          <a:xfrm>
            <a:off x="3559082" y="2111281"/>
            <a:ext cx="777691" cy="71876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7" idx="7"/>
            <a:endCxn id="61" idx="3"/>
          </p:cNvCxnSpPr>
          <p:nvPr/>
        </p:nvCxnSpPr>
        <p:spPr>
          <a:xfrm flipV="1">
            <a:off x="3536707" y="2937814"/>
            <a:ext cx="800066" cy="9707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1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9530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=(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) : a directed graph with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: source,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: sink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ym typeface="Wingdings" pitchFamily="2" charset="2"/>
                  </a:rPr>
                  <a:t>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1800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 = </a:t>
                </a:r>
                <a:r>
                  <a:rPr lang="en-US" sz="1800" u="sng" dirty="0"/>
                  <a:t>capacity</a:t>
                </a:r>
                <a:r>
                  <a:rPr lang="en-US" sz="1800" dirty="0"/>
                  <a:t> of edge 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Flow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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18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/>
                  <a:t>such that </a:t>
                </a:r>
              </a:p>
              <a:p>
                <a:r>
                  <a:rPr lang="en-US" sz="1800" dirty="0"/>
                  <a:t>For each edge 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endParaRPr lang="en-US" sz="1800" dirty="0"/>
              </a:p>
              <a:p>
                <a:pPr marL="0" indent="0" algn="ctr">
                  <a:buNone/>
                </a:pP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 algn="ctr">
                  <a:buNone/>
                </a:pPr>
                <a:endParaRPr lang="en-US" sz="1800" dirty="0"/>
              </a:p>
              <a:p>
                <a:r>
                  <a:rPr lang="en-US" sz="1800" dirty="0"/>
                  <a:t>For each vertex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1800" b="1" i="1" dirty="0"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1800" b="1" i="1" dirty="0">
                        <a:latin typeface="Cambria Math"/>
                      </a:rPr>
                      <m:t>{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latin typeface="Cambria Math"/>
                      </a:rPr>
                      <m:t>}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1800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𝒖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∈ 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</m:sub>
                        <m:sup/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(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,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)</m:t>
                          </m:r>
                        </m:e>
                      </m:nary>
                      <m:r>
                        <a:rPr lang="en-US" sz="18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en-US" sz="1800" dirty="0"/>
                            <m:t> </m:t>
                          </m:r>
                          <m:d>
                            <m:dPr>
                              <m:ctrlPr>
                                <a:rPr lang="en-US" sz="1800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𝒛</m:t>
                              </m:r>
                            </m:e>
                          </m:d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∈ 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 </m:t>
                          </m:r>
                        </m:sub>
                        <m:sup/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(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nary>
                      <m:r>
                        <a:rPr lang="en-US" sz="1800" i="1">
                          <a:latin typeface="Cambria Math"/>
                        </a:rPr>
                        <m:t>,</m:t>
                      </m:r>
                      <m:r>
                        <a:rPr lang="en-US" sz="1800" b="1" i="1">
                          <a:solidFill>
                            <a:srgbClr val="0070C0"/>
                          </a:solidFill>
                          <a:latin typeface="Cambria Math"/>
                        </a:rPr>
                        <m:t>𝒛</m:t>
                      </m:r>
                      <m:r>
                        <a:rPr lang="en-US" sz="18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Content Placeholder 2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953000"/>
              </a:xfrm>
              <a:blipFill rotWithShape="1">
                <a:blip r:embed="rId13"/>
                <a:stretch>
                  <a:fillRect l="-1241" t="-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3733800" y="24354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15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71762" y="2435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743200" y="3349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133600" y="3349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14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408793" y="4328755"/>
            <a:ext cx="2208544" cy="929045"/>
            <a:chOff x="2408793" y="4328755"/>
            <a:chExt cx="2208544" cy="929045"/>
          </a:xfrm>
        </p:grpSpPr>
        <p:sp>
          <p:nvSpPr>
            <p:cNvPr id="5" name="TextBox 4"/>
            <p:cNvSpPr txBox="1"/>
            <p:nvPr/>
          </p:nvSpPr>
          <p:spPr>
            <a:xfrm>
              <a:off x="2408793" y="4648200"/>
              <a:ext cx="2010807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pPr marL="0" indent="0">
                <a:buNone/>
              </a:pPr>
              <a:r>
                <a:rPr lang="en-US" b="1" dirty="0">
                  <a:solidFill>
                    <a:srgbClr val="C00000"/>
                  </a:solidFill>
                </a:rPr>
                <a:t>Capacity </a:t>
              </a:r>
              <a:r>
                <a:rPr lang="en-US" b="1" dirty="0"/>
                <a:t>constraint</a:t>
              </a:r>
            </a:p>
          </p:txBody>
        </p:sp>
        <p:sp>
          <p:nvSpPr>
            <p:cNvPr id="10" name="Left Brace 9"/>
            <p:cNvSpPr/>
            <p:nvPr/>
          </p:nvSpPr>
          <p:spPr>
            <a:xfrm>
              <a:off x="4419600" y="4328755"/>
              <a:ext cx="197737" cy="929045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963415" y="5319355"/>
            <a:ext cx="2653922" cy="929045"/>
            <a:chOff x="1963415" y="5319355"/>
            <a:chExt cx="2653922" cy="929045"/>
          </a:xfrm>
        </p:grpSpPr>
        <p:sp>
          <p:nvSpPr>
            <p:cNvPr id="51" name="TextBox 50"/>
            <p:cNvSpPr txBox="1"/>
            <p:nvPr/>
          </p:nvSpPr>
          <p:spPr>
            <a:xfrm>
              <a:off x="1963415" y="5638800"/>
              <a:ext cx="2456185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pPr marL="0" indent="0">
                <a:buNone/>
              </a:pPr>
              <a:r>
                <a:rPr lang="en-US" b="1" dirty="0">
                  <a:solidFill>
                    <a:srgbClr val="C00000"/>
                  </a:solidFill>
                </a:rPr>
                <a:t>Conservation </a:t>
              </a:r>
              <a:r>
                <a:rPr lang="en-US" b="1" dirty="0"/>
                <a:t>constraint</a:t>
              </a:r>
            </a:p>
          </p:txBody>
        </p:sp>
        <p:sp>
          <p:nvSpPr>
            <p:cNvPr id="52" name="Left Brace 51"/>
            <p:cNvSpPr/>
            <p:nvPr/>
          </p:nvSpPr>
          <p:spPr>
            <a:xfrm>
              <a:off x="4419600" y="5319355"/>
              <a:ext cx="197737" cy="929045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53"/>
          <p:cNvSpPr/>
          <p:nvPr/>
        </p:nvSpPr>
        <p:spPr>
          <a:xfrm>
            <a:off x="5486400" y="3810000"/>
            <a:ext cx="1981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105400" y="5562600"/>
            <a:ext cx="914400" cy="76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6705600" y="5562600"/>
            <a:ext cx="1752600" cy="76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4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2" grpId="0" uiExpand="1" build="p"/>
      <p:bldP spid="54" grpId="0" animBg="1"/>
      <p:bldP spid="55" grpId="0" animBg="1"/>
      <p:bldP spid="5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 useful exercise</a:t>
            </a:r>
            <a:br>
              <a:rPr lang="en-US" sz="3200" b="1" dirty="0"/>
            </a:br>
            <a:r>
              <a:rPr lang="en-US" sz="3200" b="1" dirty="0"/>
              <a:t>to internalize </a:t>
            </a:r>
            <a:r>
              <a:rPr lang="en-US" sz="3200" b="1" dirty="0">
                <a:solidFill>
                  <a:srgbClr val="7030A0"/>
                </a:solidFill>
              </a:rPr>
              <a:t>Ford Fulkerson </a:t>
            </a:r>
            <a:r>
              <a:rPr lang="en-US" sz="3200" b="1" dirty="0"/>
              <a:t>algorithm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Execute Ford </a:t>
                </a:r>
                <a:r>
                  <a:rPr lang="en-US" sz="2000" dirty="0" err="1"/>
                  <a:t>Fulkersion</a:t>
                </a:r>
                <a:r>
                  <a:rPr lang="en-US" sz="2000" dirty="0"/>
                  <a:t> algorithm on this example when</a:t>
                </a:r>
              </a:p>
              <a:p>
                <a:r>
                  <a:rPr lang="en-US" sz="2000" dirty="0"/>
                  <a:t>The first path selected for sending the flow is &lt;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&gt;.</a:t>
                </a:r>
              </a:p>
              <a:p>
                <a:pPr marL="0" indent="0">
                  <a:buNone/>
                </a:pPr>
                <a:r>
                  <a:rPr lang="en-US" sz="2000" dirty="0"/>
                  <a:t>Show the execution of the iterations of the algorithm along with the residual network.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What if the first path selected is &lt;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&gt;.</a:t>
                </a:r>
              </a:p>
              <a:p>
                <a:pPr marL="0" indent="0">
                  <a:buNone/>
                </a:pPr>
                <a:r>
                  <a:rPr lang="en-US" sz="2000" dirty="0"/>
                  <a:t>Internalize the entire algorithm fully through this example.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2"/>
                <a:stretch>
                  <a:fillRect l="-1662" t="-674" r="-2719" b="-24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52400" y="3593068"/>
            <a:ext cx="533400" cy="369332"/>
            <a:chOff x="152400" y="3593068"/>
            <a:chExt cx="533400" cy="369332"/>
          </a:xfrm>
        </p:grpSpPr>
        <p:sp>
          <p:nvSpPr>
            <p:cNvPr id="28" name="Oval 27"/>
            <p:cNvSpPr/>
            <p:nvPr/>
          </p:nvSpPr>
          <p:spPr>
            <a:xfrm>
              <a:off x="533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/>
          <p:cNvGrpSpPr/>
          <p:nvPr/>
        </p:nvGrpSpPr>
        <p:grpSpPr>
          <a:xfrm>
            <a:off x="663482" y="1840468"/>
            <a:ext cx="3549836" cy="3939064"/>
            <a:chOff x="663482" y="1840468"/>
            <a:chExt cx="3549836" cy="3939064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663482" y="2263682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8" idx="5"/>
              <a:endCxn id="27" idx="1"/>
            </p:cNvCxnSpPr>
            <p:nvPr/>
          </p:nvCxnSpPr>
          <p:spPr>
            <a:xfrm>
              <a:off x="663482" y="3863882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2209800" y="1840468"/>
              <a:ext cx="2003518" cy="3939064"/>
              <a:chOff x="2209800" y="1840468"/>
              <a:chExt cx="2003518" cy="393906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286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2416082" y="2263682"/>
                <a:ext cx="17972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2362200" y="5334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2492282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4191000" y="3593068"/>
            <a:ext cx="409945" cy="369332"/>
            <a:chOff x="4191000" y="3593068"/>
            <a:chExt cx="409945" cy="369332"/>
          </a:xfrm>
        </p:grpSpPr>
        <p:sp>
          <p:nvSpPr>
            <p:cNvPr id="12" name="Oval 11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Arrow Connector 60"/>
          <p:cNvCxnSpPr>
            <a:stCxn id="32" idx="0"/>
            <a:endCxn id="11" idx="4"/>
          </p:cNvCxnSpPr>
          <p:nvPr/>
        </p:nvCxnSpPr>
        <p:spPr>
          <a:xfrm flipV="1">
            <a:off x="1752600" y="2286000"/>
            <a:ext cx="609600" cy="1447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143000" y="2892623"/>
            <a:ext cx="2514600" cy="1984177"/>
            <a:chOff x="1143000" y="2892623"/>
            <a:chExt cx="2514600" cy="1984177"/>
          </a:xfrm>
        </p:grpSpPr>
        <p:sp>
          <p:nvSpPr>
            <p:cNvPr id="38" name="TextBox 37"/>
            <p:cNvSpPr txBox="1"/>
            <p:nvPr/>
          </p:nvSpPr>
          <p:spPr>
            <a:xfrm>
              <a:off x="3381562" y="44928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6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43000" y="4569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5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057400" y="2892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3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447800" y="28956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05362" y="3124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5</a:t>
              </a:r>
            </a:p>
          </p:txBody>
        </p:sp>
      </p:grpSp>
      <p:sp>
        <p:nvSpPr>
          <p:cNvPr id="32" name="Oval 31"/>
          <p:cNvSpPr/>
          <p:nvPr/>
        </p:nvSpPr>
        <p:spPr>
          <a:xfrm>
            <a:off x="1676400" y="37338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895600" y="37338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1" idx="5"/>
            <a:endCxn id="33" idx="0"/>
          </p:cNvCxnSpPr>
          <p:nvPr/>
        </p:nvCxnSpPr>
        <p:spPr>
          <a:xfrm>
            <a:off x="2416082" y="2263682"/>
            <a:ext cx="555718" cy="14701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8" idx="5"/>
            <a:endCxn id="32" idx="3"/>
          </p:cNvCxnSpPr>
          <p:nvPr/>
        </p:nvCxnSpPr>
        <p:spPr>
          <a:xfrm>
            <a:off x="663482" y="3863882"/>
            <a:ext cx="103523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2" idx="5"/>
            <a:endCxn id="27" idx="0"/>
          </p:cNvCxnSpPr>
          <p:nvPr/>
        </p:nvCxnSpPr>
        <p:spPr>
          <a:xfrm>
            <a:off x="1806482" y="3863882"/>
            <a:ext cx="631918" cy="14701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3" idx="4"/>
          </p:cNvCxnSpPr>
          <p:nvPr/>
        </p:nvCxnSpPr>
        <p:spPr>
          <a:xfrm flipV="1">
            <a:off x="2438400" y="3886200"/>
            <a:ext cx="533400" cy="1447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2" idx="5"/>
          </p:cNvCxnSpPr>
          <p:nvPr/>
        </p:nvCxnSpPr>
        <p:spPr>
          <a:xfrm flipV="1">
            <a:off x="1806482" y="3836941"/>
            <a:ext cx="1089118" cy="2694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2" idx="2"/>
          </p:cNvCxnSpPr>
          <p:nvPr/>
        </p:nvCxnSpPr>
        <p:spPr>
          <a:xfrm flipV="1">
            <a:off x="3048000" y="3810000"/>
            <a:ext cx="1143000" cy="2694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438400" y="2895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9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857562" y="4419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247962" y="3810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286000" y="38832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66392" y="3807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695762" y="4419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1605776" y="3886200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776" y="3886200"/>
                <a:ext cx="386644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2895600" y="38100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3810000"/>
                <a:ext cx="375424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 flipV="1">
            <a:off x="685800" y="2241364"/>
            <a:ext cx="1644836" cy="1492436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2438400" y="2286000"/>
            <a:ext cx="533400" cy="1447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70" idx="0"/>
          </p:cNvCxnSpPr>
          <p:nvPr/>
        </p:nvCxnSpPr>
        <p:spPr>
          <a:xfrm flipV="1">
            <a:off x="3083312" y="3807023"/>
            <a:ext cx="1107688" cy="2977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27" idx="1"/>
          </p:cNvCxnSpPr>
          <p:nvPr/>
        </p:nvCxnSpPr>
        <p:spPr>
          <a:xfrm>
            <a:off x="685800" y="3883223"/>
            <a:ext cx="1698718" cy="1473095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2416082" y="3886200"/>
            <a:ext cx="555718" cy="1447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cxnSpLocks/>
            <a:stCxn id="70" idx="0"/>
          </p:cNvCxnSpPr>
          <p:nvPr/>
        </p:nvCxnSpPr>
        <p:spPr>
          <a:xfrm>
            <a:off x="3083312" y="3810000"/>
            <a:ext cx="1148576" cy="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299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Correctness ?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219200"/>
                <a:ext cx="40386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Suppose you find a flow of value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19</m:t>
                    </m:r>
                  </m:oMath>
                </a14:m>
                <a:r>
                  <a:rPr lang="en-US" sz="1800" dirty="0"/>
                  <a:t> using FF algorithm.</a:t>
                </a:r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219200"/>
                <a:ext cx="4038600" cy="4906963"/>
              </a:xfrm>
              <a:blipFill rotWithShape="1">
                <a:blip r:embed="rId2"/>
                <a:stretch>
                  <a:fillRect l="-1207" t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52400" y="3593068"/>
            <a:ext cx="533400" cy="369332"/>
            <a:chOff x="152400" y="3593068"/>
            <a:chExt cx="533400" cy="369332"/>
          </a:xfrm>
        </p:grpSpPr>
        <p:sp>
          <p:nvSpPr>
            <p:cNvPr id="28" name="Oval 27"/>
            <p:cNvSpPr/>
            <p:nvPr/>
          </p:nvSpPr>
          <p:spPr>
            <a:xfrm>
              <a:off x="533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/>
          <p:cNvGrpSpPr/>
          <p:nvPr/>
        </p:nvGrpSpPr>
        <p:grpSpPr>
          <a:xfrm>
            <a:off x="663482" y="1840468"/>
            <a:ext cx="3549836" cy="3939064"/>
            <a:chOff x="663482" y="1840468"/>
            <a:chExt cx="3549836" cy="3939064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663482" y="2263682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8" idx="5"/>
              <a:endCxn id="27" idx="1"/>
            </p:cNvCxnSpPr>
            <p:nvPr/>
          </p:nvCxnSpPr>
          <p:spPr>
            <a:xfrm>
              <a:off x="663482" y="3863882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2209800" y="1840468"/>
              <a:ext cx="2003518" cy="3939064"/>
              <a:chOff x="2209800" y="1840468"/>
              <a:chExt cx="2003518" cy="393906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286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2416082" y="2263682"/>
                <a:ext cx="17972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2362200" y="5334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2492282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4191000" y="3593068"/>
            <a:ext cx="409945" cy="369332"/>
            <a:chOff x="4191000" y="3593068"/>
            <a:chExt cx="409945" cy="369332"/>
          </a:xfrm>
        </p:grpSpPr>
        <p:sp>
          <p:nvSpPr>
            <p:cNvPr id="12" name="Oval 11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Arrow Connector 60"/>
          <p:cNvCxnSpPr>
            <a:stCxn id="32" idx="0"/>
            <a:endCxn id="11" idx="4"/>
          </p:cNvCxnSpPr>
          <p:nvPr/>
        </p:nvCxnSpPr>
        <p:spPr>
          <a:xfrm flipV="1">
            <a:off x="1752600" y="2286000"/>
            <a:ext cx="609600" cy="1447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143000" y="2892623"/>
            <a:ext cx="2529770" cy="1984177"/>
            <a:chOff x="1143000" y="2892623"/>
            <a:chExt cx="2529770" cy="1984177"/>
          </a:xfrm>
        </p:grpSpPr>
        <p:sp>
          <p:nvSpPr>
            <p:cNvPr id="38" name="TextBox 37"/>
            <p:cNvSpPr txBox="1"/>
            <p:nvPr/>
          </p:nvSpPr>
          <p:spPr>
            <a:xfrm>
              <a:off x="3381562" y="44928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43000" y="4569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9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057400" y="2892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3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447800" y="28956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05362" y="31242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14</a:t>
              </a:r>
            </a:p>
          </p:txBody>
        </p:sp>
      </p:grpSp>
      <p:sp>
        <p:nvSpPr>
          <p:cNvPr id="32" name="Oval 31"/>
          <p:cNvSpPr/>
          <p:nvPr/>
        </p:nvSpPr>
        <p:spPr>
          <a:xfrm>
            <a:off x="1676400" y="37338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895600" y="37338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1" idx="5"/>
            <a:endCxn id="33" idx="0"/>
          </p:cNvCxnSpPr>
          <p:nvPr/>
        </p:nvCxnSpPr>
        <p:spPr>
          <a:xfrm>
            <a:off x="2416082" y="2263682"/>
            <a:ext cx="555718" cy="14701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8" idx="5"/>
            <a:endCxn id="32" idx="3"/>
          </p:cNvCxnSpPr>
          <p:nvPr/>
        </p:nvCxnSpPr>
        <p:spPr>
          <a:xfrm>
            <a:off x="663482" y="3863882"/>
            <a:ext cx="103523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2" idx="5"/>
            <a:endCxn id="27" idx="0"/>
          </p:cNvCxnSpPr>
          <p:nvPr/>
        </p:nvCxnSpPr>
        <p:spPr>
          <a:xfrm>
            <a:off x="1806482" y="3863882"/>
            <a:ext cx="631918" cy="14701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3" idx="4"/>
          </p:cNvCxnSpPr>
          <p:nvPr/>
        </p:nvCxnSpPr>
        <p:spPr>
          <a:xfrm flipV="1">
            <a:off x="2438400" y="3886200"/>
            <a:ext cx="533400" cy="1447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2" idx="5"/>
          </p:cNvCxnSpPr>
          <p:nvPr/>
        </p:nvCxnSpPr>
        <p:spPr>
          <a:xfrm flipV="1">
            <a:off x="1806482" y="3836941"/>
            <a:ext cx="1089118" cy="2694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2" idx="2"/>
          </p:cNvCxnSpPr>
          <p:nvPr/>
        </p:nvCxnSpPr>
        <p:spPr>
          <a:xfrm flipV="1">
            <a:off x="3048000" y="3810000"/>
            <a:ext cx="1143000" cy="2694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438400" y="2895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9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857562" y="4419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247962" y="3810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286000" y="3883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66392" y="3807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695762" y="4419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1605776" y="3886200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776" y="3886200"/>
                <a:ext cx="386644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2895600" y="38100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3810000"/>
                <a:ext cx="375424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10200" y="3516868"/>
                <a:ext cx="731290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≤27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3516868"/>
                <a:ext cx="731290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6349" r="-9917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>
            <a:off x="1143000" y="2514600"/>
            <a:ext cx="0" cy="2819400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810000" y="2362200"/>
            <a:ext cx="0" cy="2819400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1419038" y="2362200"/>
            <a:ext cx="1851986" cy="2971800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5410200" y="4050268"/>
                <a:ext cx="667170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≤2</m:t>
                    </m:r>
                  </m:oMath>
                </a14:m>
                <a:r>
                  <a:rPr lang="en-US" dirty="0"/>
                  <a:t>5</a:t>
                </a: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4050268"/>
                <a:ext cx="667170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6349" r="-13514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5410200" y="4659868"/>
                <a:ext cx="731289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≤37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4659868"/>
                <a:ext cx="731289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6349" r="-9917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6858000" y="1840468"/>
                <a:ext cx="2076402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19</m:t>
                    </m:r>
                  </m:oMath>
                </a14:m>
                <a:r>
                  <a:rPr lang="en-US" dirty="0"/>
                  <a:t> the max flow ?</a:t>
                </a: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1840468"/>
                <a:ext cx="2076402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2041" t="-6349" r="-3790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Connector 81"/>
          <p:cNvCxnSpPr/>
          <p:nvPr/>
        </p:nvCxnSpPr>
        <p:spPr>
          <a:xfrm flipH="1">
            <a:off x="1385982" y="2362200"/>
            <a:ext cx="2103084" cy="2514600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5410200" y="5269468"/>
                <a:ext cx="731290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≤19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5269468"/>
                <a:ext cx="731290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6349" r="-9917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932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  <p:bldP spid="5" grpId="0" animBg="1"/>
      <p:bldP spid="78" grpId="0" animBg="1"/>
      <p:bldP spid="79" grpId="0" animBg="1"/>
      <p:bldP spid="80" grpId="0" animBg="1"/>
      <p:bldP spid="8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>
              <a:xfrm>
                <a:off x="722313" y="2362200"/>
                <a:ext cx="7772400" cy="1362075"/>
              </a:xfrm>
            </p:spPr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800" dirty="0"/>
                  <a:t>-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rgbClr val="7030A0"/>
                    </a:solidFill>
                  </a:rPr>
                  <a:t>Cuts</a:t>
                </a:r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2313" y="2362200"/>
                <a:ext cx="7772400" cy="1362075"/>
              </a:xfrm>
              <a:blipFill rotWithShape="1">
                <a:blip r:embed="rId2"/>
                <a:stretch>
                  <a:fillRect t="-4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82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itle 36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-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rgbClr val="7030A0"/>
                    </a:solidFill>
                  </a:rPr>
                  <a:t>cut</a:t>
                </a:r>
                <a:endParaRPr lang="en-US" b="1" dirty="0"/>
              </a:p>
            </p:txBody>
          </p:sp>
        </mc:Choice>
        <mc:Fallback xmlns="">
          <p:sp>
            <p:nvSpPr>
              <p:cNvPr id="37" name="Title 3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Content Placeholder 3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ontent Placeholder 3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⊂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/>
                  <a:t>with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9" name="Content Placeholder 3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525963"/>
              </a:xfrm>
              <a:blipFill rotWithShape="1">
                <a:blip r:embed="rId3"/>
                <a:stretch>
                  <a:fillRect l="-1517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28600" y="2362200"/>
            <a:ext cx="4267200" cy="263473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32819" y="3429000"/>
            <a:ext cx="429181" cy="369332"/>
            <a:chOff x="1219200" y="4442936"/>
            <a:chExt cx="429181" cy="369332"/>
          </a:xfrm>
        </p:grpSpPr>
        <p:sp>
          <p:nvSpPr>
            <p:cNvPr id="16" name="Oval 15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4114800" y="3516868"/>
            <a:ext cx="409945" cy="369332"/>
            <a:chOff x="6934200" y="4431268"/>
            <a:chExt cx="409945" cy="369332"/>
          </a:xfrm>
        </p:grpSpPr>
        <p:sp>
          <p:nvSpPr>
            <p:cNvPr id="19" name="Oval 18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592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197744" y="5040868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744" y="5040868"/>
                <a:ext cx="393056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/>
          <p:cNvGrpSpPr/>
          <p:nvPr/>
        </p:nvGrpSpPr>
        <p:grpSpPr>
          <a:xfrm>
            <a:off x="914400" y="2743200"/>
            <a:ext cx="2895600" cy="1828800"/>
            <a:chOff x="914400" y="1676400"/>
            <a:chExt cx="2895600" cy="1828800"/>
          </a:xfrm>
        </p:grpSpPr>
        <p:sp>
          <p:nvSpPr>
            <p:cNvPr id="13" name="Oval 12"/>
            <p:cNvSpPr/>
            <p:nvPr/>
          </p:nvSpPr>
          <p:spPr>
            <a:xfrm>
              <a:off x="16764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066800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914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1371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676400" y="1676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19812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1828800" y="2743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895600" y="1828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3048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581400" y="1752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3657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9718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352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2819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Oval 56"/>
          <p:cNvSpPr/>
          <p:nvPr/>
        </p:nvSpPr>
        <p:spPr>
          <a:xfrm rot="5400000">
            <a:off x="304800" y="2667000"/>
            <a:ext cx="2133600" cy="19812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 rot="5400000">
            <a:off x="2438400" y="2743200"/>
            <a:ext cx="2286000" cy="18288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511944" y="4572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944" y="4572000"/>
                <a:ext cx="389850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18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2819400" y="4572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572000"/>
                <a:ext cx="389850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2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Group 93"/>
          <p:cNvGrpSpPr/>
          <p:nvPr/>
        </p:nvGrpSpPr>
        <p:grpSpPr>
          <a:xfrm>
            <a:off x="762000" y="3276600"/>
            <a:ext cx="2743200" cy="1447800"/>
            <a:chOff x="762000" y="3276600"/>
            <a:chExt cx="2743200" cy="1447800"/>
          </a:xfrm>
        </p:grpSpPr>
        <p:cxnSp>
          <p:nvCxnSpPr>
            <p:cNvPr id="66" name="Straight Arrow Connector 65"/>
            <p:cNvCxnSpPr>
              <a:stCxn id="47" idx="2"/>
            </p:cNvCxnSpPr>
            <p:nvPr/>
          </p:nvCxnSpPr>
          <p:spPr>
            <a:xfrm flipH="1">
              <a:off x="1901794" y="3505200"/>
              <a:ext cx="1146206" cy="2931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53" idx="3"/>
              <a:endCxn id="13" idx="7"/>
            </p:cNvCxnSpPr>
            <p:nvPr/>
          </p:nvCxnSpPr>
          <p:spPr>
            <a:xfrm flipH="1">
              <a:off x="1806482" y="4016282"/>
              <a:ext cx="1035236" cy="425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Group 92"/>
            <p:cNvGrpSpPr/>
            <p:nvPr/>
          </p:nvGrpSpPr>
          <p:grpSpPr>
            <a:xfrm>
              <a:off x="762000" y="3276600"/>
              <a:ext cx="2743200" cy="1447800"/>
              <a:chOff x="762000" y="3276600"/>
              <a:chExt cx="2743200" cy="1447800"/>
            </a:xfrm>
          </p:grpSpPr>
          <p:sp>
            <p:nvSpPr>
              <p:cNvPr id="88" name="Arc 87"/>
              <p:cNvSpPr/>
              <p:nvPr/>
            </p:nvSpPr>
            <p:spPr>
              <a:xfrm flipV="1">
                <a:off x="762000" y="3276600"/>
                <a:ext cx="2743200" cy="1447800"/>
              </a:xfrm>
              <a:prstGeom prst="arc">
                <a:avLst>
                  <a:gd name="adj1" fmla="val 11951817"/>
                  <a:gd name="adj2" fmla="val 1976241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9" name="Straight Arrow Connector 88"/>
              <p:cNvCxnSpPr>
                <a:endCxn id="88" idx="0"/>
              </p:cNvCxnSpPr>
              <p:nvPr/>
            </p:nvCxnSpPr>
            <p:spPr>
              <a:xfrm flipH="1" flipV="1">
                <a:off x="988694" y="4399130"/>
                <a:ext cx="154306" cy="9667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1" name="Group 100"/>
          <p:cNvGrpSpPr/>
          <p:nvPr/>
        </p:nvGrpSpPr>
        <p:grpSpPr>
          <a:xfrm>
            <a:off x="1219200" y="2590800"/>
            <a:ext cx="2743200" cy="1905000"/>
            <a:chOff x="1219200" y="2590800"/>
            <a:chExt cx="2743200" cy="1905000"/>
          </a:xfrm>
        </p:grpSpPr>
        <p:grpSp>
          <p:nvGrpSpPr>
            <p:cNvPr id="80" name="Group 79"/>
            <p:cNvGrpSpPr/>
            <p:nvPr/>
          </p:nvGrpSpPr>
          <p:grpSpPr>
            <a:xfrm>
              <a:off x="1219200" y="2590800"/>
              <a:ext cx="2743200" cy="1905000"/>
              <a:chOff x="1219200" y="2590800"/>
              <a:chExt cx="2743200" cy="1905000"/>
            </a:xfrm>
          </p:grpSpPr>
          <p:cxnSp>
            <p:nvCxnSpPr>
              <p:cNvPr id="29" name="Straight Arrow Connector 28"/>
              <p:cNvCxnSpPr>
                <a:stCxn id="13" idx="6"/>
                <a:endCxn id="50" idx="2"/>
              </p:cNvCxnSpPr>
              <p:nvPr/>
            </p:nvCxnSpPr>
            <p:spPr>
              <a:xfrm>
                <a:off x="1828800" y="4495800"/>
                <a:ext cx="1143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>
                <a:endCxn id="46" idx="2"/>
              </p:cNvCxnSpPr>
              <p:nvPr/>
            </p:nvCxnSpPr>
            <p:spPr>
              <a:xfrm>
                <a:off x="1828800" y="2819400"/>
                <a:ext cx="1066800" cy="1524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>
                <a:endCxn id="47" idx="0"/>
              </p:cNvCxnSpPr>
              <p:nvPr/>
            </p:nvCxnSpPr>
            <p:spPr>
              <a:xfrm>
                <a:off x="2133600" y="3200400"/>
                <a:ext cx="990600" cy="2286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9" name="Group 78"/>
              <p:cNvGrpSpPr/>
              <p:nvPr/>
            </p:nvGrpSpPr>
            <p:grpSpPr>
              <a:xfrm>
                <a:off x="1219200" y="2590800"/>
                <a:ext cx="2743200" cy="1752600"/>
                <a:chOff x="1219200" y="2590800"/>
                <a:chExt cx="2743200" cy="1752600"/>
              </a:xfrm>
            </p:grpSpPr>
            <p:sp>
              <p:nvSpPr>
                <p:cNvPr id="74" name="Arc 73"/>
                <p:cNvSpPr/>
                <p:nvPr/>
              </p:nvSpPr>
              <p:spPr>
                <a:xfrm>
                  <a:off x="1219200" y="2590800"/>
                  <a:ext cx="2743200" cy="1752600"/>
                </a:xfrm>
                <a:prstGeom prst="arc">
                  <a:avLst>
                    <a:gd name="adj1" fmla="val 13242652"/>
                    <a:gd name="adj2" fmla="val 19762418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5" name="Straight Arrow Connector 74"/>
                <p:cNvCxnSpPr/>
                <p:nvPr/>
              </p:nvCxnSpPr>
              <p:spPr>
                <a:xfrm>
                  <a:off x="3483429" y="2797082"/>
                  <a:ext cx="152400" cy="9851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00" name="Straight Arrow Connector 99"/>
            <p:cNvCxnSpPr/>
            <p:nvPr/>
          </p:nvCxnSpPr>
          <p:spPr>
            <a:xfrm>
              <a:off x="1981200" y="3886200"/>
              <a:ext cx="8382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856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4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p"/>
      <p:bldP spid="30" grpId="0" animBg="1"/>
      <p:bldP spid="30" grpId="1" animBg="1"/>
      <p:bldP spid="52" grpId="0"/>
      <p:bldP spid="57" grpId="0" animBg="1"/>
      <p:bldP spid="58" grpId="0" animBg="1"/>
      <p:bldP spid="59" grpId="0"/>
      <p:bldP spid="6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1362075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rgbClr val="7030A0"/>
                </a:solidFill>
              </a:rPr>
              <a:t>Cuts </a:t>
            </a:r>
            <a:r>
              <a:rPr lang="en-US" sz="2800" dirty="0"/>
              <a:t>and </a:t>
            </a:r>
            <a:r>
              <a:rPr lang="en-US" sz="2800" dirty="0">
                <a:solidFill>
                  <a:srgbClr val="7030A0"/>
                </a:solidFill>
              </a:rPr>
              <a:t>Flows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4400" dirty="0">
                <a:solidFill>
                  <a:srgbClr val="7030A0"/>
                </a:solidFill>
              </a:rPr>
              <a:t>Next Class </a:t>
            </a:r>
            <a:r>
              <a:rPr lang="en-US" sz="4400" dirty="0">
                <a:solidFill>
                  <a:srgbClr val="7030A0"/>
                </a:solidFill>
                <a:sym typeface="Wingdings" pitchFamily="2" charset="2"/>
              </a:rPr>
              <a:t></a:t>
            </a:r>
            <a:endParaRPr lang="en-US" sz="4400" dirty="0">
              <a:solidFill>
                <a:srgbClr val="7030A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4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Formal Description </a:t>
            </a:r>
            <a:r>
              <a:rPr lang="en-US" sz="3200" b="1" dirty="0"/>
              <a:t>of Flow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600200"/>
                <a:ext cx="43434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1" dirty="0"/>
                      <m:t>value</m:t>
                    </m:r>
                    <m:r>
                      <m:rPr>
                        <m:nor/>
                      </m:rPr>
                      <a:rPr lang="en-US" sz="1800" dirty="0"/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m:rPr>
                        <m:nor/>
                      </m:rPr>
                      <a:rPr lang="en-US" sz="1800" dirty="0"/>
                      <m:t>)=</m:t>
                    </m:r>
                  </m:oMath>
                </a14:m>
                <a:r>
                  <a:rPr lang="en-US" sz="1800" dirty="0"/>
                  <a:t> flow </a:t>
                </a:r>
                <a:r>
                  <a:rPr lang="en-US" sz="1800" b="1" dirty="0"/>
                  <a:t>leaving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1800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∈ 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</m:sub>
                        <m:sup/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(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,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600200"/>
                <a:ext cx="4343400" cy="5105400"/>
              </a:xfrm>
              <a:blipFill rotWithShape="1">
                <a:blip r:embed="rId2"/>
                <a:stretch>
                  <a:fillRect l="-1403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179" name="Group 178"/>
          <p:cNvGrpSpPr/>
          <p:nvPr/>
        </p:nvGrpSpPr>
        <p:grpSpPr>
          <a:xfrm>
            <a:off x="787863" y="1981199"/>
            <a:ext cx="2793537" cy="936719"/>
            <a:chOff x="2873282" y="1981200"/>
            <a:chExt cx="2793537" cy="936719"/>
          </a:xfrm>
        </p:grpSpPr>
        <p:sp>
          <p:nvSpPr>
            <p:cNvPr id="196" name="Oval 195"/>
            <p:cNvSpPr/>
            <p:nvPr/>
          </p:nvSpPr>
          <p:spPr>
            <a:xfrm>
              <a:off x="37618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55144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Arrow Connector 183"/>
            <p:cNvCxnSpPr>
              <a:stCxn id="7" idx="7"/>
              <a:endCxn id="196" idx="3"/>
            </p:cNvCxnSpPr>
            <p:nvPr/>
          </p:nvCxnSpPr>
          <p:spPr>
            <a:xfrm flipV="1">
              <a:off x="2873282" y="2111282"/>
              <a:ext cx="910855" cy="8066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96" idx="6"/>
              <a:endCxn id="192" idx="2"/>
            </p:cNvCxnSpPr>
            <p:nvPr/>
          </p:nvCxnSpPr>
          <p:spPr>
            <a:xfrm>
              <a:off x="3914219" y="2057400"/>
              <a:ext cx="1600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381000" y="1676400"/>
            <a:ext cx="3581400" cy="2743200"/>
            <a:chOff x="2466419" y="1676400"/>
            <a:chExt cx="3581400" cy="2743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3575756" y="3886200"/>
              <a:ext cx="386644" cy="533400"/>
              <a:chOff x="4566356" y="3810000"/>
              <a:chExt cx="386644" cy="533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76219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92044" y="1676400"/>
              <a:ext cx="555775" cy="2362200"/>
              <a:chOff x="4648200" y="1600200"/>
              <a:chExt cx="555775" cy="2362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>
              <a:stCxn id="7" idx="5"/>
              <a:endCxn id="14" idx="1"/>
            </p:cNvCxnSpPr>
            <p:nvPr/>
          </p:nvCxnSpPr>
          <p:spPr>
            <a:xfrm>
              <a:off x="2873282" y="3025682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7" idx="2"/>
            </p:cNvCxnSpPr>
            <p:nvPr/>
          </p:nvCxnSpPr>
          <p:spPr>
            <a:xfrm>
              <a:off x="3838019" y="3962400"/>
              <a:ext cx="16540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5568244" y="2133599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/>
          <p:cNvSpPr txBox="1"/>
          <p:nvPr/>
        </p:nvSpPr>
        <p:spPr>
          <a:xfrm>
            <a:off x="2467162" y="1521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886200" y="33528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endCxn id="196" idx="7"/>
          </p:cNvCxnSpPr>
          <p:nvPr/>
        </p:nvCxnSpPr>
        <p:spPr>
          <a:xfrm flipH="1">
            <a:off x="1806482" y="1938125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>
            <a:off x="10193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314455" y="2667000"/>
            <a:ext cx="409945" cy="369332"/>
            <a:chOff x="4191000" y="3593068"/>
            <a:chExt cx="409945" cy="369332"/>
          </a:xfrm>
        </p:grpSpPr>
        <p:sp>
          <p:nvSpPr>
            <p:cNvPr id="61" name="Oval 60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2545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3" name="Straight Arrow Connector 62"/>
          <p:cNvCxnSpPr>
            <a:stCxn id="192" idx="5"/>
            <a:endCxn id="61" idx="1"/>
          </p:cNvCxnSpPr>
          <p:nvPr/>
        </p:nvCxnSpPr>
        <p:spPr>
          <a:xfrm>
            <a:off x="3559082" y="2111281"/>
            <a:ext cx="777691" cy="71876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7" idx="7"/>
            <a:endCxn id="61" idx="3"/>
          </p:cNvCxnSpPr>
          <p:nvPr/>
        </p:nvCxnSpPr>
        <p:spPr>
          <a:xfrm flipV="1">
            <a:off x="3536707" y="2937814"/>
            <a:ext cx="800066" cy="9707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1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9530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=(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) : a directed graph with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: source,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: sink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ym typeface="Wingdings" pitchFamily="2" charset="2"/>
                  </a:rPr>
                  <a:t>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1800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 = </a:t>
                </a:r>
                <a:r>
                  <a:rPr lang="en-US" sz="1800" u="sng" dirty="0"/>
                  <a:t>capacity</a:t>
                </a:r>
                <a:r>
                  <a:rPr lang="en-US" sz="1800" dirty="0"/>
                  <a:t> of edge 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Flow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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18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/>
                  <a:t>such that </a:t>
                </a:r>
              </a:p>
              <a:p>
                <a:r>
                  <a:rPr lang="en-US" sz="1800" dirty="0"/>
                  <a:t>For each edge 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endParaRPr lang="en-US" sz="1800" dirty="0"/>
              </a:p>
              <a:p>
                <a:pPr marL="0" indent="0" algn="ctr">
                  <a:buNone/>
                </a:pP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 algn="ctr">
                  <a:buNone/>
                </a:pPr>
                <a:endParaRPr lang="en-US" sz="1800" dirty="0"/>
              </a:p>
              <a:p>
                <a:r>
                  <a:rPr lang="en-US" sz="1800" dirty="0"/>
                  <a:t>For each vertex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{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1800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𝒖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∈ 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</m:sub>
                        <m:sup/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(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,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)</m:t>
                          </m:r>
                        </m:e>
                      </m:nary>
                      <m:r>
                        <a:rPr lang="en-US" sz="18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en-US" sz="1800" dirty="0"/>
                            <m:t> </m:t>
                          </m:r>
                          <m:d>
                            <m:dPr>
                              <m:ctrlPr>
                                <a:rPr lang="en-US" sz="18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𝒛</m:t>
                              </m:r>
                            </m:e>
                          </m:d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 </m:t>
                          </m:r>
                        </m:sub>
                        <m:sup/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(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nary>
                      <m:r>
                        <a:rPr lang="en-US" sz="1800" b="0" i="1" smtClean="0">
                          <a:latin typeface="Cambria Math"/>
                        </a:rPr>
                        <m:t>,</m:t>
                      </m:r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𝒛</m:t>
                      </m:r>
                      <m:r>
                        <a:rPr lang="en-US" sz="1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Content Placeholder 2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953000"/>
              </a:xfrm>
              <a:blipFill rotWithShape="1">
                <a:blip r:embed="rId13"/>
                <a:stretch>
                  <a:fillRect l="-1241" t="-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3733800" y="24354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15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71762" y="2435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743200" y="3349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133600" y="3349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14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066800" y="1828800"/>
            <a:ext cx="3215570" cy="1676400"/>
            <a:chOff x="1066800" y="1828800"/>
            <a:chExt cx="3215570" cy="1676400"/>
          </a:xfrm>
        </p:grpSpPr>
        <p:sp>
          <p:nvSpPr>
            <p:cNvPr id="53" name="TextBox 52"/>
            <p:cNvSpPr txBox="1"/>
            <p:nvPr/>
          </p:nvSpPr>
          <p:spPr>
            <a:xfrm>
              <a:off x="1066800" y="2209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6C31"/>
                  </a:solidFill>
                </a:rPr>
                <a:t>5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095562" y="3197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6C31"/>
                  </a:solidFill>
                </a:rPr>
                <a:t>7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162362" y="30480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6C31"/>
                  </a:solidFill>
                </a:rPr>
                <a:t>7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286000" y="2435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6C31"/>
                  </a:solidFill>
                </a:rPr>
                <a:t>1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467162" y="1828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6C31"/>
                  </a:solidFill>
                </a:rPr>
                <a:t>4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914962" y="22068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6C31"/>
                  </a:solidFill>
                </a:rPr>
                <a:t>11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838762" y="3045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6C31"/>
                  </a:solidFill>
                </a:rPr>
                <a:t>1</a:t>
              </a: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34577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7051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143000" y="4419600"/>
            <a:ext cx="1981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3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Formal Description </a:t>
            </a:r>
            <a:r>
              <a:rPr lang="en-US" sz="3200" b="1" dirty="0"/>
              <a:t>of Flow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600200"/>
                <a:ext cx="43434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1" dirty="0"/>
                      <m:t>value</m:t>
                    </m:r>
                    <m:r>
                      <m:rPr>
                        <m:nor/>
                      </m:rPr>
                      <a:rPr lang="en-US" sz="1800" dirty="0"/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m:rPr>
                        <m:nor/>
                      </m:rPr>
                      <a:rPr lang="en-US" sz="1800" dirty="0"/>
                      <m:t>)=</m:t>
                    </m:r>
                  </m:oMath>
                </a14:m>
                <a:r>
                  <a:rPr lang="en-US" sz="1800" dirty="0"/>
                  <a:t> flow </a:t>
                </a:r>
                <a:r>
                  <a:rPr lang="en-US" sz="1800" b="1" dirty="0"/>
                  <a:t>leaving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1800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∈ 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</m:sub>
                        <m:sup/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(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,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600200"/>
                <a:ext cx="4343400" cy="5105400"/>
              </a:xfrm>
              <a:blipFill rotWithShape="1">
                <a:blip r:embed="rId2"/>
                <a:stretch>
                  <a:fillRect l="-1403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179" name="Group 178"/>
          <p:cNvGrpSpPr/>
          <p:nvPr/>
        </p:nvGrpSpPr>
        <p:grpSpPr>
          <a:xfrm>
            <a:off x="787863" y="1981199"/>
            <a:ext cx="2793537" cy="936719"/>
            <a:chOff x="2873282" y="1981200"/>
            <a:chExt cx="2793537" cy="936719"/>
          </a:xfrm>
        </p:grpSpPr>
        <p:sp>
          <p:nvSpPr>
            <p:cNvPr id="196" name="Oval 195"/>
            <p:cNvSpPr/>
            <p:nvPr/>
          </p:nvSpPr>
          <p:spPr>
            <a:xfrm>
              <a:off x="37618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55144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Arrow Connector 183"/>
            <p:cNvCxnSpPr>
              <a:stCxn id="7" idx="7"/>
              <a:endCxn id="196" idx="3"/>
            </p:cNvCxnSpPr>
            <p:nvPr/>
          </p:nvCxnSpPr>
          <p:spPr>
            <a:xfrm flipV="1">
              <a:off x="2873282" y="2111282"/>
              <a:ext cx="910855" cy="8066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96" idx="6"/>
              <a:endCxn id="192" idx="2"/>
            </p:cNvCxnSpPr>
            <p:nvPr/>
          </p:nvCxnSpPr>
          <p:spPr>
            <a:xfrm>
              <a:off x="3914219" y="2057400"/>
              <a:ext cx="1600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381000" y="1676400"/>
            <a:ext cx="3581400" cy="2743200"/>
            <a:chOff x="2466419" y="1676400"/>
            <a:chExt cx="3581400" cy="2743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3575756" y="3886200"/>
              <a:ext cx="386644" cy="533400"/>
              <a:chOff x="4566356" y="3810000"/>
              <a:chExt cx="386644" cy="533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76219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92044" y="1676400"/>
              <a:ext cx="555775" cy="2362200"/>
              <a:chOff x="4648200" y="1600200"/>
              <a:chExt cx="555775" cy="2362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>
              <a:stCxn id="7" idx="5"/>
              <a:endCxn id="14" idx="1"/>
            </p:cNvCxnSpPr>
            <p:nvPr/>
          </p:nvCxnSpPr>
          <p:spPr>
            <a:xfrm>
              <a:off x="2873282" y="3025682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7" idx="2"/>
            </p:cNvCxnSpPr>
            <p:nvPr/>
          </p:nvCxnSpPr>
          <p:spPr>
            <a:xfrm>
              <a:off x="3838019" y="3962400"/>
              <a:ext cx="16540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5568244" y="2133599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/>
          <p:cNvSpPr txBox="1"/>
          <p:nvPr/>
        </p:nvSpPr>
        <p:spPr>
          <a:xfrm>
            <a:off x="2467162" y="1521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886200" y="33528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endCxn id="196" idx="7"/>
          </p:cNvCxnSpPr>
          <p:nvPr/>
        </p:nvCxnSpPr>
        <p:spPr>
          <a:xfrm flipH="1">
            <a:off x="1806482" y="1938125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>
            <a:off x="10193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314455" y="2667000"/>
            <a:ext cx="409945" cy="369332"/>
            <a:chOff x="4191000" y="3593068"/>
            <a:chExt cx="409945" cy="369332"/>
          </a:xfrm>
        </p:grpSpPr>
        <p:sp>
          <p:nvSpPr>
            <p:cNvPr id="61" name="Oval 60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2545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3" name="Straight Arrow Connector 62"/>
          <p:cNvCxnSpPr>
            <a:stCxn id="192" idx="5"/>
            <a:endCxn id="61" idx="1"/>
          </p:cNvCxnSpPr>
          <p:nvPr/>
        </p:nvCxnSpPr>
        <p:spPr>
          <a:xfrm>
            <a:off x="3559082" y="2111281"/>
            <a:ext cx="777691" cy="71876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7" idx="7"/>
            <a:endCxn id="61" idx="3"/>
          </p:cNvCxnSpPr>
          <p:nvPr/>
        </p:nvCxnSpPr>
        <p:spPr>
          <a:xfrm flipV="1">
            <a:off x="3536707" y="2937814"/>
            <a:ext cx="800066" cy="9707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1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9530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=(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) : a directed graph with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: source,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: sink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ym typeface="Wingdings" pitchFamily="2" charset="2"/>
                  </a:rPr>
                  <a:t>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1800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 = </a:t>
                </a:r>
                <a:r>
                  <a:rPr lang="en-US" sz="1800" u="sng" dirty="0"/>
                  <a:t>capacity</a:t>
                </a:r>
                <a:r>
                  <a:rPr lang="en-US" sz="1800" dirty="0"/>
                  <a:t> of edge 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Max-Flow</a:t>
                </a:r>
                <a:r>
                  <a:rPr lang="en-US" sz="1800" b="1" dirty="0"/>
                  <a:t>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Problem</a:t>
                </a:r>
                <a:r>
                  <a:rPr lang="en-US" sz="1800" dirty="0"/>
                  <a:t>:</a:t>
                </a:r>
              </a:p>
              <a:p>
                <a:pPr marL="0" indent="0">
                  <a:buNone/>
                </a:pPr>
                <a:r>
                  <a:rPr lang="en-US" sz="1800" dirty="0"/>
                  <a:t>Given a network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=(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), </a:t>
                </a:r>
              </a:p>
              <a:p>
                <a:pPr marL="0" indent="0">
                  <a:buNone/>
                </a:pPr>
                <a:r>
                  <a:rPr lang="en-US" sz="1800" dirty="0"/>
                  <a:t>and two vertices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, </a:t>
                </a:r>
              </a:p>
              <a:p>
                <a:pPr marL="0" indent="0">
                  <a:buNone/>
                </a:pPr>
                <a:r>
                  <a:rPr lang="en-US" sz="1800" dirty="0"/>
                  <a:t>find a flow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of </a:t>
                </a:r>
                <a:r>
                  <a:rPr lang="en-US" sz="1800" b="1" dirty="0"/>
                  <a:t>maximum</a:t>
                </a:r>
                <a:r>
                  <a:rPr lang="en-US" sz="1800" dirty="0"/>
                  <a:t> value.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22" name="Content Placeholder 2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953000"/>
              </a:xfrm>
              <a:blipFill rotWithShape="1">
                <a:blip r:embed="rId13"/>
                <a:stretch>
                  <a:fillRect l="-1241" t="-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3733800" y="24354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15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71762" y="2435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743200" y="3349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133600" y="3349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4577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7051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858000" y="5181600"/>
            <a:ext cx="1981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3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uiExpand="1" build="p"/>
      <p:bldP spid="5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Towards designing </a:t>
            </a:r>
            <a:r>
              <a:rPr lang="en-US" sz="3200" b="1" dirty="0">
                <a:solidFill>
                  <a:srgbClr val="7030A0"/>
                </a:solidFill>
              </a:rPr>
              <a:t>max flow </a:t>
            </a:r>
            <a:r>
              <a:rPr lang="en-US" sz="3200" b="1" dirty="0">
                <a:solidFill>
                  <a:srgbClr val="0070C0"/>
                </a:solidFill>
              </a:rPr>
              <a:t>algorithm</a:t>
            </a:r>
            <a:br>
              <a:rPr lang="en-US" sz="3200" b="1" dirty="0">
                <a:solidFill>
                  <a:srgbClr val="0070C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1600200"/>
                <a:ext cx="44958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endParaRPr lang="en-US" sz="1800" dirty="0"/>
              </a:p>
              <a:p>
                <a:r>
                  <a:rPr lang="en-US" sz="1800" dirty="0"/>
                  <a:t>Find some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path,</a:t>
                </a:r>
              </a:p>
              <a:p>
                <a:r>
                  <a:rPr lang="en-US" sz="1800" dirty="0"/>
                  <a:t>Send flow along the path,</a:t>
                </a:r>
              </a:p>
              <a:p>
                <a:r>
                  <a:rPr lang="en-US" sz="1800" dirty="0"/>
                  <a:t>Update capacities, </a:t>
                </a:r>
              </a:p>
              <a:p>
                <a:r>
                  <a:rPr lang="en-US" sz="1800" dirty="0"/>
                  <a:t>Find some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path,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…and so on </a:t>
                </a:r>
                <a:r>
                  <a:rPr lang="en-US" sz="1800" dirty="0">
                    <a:sym typeface="Wingdings" pitchFamily="2" charset="2"/>
                  </a:rPr>
                  <a:t></a:t>
                </a: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1600200"/>
                <a:ext cx="4495800" cy="5105400"/>
              </a:xfrm>
              <a:blipFill rotWithShape="1">
                <a:blip r:embed="rId2"/>
                <a:stretch>
                  <a:fillRect l="-1355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179" name="Group 178"/>
          <p:cNvGrpSpPr/>
          <p:nvPr/>
        </p:nvGrpSpPr>
        <p:grpSpPr>
          <a:xfrm>
            <a:off x="787863" y="1981199"/>
            <a:ext cx="2793537" cy="936719"/>
            <a:chOff x="2873282" y="1981200"/>
            <a:chExt cx="2793537" cy="936719"/>
          </a:xfrm>
        </p:grpSpPr>
        <p:sp>
          <p:nvSpPr>
            <p:cNvPr id="196" name="Oval 195"/>
            <p:cNvSpPr/>
            <p:nvPr/>
          </p:nvSpPr>
          <p:spPr>
            <a:xfrm>
              <a:off x="37618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55144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Arrow Connector 183"/>
            <p:cNvCxnSpPr>
              <a:stCxn id="7" idx="7"/>
              <a:endCxn id="196" idx="3"/>
            </p:cNvCxnSpPr>
            <p:nvPr/>
          </p:nvCxnSpPr>
          <p:spPr>
            <a:xfrm flipV="1">
              <a:off x="2873282" y="2111282"/>
              <a:ext cx="910855" cy="8066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96" idx="6"/>
              <a:endCxn id="192" idx="2"/>
            </p:cNvCxnSpPr>
            <p:nvPr/>
          </p:nvCxnSpPr>
          <p:spPr>
            <a:xfrm>
              <a:off x="3914219" y="2057400"/>
              <a:ext cx="1600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381000" y="1676400"/>
            <a:ext cx="3581400" cy="2743200"/>
            <a:chOff x="2466419" y="1676400"/>
            <a:chExt cx="3581400" cy="2743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3575756" y="3886200"/>
              <a:ext cx="386644" cy="533400"/>
              <a:chOff x="4566356" y="3810000"/>
              <a:chExt cx="386644" cy="533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76219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92044" y="1676400"/>
              <a:ext cx="555775" cy="2362200"/>
              <a:chOff x="4648200" y="1600200"/>
              <a:chExt cx="555775" cy="2362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>
              <a:stCxn id="7" idx="5"/>
              <a:endCxn id="14" idx="1"/>
            </p:cNvCxnSpPr>
            <p:nvPr/>
          </p:nvCxnSpPr>
          <p:spPr>
            <a:xfrm>
              <a:off x="2873282" y="3025682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7" idx="2"/>
            </p:cNvCxnSpPr>
            <p:nvPr/>
          </p:nvCxnSpPr>
          <p:spPr>
            <a:xfrm>
              <a:off x="3838019" y="3962400"/>
              <a:ext cx="16540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5568244" y="2133599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/>
          <p:cNvSpPr txBox="1"/>
          <p:nvPr/>
        </p:nvSpPr>
        <p:spPr>
          <a:xfrm>
            <a:off x="1095562" y="2511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467162" y="1521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886200" y="33528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endCxn id="196" idx="7"/>
          </p:cNvCxnSpPr>
          <p:nvPr/>
        </p:nvCxnSpPr>
        <p:spPr>
          <a:xfrm flipH="1">
            <a:off x="1806482" y="1938125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32291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14765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10193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0" name="TextBox 259"/>
          <p:cNvSpPr txBox="1"/>
          <p:nvPr/>
        </p:nvSpPr>
        <p:spPr>
          <a:xfrm>
            <a:off x="2743200" y="3349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2133600" y="3349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14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314455" y="2667000"/>
            <a:ext cx="409945" cy="369332"/>
            <a:chOff x="4191000" y="3593068"/>
            <a:chExt cx="409945" cy="369332"/>
          </a:xfrm>
        </p:grpSpPr>
        <p:sp>
          <p:nvSpPr>
            <p:cNvPr id="61" name="Oval 60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2545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3" name="Straight Arrow Connector 62"/>
          <p:cNvCxnSpPr>
            <a:stCxn id="192" idx="5"/>
            <a:endCxn id="61" idx="1"/>
          </p:cNvCxnSpPr>
          <p:nvPr/>
        </p:nvCxnSpPr>
        <p:spPr>
          <a:xfrm>
            <a:off x="3559082" y="2111281"/>
            <a:ext cx="777691" cy="71876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7" idx="7"/>
            <a:endCxn id="61" idx="3"/>
          </p:cNvCxnSpPr>
          <p:nvPr/>
        </p:nvCxnSpPr>
        <p:spPr>
          <a:xfrm flipV="1">
            <a:off x="3536707" y="2937814"/>
            <a:ext cx="800066" cy="9707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733800" y="24354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15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/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2000" dirty="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819427" y="2100395"/>
            <a:ext cx="910855" cy="806637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828800" y="2057400"/>
            <a:ext cx="1600200" cy="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581400" y="2133600"/>
            <a:ext cx="777691" cy="718769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95562" y="2133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467162" y="18288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838762" y="2206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5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1828800" y="2133600"/>
            <a:ext cx="1622461" cy="1797237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3543334" y="2915496"/>
            <a:ext cx="800066" cy="970704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819400" y="3045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838762" y="3048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19200" y="2133600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+1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095562" y="2130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6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808082" y="3032218"/>
            <a:ext cx="834655" cy="882836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143000" y="32004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7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1752600" y="2088963"/>
            <a:ext cx="1721036" cy="1797237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162362" y="3048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62400" y="2209800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+7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899792" y="2206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12</a:t>
            </a:r>
          </a:p>
        </p:txBody>
      </p:sp>
      <p:sp>
        <p:nvSpPr>
          <p:cNvPr id="5" name="Cloud Callout 4"/>
          <p:cNvSpPr/>
          <p:nvPr/>
        </p:nvSpPr>
        <p:spPr>
          <a:xfrm>
            <a:off x="5562600" y="2514600"/>
            <a:ext cx="3276600" cy="1147537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is the most </a:t>
            </a:r>
            <a:r>
              <a:rPr lang="en-US" b="1" dirty="0">
                <a:solidFill>
                  <a:schemeClr val="tx1"/>
                </a:solidFill>
              </a:rPr>
              <a:t>natural approach </a:t>
            </a:r>
            <a:r>
              <a:rPr lang="en-US" dirty="0">
                <a:solidFill>
                  <a:schemeClr val="tx1"/>
                </a:solidFill>
              </a:rPr>
              <a:t>to solve this problem ?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213922" y="838200"/>
            <a:ext cx="2623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 </a:t>
            </a:r>
            <a:r>
              <a:rPr lang="en-US" sz="2400" b="1" dirty="0">
                <a:solidFill>
                  <a:srgbClr val="0070C0"/>
                </a:solidFill>
              </a:rPr>
              <a:t>natural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006C31"/>
                </a:solidFill>
              </a:rPr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3623780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1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5" grpId="0"/>
      <p:bldP spid="55" grpId="1"/>
      <p:bldP spid="56" grpId="0"/>
      <p:bldP spid="57" grpId="0"/>
      <p:bldP spid="57" grpId="1"/>
      <p:bldP spid="65" grpId="0"/>
      <p:bldP spid="66" grpId="0"/>
      <p:bldP spid="68" grpId="0"/>
      <p:bldP spid="68" grpId="1"/>
      <p:bldP spid="69" grpId="0"/>
      <p:bldP spid="72" grpId="0"/>
      <p:bldP spid="74" grpId="0"/>
      <p:bldP spid="75" grpId="0"/>
      <p:bldP spid="75" grpId="1"/>
      <p:bldP spid="76" grpId="0"/>
      <p:bldP spid="5" grpId="0" animBg="1"/>
      <p:bldP spid="5" grpId="1" animBg="1"/>
      <p:bldP spid="7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Towards designing a </a:t>
            </a:r>
            <a:r>
              <a:rPr lang="en-US" sz="3200" b="1" dirty="0">
                <a:solidFill>
                  <a:srgbClr val="7030A0"/>
                </a:solidFill>
              </a:rPr>
              <a:t>max flow </a:t>
            </a:r>
            <a:r>
              <a:rPr lang="en-US" sz="3200" b="1" dirty="0">
                <a:solidFill>
                  <a:srgbClr val="0070C0"/>
                </a:solidFill>
              </a:rPr>
              <a:t>algorithm</a:t>
            </a:r>
            <a:br>
              <a:rPr lang="en-US" sz="3200" b="1" dirty="0">
                <a:solidFill>
                  <a:srgbClr val="0070C0"/>
                </a:solidFill>
              </a:rPr>
            </a:br>
            <a:endParaRPr lang="en-US" sz="3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4196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First-attempt-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be any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𝒃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/>
                  <a:t>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 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𝒃</m:t>
                        </m:r>
                      </m:sub>
                    </m:sSub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>
                    <a:sym typeface="Wingdings" pitchFamily="2" charset="2"/>
                  </a:rPr>
                  <a:t> -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𝒃</m:t>
                        </m:r>
                      </m:sub>
                    </m:sSub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) remove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   }	</a:t>
                </a:r>
              </a:p>
              <a:p>
                <a:pPr marL="0" indent="0">
                  <a:buNone/>
                </a:pPr>
                <a:r>
                  <a:rPr lang="en-US" sz="2000" dirty="0"/>
                  <a:t> 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  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419600" cy="5486400"/>
              </a:xfrm>
              <a:blipFill rotWithShape="1">
                <a:blip r:embed="rId2"/>
                <a:stretch>
                  <a:fillRect l="-1379" t="-556" r="-3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Cloud Callout 6"/>
          <p:cNvSpPr/>
          <p:nvPr/>
        </p:nvSpPr>
        <p:spPr>
          <a:xfrm>
            <a:off x="5562600" y="2514600"/>
            <a:ext cx="3276600" cy="1147537"/>
          </a:xfrm>
          <a:prstGeom prst="cloudCallout">
            <a:avLst>
              <a:gd name="adj1" fmla="val -22383"/>
              <a:gd name="adj2" fmla="val 8817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</a:rPr>
              <a:t>Is the algorithm correct ?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3000" y="2743200"/>
            <a:ext cx="2819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28800" y="3810000"/>
            <a:ext cx="2819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28800" y="4191000"/>
            <a:ext cx="2819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86000" y="4572000"/>
            <a:ext cx="2819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30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7" grpId="1" animBg="1"/>
      <p:bldP spid="2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/>
              <a:t>A</a:t>
            </a:r>
            <a:r>
              <a:rPr lang="en-US" sz="3200" dirty="0">
                <a:solidFill>
                  <a:srgbClr val="7030A0"/>
                </a:solidFill>
              </a:rPr>
              <a:t> counterexample </a:t>
            </a:r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3200" dirty="0"/>
              <a:t>for</a:t>
            </a:r>
            <a:br>
              <a:rPr lang="en-US" sz="3200" dirty="0"/>
            </a:br>
            <a:r>
              <a:rPr lang="en-US" sz="3200" dirty="0"/>
              <a:t>First-attempt-</a:t>
            </a:r>
            <a:r>
              <a:rPr lang="en-US" sz="3200" dirty="0" err="1"/>
              <a:t>algo</a:t>
            </a:r>
            <a:endParaRPr lang="en-US" sz="3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39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52400" y="3593068"/>
            <a:ext cx="533400" cy="369332"/>
            <a:chOff x="152400" y="3593068"/>
            <a:chExt cx="533400" cy="369332"/>
          </a:xfrm>
        </p:grpSpPr>
        <p:sp>
          <p:nvSpPr>
            <p:cNvPr id="28" name="Oval 27"/>
            <p:cNvSpPr/>
            <p:nvPr/>
          </p:nvSpPr>
          <p:spPr>
            <a:xfrm>
              <a:off x="533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/>
          <p:cNvGrpSpPr/>
          <p:nvPr/>
        </p:nvGrpSpPr>
        <p:grpSpPr>
          <a:xfrm>
            <a:off x="663482" y="1840468"/>
            <a:ext cx="3549836" cy="3939064"/>
            <a:chOff x="663482" y="1840468"/>
            <a:chExt cx="3549836" cy="3939064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663482" y="2263682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8" idx="5"/>
              <a:endCxn id="27" idx="1"/>
            </p:cNvCxnSpPr>
            <p:nvPr/>
          </p:nvCxnSpPr>
          <p:spPr>
            <a:xfrm>
              <a:off x="663482" y="3863882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2209800" y="1840468"/>
              <a:ext cx="2003518" cy="3939064"/>
              <a:chOff x="2209800" y="1840468"/>
              <a:chExt cx="2003518" cy="393906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286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2416082" y="2263682"/>
                <a:ext cx="17972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2362200" y="5334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2492282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4191000" y="3593068"/>
            <a:ext cx="409945" cy="369332"/>
            <a:chOff x="4191000" y="3593068"/>
            <a:chExt cx="409945" cy="369332"/>
          </a:xfrm>
        </p:grpSpPr>
        <p:sp>
          <p:nvSpPr>
            <p:cNvPr id="12" name="Oval 11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Arrow Connector 60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143000" y="3045023"/>
            <a:ext cx="2605970" cy="1831777"/>
            <a:chOff x="1143000" y="3045023"/>
            <a:chExt cx="2605970" cy="1831777"/>
          </a:xfrm>
        </p:grpSpPr>
        <p:sp>
          <p:nvSpPr>
            <p:cNvPr id="38" name="TextBox 37"/>
            <p:cNvSpPr txBox="1"/>
            <p:nvPr/>
          </p:nvSpPr>
          <p:spPr>
            <a:xfrm>
              <a:off x="3381562" y="44928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20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43000" y="45690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438400" y="36546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50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461392" y="30450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20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200400" y="31242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loud Callout 2"/>
              <p:cNvSpPr/>
              <p:nvPr/>
            </p:nvSpPr>
            <p:spPr>
              <a:xfrm>
                <a:off x="5257800" y="2438399"/>
                <a:ext cx="3276600" cy="1216223"/>
              </a:xfrm>
              <a:prstGeom prst="cloudCallout">
                <a:avLst>
                  <a:gd name="adj1" fmla="val 26301"/>
                  <a:gd name="adj2" fmla="val 72308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What is the maximum flow from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to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Cloud Callout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2438399"/>
                <a:ext cx="3276600" cy="1216223"/>
              </a:xfrm>
              <a:prstGeom prst="cloudCallout">
                <a:avLst>
                  <a:gd name="adj1" fmla="val 26301"/>
                  <a:gd name="adj2" fmla="val 72308"/>
                </a:avLst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705600" y="3810000"/>
            <a:ext cx="41870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30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B20877-B69D-A097-FB9E-579C297F0FB1}"/>
              </a:ext>
            </a:extLst>
          </p:cNvPr>
          <p:cNvSpPr txBox="1"/>
          <p:nvPr/>
        </p:nvSpPr>
        <p:spPr>
          <a:xfrm>
            <a:off x="1219200" y="2743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534513-554B-8AC8-C7B3-F0F20E828778}"/>
              </a:ext>
            </a:extLst>
          </p:cNvPr>
          <p:cNvSpPr txBox="1"/>
          <p:nvPr/>
        </p:nvSpPr>
        <p:spPr>
          <a:xfrm>
            <a:off x="2057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3443C8-F22C-1B0B-09B7-FC7990C3E81E}"/>
              </a:ext>
            </a:extLst>
          </p:cNvPr>
          <p:cNvSpPr txBox="1"/>
          <p:nvPr/>
        </p:nvSpPr>
        <p:spPr>
          <a:xfrm>
            <a:off x="3137792" y="4267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20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615637-0D8A-E7FB-03A4-43A6460E57F8}"/>
              </a:ext>
            </a:extLst>
          </p:cNvPr>
          <p:cNvSpPr txBox="1"/>
          <p:nvPr/>
        </p:nvSpPr>
        <p:spPr>
          <a:xfrm>
            <a:off x="3314700" y="273724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E89CDE-1030-850B-DFF6-2229B7EDFFF4}"/>
              </a:ext>
            </a:extLst>
          </p:cNvPr>
          <p:cNvSpPr txBox="1"/>
          <p:nvPr/>
        </p:nvSpPr>
        <p:spPr>
          <a:xfrm>
            <a:off x="1361156" y="422968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942206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/>
      <p:bldP spid="10" grpId="0"/>
      <p:bldP spid="15" grpId="0"/>
      <p:bldP spid="16" grpId="0"/>
      <p:bldP spid="1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14570</TotalTime>
  <Words>2511</Words>
  <Application>Microsoft Office PowerPoint</Application>
  <PresentationFormat>On-screen Show (4:3)</PresentationFormat>
  <Paragraphs>805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Cambria Math</vt:lpstr>
      <vt:lpstr>Wingdings</vt:lpstr>
      <vt:lpstr>Office Theme</vt:lpstr>
      <vt:lpstr>Design and Analysis of Algorithms </vt:lpstr>
      <vt:lpstr>PowerPoint Presentation</vt:lpstr>
      <vt:lpstr>Formal Description of Flow</vt:lpstr>
      <vt:lpstr>Formal Description of Flow</vt:lpstr>
      <vt:lpstr>Formal Description of Flow</vt:lpstr>
      <vt:lpstr>Towards designing max flow algorithm </vt:lpstr>
      <vt:lpstr>Towards designing a max flow algorithm </vt:lpstr>
      <vt:lpstr>A counterexample  for First-attempt-algo</vt:lpstr>
      <vt:lpstr>PowerPoint Presentation</vt:lpstr>
      <vt:lpstr>Executing our first attempt algorithm</vt:lpstr>
      <vt:lpstr>PowerPoint Presentation</vt:lpstr>
      <vt:lpstr>PowerPoint Presentation</vt:lpstr>
      <vt:lpstr>Insights gained from the example</vt:lpstr>
      <vt:lpstr>Insights gained from the example</vt:lpstr>
      <vt:lpstr>Consider any flow f  </vt:lpstr>
      <vt:lpstr>Consider any flow f  </vt:lpstr>
      <vt:lpstr>Consider any flow f  </vt:lpstr>
      <vt:lpstr>Residual network </vt:lpstr>
      <vt:lpstr>Example of Residual Network</vt:lpstr>
      <vt:lpstr>Example of Residual Network</vt:lpstr>
      <vt:lpstr>Example of Residual Network</vt:lpstr>
      <vt:lpstr>A generic step of increasing flow</vt:lpstr>
      <vt:lpstr>A generic step of increasing flow</vt:lpstr>
      <vt:lpstr>Ford Fulkerson algorithm </vt:lpstr>
      <vt:lpstr>Ford Fulkerson algorithm</vt:lpstr>
      <vt:lpstr>Ford Fulkerson algorithm</vt:lpstr>
      <vt:lpstr>Ford Fulkerson algorithm</vt:lpstr>
      <vt:lpstr>Ford Fulkerson algorithm</vt:lpstr>
      <vt:lpstr>Ford Fulkerson algorithm</vt:lpstr>
      <vt:lpstr>A useful exercise to internalize Ford Fulkerson algorithm</vt:lpstr>
      <vt:lpstr>Correctness ?</vt:lpstr>
      <vt:lpstr>s-t Cuts</vt:lpstr>
      <vt:lpstr>s-t cut</vt:lpstr>
      <vt:lpstr>Cuts and Flows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1376</cp:revision>
  <dcterms:created xsi:type="dcterms:W3CDTF">2011-12-03T04:13:03Z</dcterms:created>
  <dcterms:modified xsi:type="dcterms:W3CDTF">2024-10-03T07:44:03Z</dcterms:modified>
</cp:coreProperties>
</file>