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550" r:id="rId2"/>
    <p:sldId id="483" r:id="rId3"/>
    <p:sldId id="522" r:id="rId4"/>
    <p:sldId id="530" r:id="rId5"/>
    <p:sldId id="615" r:id="rId6"/>
    <p:sldId id="642" r:id="rId7"/>
    <p:sldId id="476" r:id="rId8"/>
    <p:sldId id="492" r:id="rId9"/>
    <p:sldId id="531" r:id="rId10"/>
    <p:sldId id="496" r:id="rId11"/>
    <p:sldId id="525" r:id="rId12"/>
    <p:sldId id="502" r:id="rId13"/>
    <p:sldId id="503" r:id="rId14"/>
    <p:sldId id="526" r:id="rId15"/>
    <p:sldId id="505" r:id="rId16"/>
    <p:sldId id="506" r:id="rId17"/>
    <p:sldId id="527" r:id="rId18"/>
    <p:sldId id="637" r:id="rId19"/>
    <p:sldId id="643" r:id="rId20"/>
    <p:sldId id="507" r:id="rId21"/>
    <p:sldId id="509" r:id="rId22"/>
    <p:sldId id="510" r:id="rId23"/>
    <p:sldId id="511" r:id="rId24"/>
    <p:sldId id="528" r:id="rId25"/>
    <p:sldId id="545" r:id="rId26"/>
    <p:sldId id="546" r:id="rId27"/>
    <p:sldId id="547" r:id="rId28"/>
    <p:sldId id="638" r:id="rId29"/>
    <p:sldId id="539" r:id="rId30"/>
    <p:sldId id="540" r:id="rId31"/>
    <p:sldId id="541" r:id="rId32"/>
    <p:sldId id="542" r:id="rId33"/>
    <p:sldId id="518" r:id="rId34"/>
    <p:sldId id="654" r:id="rId35"/>
    <p:sldId id="639" r:id="rId36"/>
    <p:sldId id="61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1971" autoAdjust="0"/>
  </p:normalViewPr>
  <p:slideViewPr>
    <p:cSldViewPr>
      <p:cViewPr varScale="1">
        <p:scale>
          <a:sx n="103" d="100"/>
          <a:sy n="103" d="100"/>
        </p:scale>
        <p:origin x="18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4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2.png"/><Relationship Id="rId10" Type="http://schemas.openxmlformats.org/officeDocument/2006/relationships/image" Target="../media/image11.png"/><Relationship Id="rId4" Type="http://schemas.openxmlformats.org/officeDocument/2006/relationships/image" Target="../media/image80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3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65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610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7" Type="http://schemas.openxmlformats.org/officeDocument/2006/relationships/image" Target="../media/image2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21.png"/><Relationship Id="rId6" Type="http://schemas.openxmlformats.org/officeDocument/2006/relationships/image" Target="../media/image132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0.png"/><Relationship Id="rId2" Type="http://schemas.openxmlformats.org/officeDocument/2006/relationships/image" Target="../media/image2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12" Type="http://schemas.openxmlformats.org/officeDocument/2006/relationships/image" Target="../media/image6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300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12" Type="http://schemas.openxmlformats.org/officeDocument/2006/relationships/image" Target="../media/image6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0" Type="http://schemas.openxmlformats.org/officeDocument/2006/relationships/image" Target="../media/image300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18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III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077230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CS602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334000"/>
            <a:ext cx="481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Analysis </a:t>
            </a:r>
            <a:r>
              <a:rPr lang="en-US" sz="2400" b="1" dirty="0">
                <a:solidFill>
                  <a:srgbClr val="002060"/>
                </a:solidFill>
              </a:rPr>
              <a:t>of Ford Fulkerson algorithm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5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Cuts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Flows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conservation constraint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Mathematically,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3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=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72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6379" y="2578055"/>
            <a:ext cx="822739" cy="1175657"/>
            <a:chOff x="4000179" y="4267200"/>
            <a:chExt cx="822739" cy="1175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038600" y="4876800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00179" y="4909457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038600" y="4267200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0400" y="2578055"/>
            <a:ext cx="838200" cy="1219200"/>
            <a:chOff x="3124200" y="4267200"/>
            <a:chExt cx="838200" cy="1219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00400" y="4267200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89545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78082" y="4930682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80556" y="3111455"/>
            <a:ext cx="386644" cy="521732"/>
            <a:chOff x="3804356" y="4800600"/>
            <a:chExt cx="386644" cy="521732"/>
          </a:xfrm>
        </p:grpSpPr>
        <p:sp>
          <p:nvSpPr>
            <p:cNvPr id="15" name="Oval 14"/>
            <p:cNvSpPr/>
            <p:nvPr/>
          </p:nvSpPr>
          <p:spPr>
            <a:xfrm>
              <a:off x="38862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4953000" y="2501855"/>
            <a:ext cx="1224322" cy="1369445"/>
            <a:chOff x="2588645" y="2807732"/>
            <a:chExt cx="1224322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/>
            <p:cNvSpPr/>
            <p:nvPr/>
          </p:nvSpPr>
          <p:spPr>
            <a:xfrm>
              <a:off x="2588645" y="28077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05676" y="2516755"/>
            <a:ext cx="1118524" cy="1369445"/>
            <a:chOff x="3377276" y="2594032"/>
            <a:chExt cx="1118524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/>
            <p:cNvSpPr/>
            <p:nvPr/>
          </p:nvSpPr>
          <p:spPr>
            <a:xfrm rot="10800000">
              <a:off x="4195310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0                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1" i="1" dirty="0">
                        <a:latin typeface="Cambria Math"/>
                      </a:rPr>
                      <m:t>{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96" t="-8197" r="-2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>
            <a:off x="3875042" y="5638800"/>
            <a:ext cx="239758" cy="114300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648200" y="4038600"/>
            <a:ext cx="1828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D125C7-CB3E-A4D8-2FAA-A58A78097D56}"/>
              </a:ext>
            </a:extLst>
          </p:cNvPr>
          <p:cNvSpPr/>
          <p:nvPr/>
        </p:nvSpPr>
        <p:spPr>
          <a:xfrm>
            <a:off x="4071830" y="5702254"/>
            <a:ext cx="1181659" cy="1033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37" grpId="0"/>
      <p:bldP spid="38" grpId="0" animBg="1"/>
      <p:bldP spid="39" grpId="0"/>
      <p:bldP spid="40" grpId="0"/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13F68-6A03-BD1C-2B70-6660C4138957}"/>
              </a:ext>
            </a:extLst>
          </p:cNvPr>
          <p:cNvGrpSpPr/>
          <p:nvPr/>
        </p:nvGrpSpPr>
        <p:grpSpPr>
          <a:xfrm>
            <a:off x="-20355" y="3581400"/>
            <a:ext cx="1391955" cy="425636"/>
            <a:chOff x="-20355" y="3479692"/>
            <a:chExt cx="1860633" cy="567783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7086F73F-D066-2EA7-3400-3C5D325EE3A5}"/>
                </a:ext>
              </a:extLst>
            </p:cNvPr>
            <p:cNvSpPr/>
            <p:nvPr/>
          </p:nvSpPr>
          <p:spPr>
            <a:xfrm rot="18052935">
              <a:off x="1722840" y="3633465"/>
              <a:ext cx="92310" cy="14256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87F55E0-544B-9387-5204-C2B6BD16E0AE}"/>
                </a:ext>
              </a:extLst>
            </p:cNvPr>
            <p:cNvSpPr/>
            <p:nvPr/>
          </p:nvSpPr>
          <p:spPr>
            <a:xfrm>
              <a:off x="-20355" y="3479692"/>
              <a:ext cx="1826837" cy="567783"/>
            </a:xfrm>
            <a:custGeom>
              <a:avLst/>
              <a:gdLst>
                <a:gd name="connsiteX0" fmla="*/ 0 w 2179529"/>
                <a:gd name="connsiteY0" fmla="*/ 426574 h 515650"/>
                <a:gd name="connsiteX1" fmla="*/ 701458 w 2179529"/>
                <a:gd name="connsiteY1" fmla="*/ 689 h 515650"/>
                <a:gd name="connsiteX2" fmla="*/ 1603332 w 2179529"/>
                <a:gd name="connsiteY2" fmla="*/ 514256 h 515650"/>
                <a:gd name="connsiteX3" fmla="*/ 2179529 w 2179529"/>
                <a:gd name="connsiteY3" fmla="*/ 163527 h 515650"/>
                <a:gd name="connsiteX4" fmla="*/ 2179529 w 2179529"/>
                <a:gd name="connsiteY4" fmla="*/ 163527 h 51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529" h="515650">
                  <a:moveTo>
                    <a:pt x="0" y="426574"/>
                  </a:moveTo>
                  <a:cubicBezTo>
                    <a:pt x="217118" y="206324"/>
                    <a:pt x="434236" y="-13925"/>
                    <a:pt x="701458" y="689"/>
                  </a:cubicBezTo>
                  <a:cubicBezTo>
                    <a:pt x="968680" y="15303"/>
                    <a:pt x="1356987" y="487116"/>
                    <a:pt x="1603332" y="514256"/>
                  </a:cubicBezTo>
                  <a:cubicBezTo>
                    <a:pt x="1849677" y="541396"/>
                    <a:pt x="2179529" y="163527"/>
                    <a:pt x="2179529" y="163527"/>
                  </a:cubicBezTo>
                  <a:lnTo>
                    <a:pt x="2179529" y="163527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How would you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?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/>
                  <a:t> 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Proof ?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3"/>
                <a:stretch>
                  <a:fillRect l="-12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495800" y="1524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54C348-EE7A-ECDD-D7E9-F09C4DF1A4C0}"/>
              </a:ext>
            </a:extLst>
          </p:cNvPr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9B7F31-4906-88E1-E813-37D66EE4B91F}"/>
              </a:ext>
            </a:extLst>
          </p:cNvPr>
          <p:cNvSpPr/>
          <p:nvPr/>
        </p:nvSpPr>
        <p:spPr>
          <a:xfrm>
            <a:off x="5562600" y="3733800"/>
            <a:ext cx="3352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85051C-8AA0-0E6B-EAB5-61B418A4CDBA}"/>
                  </a:ext>
                </a:extLst>
              </p:cNvPr>
              <p:cNvSpPr txBox="1"/>
              <p:nvPr/>
            </p:nvSpPr>
            <p:spPr>
              <a:xfrm>
                <a:off x="2667000" y="5638800"/>
                <a:ext cx="3824765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can inject flow = </a:t>
                </a:r>
                <a14:m>
                  <m:oMath xmlns:m="http://schemas.openxmlformats.org/officeDocument/2006/math">
                    <m:r>
                      <a:rPr lang="en-US" sz="1800" b="1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into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Now conservation holds at each node. </a:t>
                </a:r>
              </a:p>
              <a:p>
                <a:r>
                  <a:rPr lang="en-US" dirty="0"/>
                  <a:t>The proof follows from the picture.</a:t>
                </a:r>
              </a:p>
              <a:p>
                <a:r>
                  <a:rPr lang="en-US" dirty="0"/>
                  <a:t>Let us give a more insightful proof.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85051C-8AA0-0E6B-EAB5-61B418A4C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638800"/>
                <a:ext cx="3824765" cy="1200329"/>
              </a:xfrm>
              <a:prstGeom prst="rect">
                <a:avLst/>
              </a:prstGeom>
              <a:blipFill>
                <a:blip r:embed="rId9"/>
                <a:stretch>
                  <a:fillRect l="-1656" t="-2105" r="-33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44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7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7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75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build="p"/>
      <p:bldP spid="4" grpId="0" uiExpand="1" build="p"/>
      <p:bldP spid="57" grpId="0"/>
      <p:bldP spid="35" grpId="0" animBg="1"/>
      <p:bldP spid="20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Proof  </a:t>
                </a:r>
                <a:r>
                  <a:rPr lang="en-US" sz="3200" b="1" dirty="0"/>
                  <a:t>for 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32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Proof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4"/>
                <a:stretch>
                  <a:fillRect l="-14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1" idx="5"/>
            <a:endCxn id="16" idx="2"/>
          </p:cNvCxnSpPr>
          <p:nvPr/>
        </p:nvCxnSpPr>
        <p:spPr>
          <a:xfrm>
            <a:off x="1577882" y="3178082"/>
            <a:ext cx="936718" cy="6319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828800" y="3200400"/>
            <a:ext cx="533400" cy="662464"/>
          </a:xfrm>
          <a:prstGeom prst="mathMultiply">
            <a:avLst>
              <a:gd name="adj1" fmla="val 11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9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6768734" y="3581400"/>
            <a:ext cx="2756266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8393F84-EDBB-9C61-F5E4-F26B675924BE}"/>
              </a:ext>
            </a:extLst>
          </p:cNvPr>
          <p:cNvSpPr txBox="1"/>
          <p:nvPr/>
        </p:nvSpPr>
        <p:spPr>
          <a:xfrm>
            <a:off x="4751935" y="2350532"/>
            <a:ext cx="32733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A1ED5B-1CE3-A6C2-41D3-3790501DA3D1}"/>
              </a:ext>
            </a:extLst>
          </p:cNvPr>
          <p:cNvSpPr/>
          <p:nvPr/>
        </p:nvSpPr>
        <p:spPr>
          <a:xfrm>
            <a:off x="6680200" y="1798637"/>
            <a:ext cx="1244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0784E-53A4-68A6-2653-EDDD07A1DB8E}"/>
              </a:ext>
            </a:extLst>
          </p:cNvPr>
          <p:cNvSpPr/>
          <p:nvPr/>
        </p:nvSpPr>
        <p:spPr>
          <a:xfrm>
            <a:off x="6623137" y="2856706"/>
            <a:ext cx="2971800" cy="701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235955-6F8E-A63C-1A46-81B1B450497E}"/>
              </a:ext>
            </a:extLst>
          </p:cNvPr>
          <p:cNvSpPr/>
          <p:nvPr/>
        </p:nvSpPr>
        <p:spPr>
          <a:xfrm>
            <a:off x="5962370" y="4300493"/>
            <a:ext cx="1181659" cy="1033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20" grpId="0" animBg="1"/>
      <p:bldP spid="20" grpId="1" animBg="1"/>
      <p:bldP spid="40" grpId="0"/>
      <p:bldP spid="17" grpId="0"/>
      <p:bldP spid="42" grpId="0" animBg="1"/>
      <p:bldP spid="43" grpId="0"/>
      <p:bldP spid="18" grpId="0" animBg="1"/>
      <p:bldP spid="18" grpId="1" animBg="1"/>
      <p:bldP spid="23" grpId="0" animBg="1"/>
      <p:bldP spid="19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7030A0"/>
                </a:solidFill>
              </a:rPr>
              <a:t> simple Relation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2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capacity of cuts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1" dirty="0"/>
                  <a:t>: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the maximum value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flow is </a:t>
                </a:r>
              </a:p>
              <a:p>
                <a:pPr marL="0" indent="0">
                  <a:buNone/>
                </a:pPr>
                <a:r>
                  <a:rPr lang="en-US" sz="1800" dirty="0"/>
                  <a:t>bounded by the capacity of </a:t>
                </a:r>
                <a:r>
                  <a:rPr lang="en-US" sz="1800" u="sng" dirty="0"/>
                  <a:t>every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cut.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2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918200" y="56388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15200" y="5715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E3F9BA-7629-3B45-BAB2-9F270DA19DC8}"/>
              </a:ext>
            </a:extLst>
          </p:cNvPr>
          <p:cNvSpPr/>
          <p:nvPr/>
        </p:nvSpPr>
        <p:spPr>
          <a:xfrm>
            <a:off x="6400800" y="2133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2CFDA-3D85-A34F-8DC0-D46E2EA94D7D}"/>
              </a:ext>
            </a:extLst>
          </p:cNvPr>
          <p:cNvSpPr/>
          <p:nvPr/>
        </p:nvSpPr>
        <p:spPr>
          <a:xfrm>
            <a:off x="5638800" y="51054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7770F-DF6B-77D0-8965-92A8449B8CA8}"/>
              </a:ext>
            </a:extLst>
          </p:cNvPr>
          <p:cNvSpPr/>
          <p:nvPr/>
        </p:nvSpPr>
        <p:spPr>
          <a:xfrm>
            <a:off x="7239000" y="1524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CB947-21EB-05F9-E5E9-7F0BA032E85F}"/>
              </a:ext>
            </a:extLst>
          </p:cNvPr>
          <p:cNvSpPr/>
          <p:nvPr/>
        </p:nvSpPr>
        <p:spPr>
          <a:xfrm>
            <a:off x="5511800" y="1477963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BCBEB-4BE7-6EA0-3DAC-967F70C1982A}"/>
              </a:ext>
            </a:extLst>
          </p:cNvPr>
          <p:cNvSpPr/>
          <p:nvPr/>
        </p:nvSpPr>
        <p:spPr>
          <a:xfrm>
            <a:off x="5613400" y="3429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39" grpId="0" uiExpand="1" build="p"/>
      <p:bldP spid="55" grpId="0" animBg="1"/>
      <p:bldP spid="61" grpId="0" animBg="1"/>
      <p:bldP spid="62" grpId="0" animBg="1"/>
      <p:bldP spid="68" grpId="0" animBg="1"/>
      <p:bldP spid="2" grpId="0" animBg="1"/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7030A0"/>
                </a:solidFill>
              </a:rPr>
              <a:t> deep Relation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74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Max-Flow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Min-Cut</a:t>
            </a:r>
            <a:r>
              <a:rPr lang="en-US" sz="3200" b="1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 maximum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is equal to the capacity of </a:t>
                </a:r>
                <a:r>
                  <a:rPr lang="en-US" sz="2000" b="1" dirty="0"/>
                  <a:t>min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cut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may appear strange.</a:t>
                </a:r>
              </a:p>
              <a:p>
                <a:pPr marL="0" indent="0">
                  <a:buNone/>
                </a:pPr>
                <a:r>
                  <a:rPr lang="en-US" sz="2000" dirty="0"/>
                  <a:t>How can an algorithm whose correctness we have not established prove a </a:t>
                </a:r>
              </a:p>
              <a:p>
                <a:pPr marL="0" indent="0">
                  <a:buNone/>
                </a:pPr>
                <a:r>
                  <a:rPr lang="en-US" sz="2000" dirty="0"/>
                  <a:t>theorem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>
                <a:blip r:embed="rId2"/>
                <a:stretch>
                  <a:fillRect l="-74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2362200"/>
            <a:ext cx="35814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 is based 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295400"/>
            <a:ext cx="4038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72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724400" cy="5486400"/>
              </a:xfrm>
              <a:blipFill>
                <a:blip r:embed="rId2"/>
                <a:stretch>
                  <a:fillRect l="-1344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proof of the theorem </a:t>
            </a:r>
          </a:p>
          <a:p>
            <a:pPr marL="0" indent="0">
              <a:buNone/>
            </a:pPr>
            <a:r>
              <a:rPr lang="en-US" sz="2000" dirty="0"/>
              <a:t>as well as correctness of algorithm </a:t>
            </a:r>
          </a:p>
          <a:p>
            <a:pPr marL="0" indent="0">
              <a:buNone/>
            </a:pPr>
            <a:r>
              <a:rPr lang="en-US" sz="2000" dirty="0"/>
              <a:t>will be achieved simultaneously.</a:t>
            </a:r>
          </a:p>
          <a:p>
            <a:pPr marL="0" indent="0">
              <a:buNone/>
            </a:pPr>
            <a:r>
              <a:rPr lang="en-US" sz="2000" dirty="0"/>
              <a:t>Amazing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2D1A10-235C-9F63-39EB-352C5FC82380}"/>
              </a:ext>
            </a:extLst>
          </p:cNvPr>
          <p:cNvSpPr/>
          <p:nvPr/>
        </p:nvSpPr>
        <p:spPr>
          <a:xfrm>
            <a:off x="5638800" y="2667000"/>
            <a:ext cx="18288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Correctness  of the algorithm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2E2885C8-ABDC-CD25-AD8F-D0FE3BFE19B2}"/>
              </a:ext>
            </a:extLst>
          </p:cNvPr>
          <p:cNvSpPr/>
          <p:nvPr/>
        </p:nvSpPr>
        <p:spPr>
          <a:xfrm>
            <a:off x="6295086" y="1928019"/>
            <a:ext cx="609600" cy="6096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D7DC7115-5F5F-A890-EE8D-0EB3FE9676FB}"/>
              </a:ext>
            </a:extLst>
          </p:cNvPr>
          <p:cNvSpPr/>
          <p:nvPr/>
        </p:nvSpPr>
        <p:spPr>
          <a:xfrm>
            <a:off x="4351020" y="5330952"/>
            <a:ext cx="4648200" cy="1069848"/>
          </a:xfrm>
          <a:prstGeom prst="cloudCallout">
            <a:avLst>
              <a:gd name="adj1" fmla="val -33588"/>
              <a:gd name="adj2" fmla="val 767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over it for a few minutes before proceeding further.</a:t>
            </a:r>
          </a:p>
        </p:txBody>
      </p:sp>
    </p:spTree>
    <p:extLst>
      <p:ext uri="{BB962C8B-B14F-4D97-AF65-F5344CB8AC3E}">
        <p14:creationId xmlns:p14="http://schemas.microsoft.com/office/powerpoint/2010/main" val="341722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8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72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724400" cy="5486400"/>
              </a:xfrm>
              <a:blipFill>
                <a:blip r:embed="rId2"/>
                <a:stretch>
                  <a:fillRect l="-1344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D7DC7115-5F5F-A890-EE8D-0EB3FE9676FB}"/>
              </a:ext>
            </a:extLst>
          </p:cNvPr>
          <p:cNvSpPr/>
          <p:nvPr/>
        </p:nvSpPr>
        <p:spPr>
          <a:xfrm>
            <a:off x="4229100" y="3862593"/>
            <a:ext cx="4648200" cy="1069848"/>
          </a:xfrm>
          <a:prstGeom prst="cloudCallout">
            <a:avLst>
              <a:gd name="adj1" fmla="val -33588"/>
              <a:gd name="adj2" fmla="val 767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is this cut defined naturally after the termination of  </a:t>
            </a:r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>
                <a:solidFill>
                  <a:schemeClr val="tx1"/>
                </a:solidFill>
              </a:rPr>
              <a:t>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4DC997-EF82-9712-081E-68191E5BD92F}"/>
                  </a:ext>
                </a:extLst>
              </p:cNvPr>
              <p:cNvSpPr txBox="1"/>
              <p:nvPr/>
            </p:nvSpPr>
            <p:spPr>
              <a:xfrm>
                <a:off x="4437176" y="1976735"/>
                <a:ext cx="4661341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insight: </a:t>
                </a:r>
              </a:p>
              <a:p>
                <a:r>
                  <a:rPr lang="en-US" dirty="0"/>
                  <a:t>The algorithm, upon termination, demonstrates</a:t>
                </a:r>
              </a:p>
              <a:p>
                <a:r>
                  <a:rPr lang="en-US" dirty="0"/>
                  <a:t>a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)-cut whose capacity is equal to </a:t>
                </a:r>
              </a:p>
              <a:p>
                <a:r>
                  <a:rPr lang="en-US" dirty="0"/>
                  <a:t>the flow achieved by the algorithm.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4DC997-EF82-9712-081E-68191E5BD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76" y="1976735"/>
                <a:ext cx="4661341" cy="1200329"/>
              </a:xfrm>
              <a:prstGeom prst="rect">
                <a:avLst/>
              </a:prstGeom>
              <a:blipFill>
                <a:blip r:embed="rId3"/>
                <a:stretch>
                  <a:fillRect l="-1087" t="-2083" r="-27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8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" y="5181600"/>
            <a:ext cx="406269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38200" y="14478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look like ?  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7" grpId="0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27" grpId="0" animBg="1"/>
      <p:bldP spid="100" grpId="0" animBg="1"/>
      <p:bldP spid="104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For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to be equal to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what must happen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1.  All out going edges must be </a:t>
                </a:r>
                <a:r>
                  <a:rPr lang="en-US" sz="2000" b="1" dirty="0"/>
                  <a:t>fully saturated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2. Every incoming edge must have </a:t>
                </a:r>
                <a:r>
                  <a:rPr lang="en-US" sz="2000" b="1" dirty="0"/>
                  <a:t>zero flow.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34629" y="6049018"/>
            <a:ext cx="1847371" cy="732782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you show this  ?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752600" y="5181600"/>
            <a:ext cx="246481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85B28-5D35-74FC-EFC3-7DE4DAE3FB1C}"/>
              </a:ext>
            </a:extLst>
          </p:cNvPr>
          <p:cNvSpPr/>
          <p:nvPr/>
        </p:nvSpPr>
        <p:spPr>
          <a:xfrm>
            <a:off x="5618010" y="5638800"/>
            <a:ext cx="246481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19D1A-78A2-E148-19E0-659AC564709D}"/>
              </a:ext>
            </a:extLst>
          </p:cNvPr>
          <p:cNvSpPr/>
          <p:nvPr/>
        </p:nvSpPr>
        <p:spPr>
          <a:xfrm>
            <a:off x="3096181" y="5638800"/>
            <a:ext cx="250782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9DCAC0-ABDC-99AA-65B1-78CB9EF3E797}"/>
              </a:ext>
            </a:extLst>
          </p:cNvPr>
          <p:cNvSpPr/>
          <p:nvPr/>
        </p:nvSpPr>
        <p:spPr>
          <a:xfrm>
            <a:off x="1613671" y="5638800"/>
            <a:ext cx="250782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5" grpId="0" animBg="1"/>
      <p:bldP spid="103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must appear as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</a:t>
                </a:r>
                <a:r>
                  <a:rPr lang="en-US" sz="2000" dirty="0" err="1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contradiction.</a:t>
                </a: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appears as a </a:t>
                </a:r>
                <a:r>
                  <a:rPr lang="en-US" sz="2000" b="1" dirty="0"/>
                  <a:t>backward</a:t>
                </a:r>
                <a:r>
                  <a:rPr lang="en-US" sz="2000" dirty="0"/>
                  <a:t> edge in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contradiction.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741" t="-750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/>
                  <a:t>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upon termination</a:t>
                </a:r>
                <a:r>
                  <a:rPr lang="en-US" sz="2000" dirty="0"/>
                  <a:t> of the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loop..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>
                <a:blip r:embed="rId3"/>
                <a:stretch>
                  <a:fillRect l="-1754" t="-840" r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Integrality </a:t>
            </a:r>
            <a:r>
              <a:rPr lang="en-US" sz="2800" dirty="0"/>
              <a:t>of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useful </a:t>
            </a:r>
            <a:r>
              <a:rPr lang="en-US" sz="2800" b="1" dirty="0">
                <a:solidFill>
                  <a:srgbClr val="C00000"/>
                </a:solidFill>
              </a:rPr>
              <a:t>tool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for many applications</a:t>
            </a:r>
            <a:r>
              <a:rPr lang="en-US" sz="2800" b="1" dirty="0">
                <a:solidFill>
                  <a:schemeClr val="tx1"/>
                </a:solidFill>
              </a:rPr>
              <a:t> of Max-Flow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6002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4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33800" y="1905000"/>
            <a:ext cx="46113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/>
      <p:bldP spid="68" grpId="0" animBg="1"/>
      <p:bldP spid="40" grpId="0" animBg="1"/>
      <p:bldP spid="41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 </a:t>
            </a:r>
            <a:r>
              <a:rPr lang="en-US" sz="3200" b="1" dirty="0"/>
              <a:t>for Integrality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Ford Fulkerson algorithm computes a maximum </a:t>
                </a:r>
              </a:p>
              <a:p>
                <a:pPr marL="0" indent="0">
                  <a:buNone/>
                </a:pPr>
                <a:r>
                  <a:rPr lang="en-US" sz="1800" dirty="0"/>
                  <a:t>flow which is </a:t>
                </a:r>
                <a:r>
                  <a:rPr lang="en-US" sz="1800" b="1" dirty="0"/>
                  <a:t>integral.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(By induction on the no. of iteration)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Inductive Assertion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/>
                  <a:t>integral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[Homework: give all details of the proof].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fact, the statement can be shown to hold for any flow (not necessary max flow)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whose value is an integer.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Hint</a:t>
                </a:r>
                <a:r>
                  <a:rPr lang="en-US" sz="1800" dirty="0"/>
                  <a:t>: In each iteration send only </a:t>
                </a:r>
                <a:r>
                  <a:rPr lang="en-US" sz="1800" dirty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/>
                  <a:t> unit of flow instead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>
                <a:blip r:embed="rId3"/>
                <a:stretch>
                  <a:fillRect l="-1090" t="-840" r="-1362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46400-6BB8-7B4C-8D06-79F9FCFA1C5F}"/>
              </a:ext>
            </a:extLst>
          </p:cNvPr>
          <p:cNvSpPr/>
          <p:nvPr/>
        </p:nvSpPr>
        <p:spPr>
          <a:xfrm>
            <a:off x="609600" y="2458065"/>
            <a:ext cx="2895600" cy="4375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4C2938-B376-EFEA-538B-0174C7DC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Adversary can exploit this fact to his/her </a:t>
            </a:r>
          </a:p>
          <a:p>
            <a:pPr marL="0" indent="0">
              <a:buNone/>
            </a:pPr>
            <a:r>
              <a:rPr lang="en-US" sz="1800" dirty="0"/>
              <a:t>advantage to increase the no. of iterations.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Results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Edge capacities are </a:t>
            </a:r>
            <a:r>
              <a:rPr lang="en-US" sz="1800" b="1" dirty="0"/>
              <a:t>real numbers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Number of iterations: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Edge capacities </a:t>
            </a:r>
            <a:r>
              <a:rPr lang="en-US" sz="1800" b="1" dirty="0">
                <a:solidFill>
                  <a:srgbClr val="0070C0"/>
                </a:solidFill>
              </a:rPr>
              <a:t>Integral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	Exponential no. of iterations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642D08-EA5B-1C0F-A804-01D6A4D55827}"/>
                  </a:ext>
                </a:extLst>
              </p:cNvPr>
              <p:cNvSpPr txBox="1"/>
              <p:nvPr/>
            </p:nvSpPr>
            <p:spPr>
              <a:xfrm>
                <a:off x="7696200" y="3244334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642D08-EA5B-1C0F-A804-01D6A4D5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244334"/>
                <a:ext cx="4331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E9F9F-9C4F-B8CF-2EC2-DC06622855FE}"/>
                  </a:ext>
                </a:extLst>
              </p:cNvPr>
              <p:cNvSpPr txBox="1"/>
              <p:nvPr/>
            </p:nvSpPr>
            <p:spPr>
              <a:xfrm>
                <a:off x="3200400" y="92076"/>
                <a:ext cx="179408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IN" dirty="0"/>
                  <a:t> is </a:t>
                </a:r>
                <a:r>
                  <a:rPr lang="en-IN" i="1" u="sng" dirty="0"/>
                  <a:t>any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</a:t>
                </a:r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E9F9F-9C4F-B8CF-2EC2-DC066228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2076"/>
                <a:ext cx="1794081" cy="369332"/>
              </a:xfrm>
              <a:prstGeom prst="rect">
                <a:avLst/>
              </a:prstGeom>
              <a:blipFill>
                <a:blip r:embed="rId4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uiExpand="1" build="p"/>
      <p:bldP spid="6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5023"/>
            <a:ext cx="2788713" cy="1831777"/>
            <a:chOff x="1143000" y="3045023"/>
            <a:chExt cx="2788713" cy="183177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31242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562" y="4492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1392" y="3045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840468"/>
            <a:ext cx="4448545" cy="3939064"/>
            <a:chOff x="152400" y="1840468"/>
            <a:chExt cx="4448545" cy="3939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3593068"/>
              <a:ext cx="533400" cy="369332"/>
              <a:chOff x="152400" y="3593068"/>
              <a:chExt cx="5334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63482" y="1840468"/>
              <a:ext cx="3549836" cy="3939064"/>
              <a:chOff x="663482" y="1840468"/>
              <a:chExt cx="3549836" cy="3939064"/>
            </a:xfrm>
          </p:grpSpPr>
          <p:cxnSp>
            <p:nvCxnSpPr>
              <p:cNvPr id="13" name="Straight Arrow Connector 12"/>
              <p:cNvCxnSpPr>
                <a:stCxn id="28" idx="7"/>
                <a:endCxn id="11" idx="3"/>
              </p:cNvCxnSpPr>
              <p:nvPr/>
            </p:nvCxnSpPr>
            <p:spPr>
              <a:xfrm flipV="1">
                <a:off x="663482" y="2263682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6634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2209800" y="1840468"/>
                <a:ext cx="2003518" cy="3939064"/>
                <a:chOff x="2209800" y="1840468"/>
                <a:chExt cx="2003518" cy="393906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1" idx="5"/>
                  <a:endCxn id="12" idx="1"/>
                </p:cNvCxnSpPr>
                <p:nvPr/>
              </p:nvCxnSpPr>
              <p:spPr>
                <a:xfrm>
                  <a:off x="2416082" y="2263682"/>
                  <a:ext cx="17972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/>
                <p:cNvCxnSpPr>
                  <a:stCxn id="27" idx="7"/>
                  <a:endCxn id="12" idx="3"/>
                </p:cNvCxnSpPr>
                <p:nvPr/>
              </p:nvCxnSpPr>
              <p:spPr>
                <a:xfrm flipV="1">
                  <a:off x="24922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191000" y="3593068"/>
              <a:ext cx="409945" cy="369332"/>
              <a:chOff x="4191000" y="3593068"/>
              <a:chExt cx="409945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76800" y="1828800"/>
            <a:ext cx="4267200" cy="3939064"/>
            <a:chOff x="4876800" y="1828800"/>
            <a:chExt cx="4267200" cy="3939064"/>
          </a:xfrm>
        </p:grpSpPr>
        <p:grpSp>
          <p:nvGrpSpPr>
            <p:cNvPr id="3" name="Group 2"/>
            <p:cNvGrpSpPr/>
            <p:nvPr/>
          </p:nvGrpSpPr>
          <p:grpSpPr>
            <a:xfrm>
              <a:off x="4876800" y="1828800"/>
              <a:ext cx="4267200" cy="3939064"/>
              <a:chOff x="4572000" y="1828800"/>
              <a:chExt cx="4267200" cy="39390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01737" y="1828800"/>
                <a:ext cx="3937463" cy="3939064"/>
                <a:chOff x="4901737" y="1828800"/>
                <a:chExt cx="3937463" cy="393906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450849" y="3197423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381255" y="4557355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4901737" y="1828800"/>
                  <a:ext cx="3549836" cy="3939064"/>
                  <a:chOff x="663482" y="1840468"/>
                  <a:chExt cx="3549836" cy="3939064"/>
                </a:xfrm>
              </p:grpSpPr>
              <p:cxnSp>
                <p:nvCxnSpPr>
                  <p:cNvPr id="42" name="Straight Arrow Connector 41"/>
                  <p:cNvCxnSpPr>
                    <a:endCxn id="49" idx="1"/>
                  </p:cNvCxnSpPr>
                  <p:nvPr/>
                </p:nvCxnSpPr>
                <p:spPr>
                  <a:xfrm>
                    <a:off x="663482" y="3863882"/>
                    <a:ext cx="17210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209800" y="1840468"/>
                    <a:ext cx="2003518" cy="3939064"/>
                    <a:chOff x="2209800" y="1840468"/>
                    <a:chExt cx="2003518" cy="393906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2860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47" idx="5"/>
                      <a:endCxn id="54" idx="1"/>
                    </p:cNvCxnSpPr>
                    <p:nvPr/>
                  </p:nvCxnSpPr>
                  <p:spPr>
                    <a:xfrm>
                      <a:off x="2416082" y="2263682"/>
                      <a:ext cx="1797236" cy="14924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62200" y="53340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197" r="-21311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t="-8333" r="-2131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8429255" y="3581400"/>
                  <a:ext cx="409945" cy="369332"/>
                  <a:chOff x="4191000" y="3593068"/>
                  <a:chExt cx="409945" cy="369332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191000" y="37338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545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4572000" y="3581400"/>
                <a:ext cx="381000" cy="369332"/>
                <a:chOff x="304800" y="3593068"/>
                <a:chExt cx="381000" cy="36933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/>
            <p:cNvSpPr txBox="1"/>
            <p:nvPr/>
          </p:nvSpPr>
          <p:spPr>
            <a:xfrm>
              <a:off x="7010400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43600" y="2968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9052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908049" y="4495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3" name="Right Arrow 92"/>
          <p:cNvSpPr/>
          <p:nvPr/>
        </p:nvSpPr>
        <p:spPr>
          <a:xfrm flipH="1">
            <a:off x="4343400" y="38522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  <p:bldP spid="5" grpId="0" animBg="1"/>
      <p:bldP spid="5" grpId="1" animBg="1"/>
      <p:bldP spid="81" grpId="0"/>
      <p:bldP spid="82" grpId="0"/>
      <p:bldP spid="90" grpId="0"/>
      <p:bldP spid="91" grpId="0"/>
      <p:bldP spid="92" grpId="0"/>
      <p:bldP spid="93" grpId="0" animBg="1"/>
      <p:bldP spid="9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953000" y="4961652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0" y="56388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uiExpand="1" animBg="1"/>
      <p:bldP spid="3" grpId="0" animBg="1"/>
      <p:bldP spid="4" grpId="0" uiExpand="1" animBg="1"/>
      <p:bldP spid="10" grpId="0" uiExpand="1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243192" y="5026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913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3731596">
            <a:off x="5129250" y="2158605"/>
            <a:ext cx="3086304" cy="3084195"/>
            <a:chOff x="4038601" y="1295397"/>
            <a:chExt cx="3210440" cy="4434545"/>
          </a:xfrm>
        </p:grpSpPr>
        <p:sp>
          <p:nvSpPr>
            <p:cNvPr id="75" name="Arc 74"/>
            <p:cNvSpPr/>
            <p:nvPr/>
          </p:nvSpPr>
          <p:spPr>
            <a:xfrm rot="5400000">
              <a:off x="3426548" y="1907450"/>
              <a:ext cx="4434545" cy="3210440"/>
            </a:xfrm>
            <a:prstGeom prst="arc">
              <a:avLst>
                <a:gd name="adj1" fmla="val 13167876"/>
                <a:gd name="adj2" fmla="val 1904481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7868404" flipH="1">
              <a:off x="6668116" y="1702382"/>
              <a:ext cx="34844" cy="1859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3423197">
            <a:off x="5706449" y="2323116"/>
            <a:ext cx="3214078" cy="3077427"/>
            <a:chOff x="4256232" y="717440"/>
            <a:chExt cx="3214858" cy="4424813"/>
          </a:xfrm>
        </p:grpSpPr>
        <p:sp>
          <p:nvSpPr>
            <p:cNvPr id="87" name="Arc 86"/>
            <p:cNvSpPr/>
            <p:nvPr/>
          </p:nvSpPr>
          <p:spPr>
            <a:xfrm rot="5400000">
              <a:off x="3651254" y="1322418"/>
              <a:ext cx="4424813" cy="3214858"/>
            </a:xfrm>
            <a:prstGeom prst="arc">
              <a:avLst>
                <a:gd name="adj1" fmla="val 12758391"/>
                <a:gd name="adj2" fmla="val 1860749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2"/>
            </p:cNvCxnSpPr>
            <p:nvPr/>
          </p:nvCxnSpPr>
          <p:spPr>
            <a:xfrm rot="18176803" flipH="1" flipV="1">
              <a:off x="6960012" y="4456017"/>
              <a:ext cx="158476" cy="23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41964" y="3886200"/>
            <a:ext cx="1721036" cy="1492436"/>
            <a:chOff x="7041964" y="3886200"/>
            <a:chExt cx="1721036" cy="1492436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48600" y="4492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3164" y="2241364"/>
            <a:ext cx="1644836" cy="1492436"/>
            <a:chOff x="5213164" y="2241364"/>
            <a:chExt cx="1644836" cy="1492436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43600" y="29718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665613" y="1843358"/>
            <a:ext cx="2021187" cy="16618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5" idx="2"/>
          </p:cNvCxnSpPr>
          <p:nvPr/>
        </p:nvCxnSpPr>
        <p:spPr>
          <a:xfrm>
            <a:off x="5114050" y="3962400"/>
            <a:ext cx="1615544" cy="1424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5657056">
            <a:off x="2872049" y="2136079"/>
            <a:ext cx="5166149" cy="3370930"/>
          </a:xfrm>
          <a:prstGeom prst="arc">
            <a:avLst>
              <a:gd name="adj1" fmla="val 12441538"/>
              <a:gd name="adj2" fmla="val 1899379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7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0" grpId="0"/>
      <p:bldP spid="76" grpId="0"/>
      <p:bldP spid="77" grpId="0"/>
      <p:bldP spid="78" grpId="0"/>
      <p:bldP spid="82" grpId="0"/>
      <p:bldP spid="95" grpId="0" animBg="1"/>
      <p:bldP spid="96" grpId="0" animBg="1"/>
      <p:bldP spid="9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Down Ribbon 17"/>
          <p:cNvSpPr/>
          <p:nvPr/>
        </p:nvSpPr>
        <p:spPr>
          <a:xfrm>
            <a:off x="2714437" y="5791200"/>
            <a:ext cx="4561555" cy="9467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algorithm will run for </a:t>
            </a:r>
            <a:r>
              <a:rPr lang="en-US" b="1" dirty="0">
                <a:solidFill>
                  <a:srgbClr val="0070C0"/>
                </a:solidFill>
              </a:rPr>
              <a:t>2000</a:t>
            </a:r>
            <a:r>
              <a:rPr lang="en-US" dirty="0">
                <a:solidFill>
                  <a:schemeClr val="tx1"/>
                </a:solidFill>
              </a:rPr>
              <a:t> iterations to compute max-flow !</a:t>
            </a:r>
          </a:p>
        </p:txBody>
      </p:sp>
    </p:spTree>
    <p:extLst>
      <p:ext uri="{BB962C8B-B14F-4D97-AF65-F5344CB8AC3E}">
        <p14:creationId xmlns:p14="http://schemas.microsoft.com/office/powerpoint/2010/main" val="7635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networks with integer edge capacities on which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algo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Ford-Fulkerson</a:t>
                </a:r>
                <a:r>
                  <a:rPr lang="en-US" sz="2000" dirty="0"/>
                  <a:t> algorithm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a </a:t>
                </a:r>
                <a:r>
                  <a:rPr lang="en-US" sz="2000" u="sng" dirty="0"/>
                  <a:t>polynomial time algorithm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even for networks with integer edge capacities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908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048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495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uiExpand="1" animBg="1"/>
      <p:bldP spid="9" grpId="0" uiExpand="1" animBg="1"/>
      <p:bldP spid="10" grpId="0" uiExpand="1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Polynomial time </a:t>
            </a:r>
            <a:r>
              <a:rPr lang="en-US" sz="3200" b="1" dirty="0"/>
              <a:t>algorithms for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A natural question</a:t>
                </a:r>
                <a:r>
                  <a:rPr lang="en-US" sz="2000" dirty="0"/>
                  <a:t>: How to </a:t>
                </a:r>
                <a:r>
                  <a:rPr lang="en-US" sz="2000" dirty="0">
                    <a:solidFill>
                      <a:srgbClr val="002060"/>
                    </a:solidFill>
                  </a:rPr>
                  <a:t>achieve polynomial running time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Looking at the example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2 </a:t>
                </a:r>
                <a:r>
                  <a:rPr lang="en-US" sz="2000" dirty="0">
                    <a:solidFill>
                      <a:srgbClr val="002060"/>
                    </a:solidFill>
                  </a:rPr>
                  <a:t>slides back, how should we pick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000" dirty="0"/>
                  <a:t> ?  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A natural idea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Select the path of </a:t>
                </a:r>
                <a:r>
                  <a:rPr lang="en-US" sz="2000" u="sng" dirty="0"/>
                  <a:t>maximum</a:t>
                </a:r>
                <a:r>
                  <a:rPr lang="en-US" sz="2000" dirty="0"/>
                  <a:t> capacity.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2133600" y="5239030"/>
            <a:ext cx="5486400" cy="12954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select the paths in Ford-Fulkerson algorithm </a:t>
            </a:r>
            <a:r>
              <a:rPr lang="en-US" b="1" dirty="0">
                <a:solidFill>
                  <a:srgbClr val="002060"/>
                </a:solidFill>
              </a:rPr>
              <a:t>cleverly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47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</a:rPr>
              <a:t>For Networks with </a:t>
            </a:r>
            <a:r>
              <a:rPr lang="en-US" sz="2800" b="1" dirty="0">
                <a:solidFill>
                  <a:srgbClr val="C00000"/>
                </a:solidFill>
              </a:rPr>
              <a:t>integer</a:t>
            </a:r>
            <a:r>
              <a:rPr lang="en-US" sz="2800" b="1" dirty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Worked out Assignment 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Insight </a:t>
            </a:r>
            <a:r>
              <a:rPr lang="en-US" sz="2000" dirty="0"/>
              <a:t>from </a:t>
            </a:r>
          </a:p>
          <a:p>
            <a:pPr lvl="1"/>
            <a:r>
              <a:rPr lang="en-US" sz="1600" dirty="0" err="1"/>
              <a:t>MaxFlow-MinCut</a:t>
            </a:r>
            <a:r>
              <a:rPr lang="en-US" sz="1600" dirty="0"/>
              <a:t> Theorem.</a:t>
            </a:r>
          </a:p>
        </p:txBody>
      </p:sp>
    </p:spTree>
    <p:extLst>
      <p:ext uri="{BB962C8B-B14F-4D97-AF65-F5344CB8AC3E}">
        <p14:creationId xmlns:p14="http://schemas.microsoft.com/office/powerpoint/2010/main" val="11495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7" grpId="0" animBg="1"/>
      <p:bldP spid="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edge capacities are integers,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1 </a:t>
                </a:r>
                <a:r>
                  <a:rPr lang="en-US" sz="2000" dirty="0"/>
                  <a:t>runs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638800" y="26670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Correctness  of the algorithm ?</a:t>
            </a:r>
          </a:p>
        </p:txBody>
      </p:sp>
    </p:spTree>
    <p:extLst>
      <p:ext uri="{BB962C8B-B14F-4D97-AF65-F5344CB8AC3E}">
        <p14:creationId xmlns:p14="http://schemas.microsoft.com/office/powerpoint/2010/main" val="28029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Output of FF algorithm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19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>
                <a:blip r:embed="rId2"/>
                <a:stretch>
                  <a:fillRect l="-1254" t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Arrow Connector 12"/>
          <p:cNvCxnSpPr>
            <a:stCxn id="28" idx="7"/>
            <a:endCxn id="11" idx="3"/>
          </p:cNvCxnSpPr>
          <p:nvPr/>
        </p:nvCxnSpPr>
        <p:spPr>
          <a:xfrm flipV="1">
            <a:off x="663482" y="2263682"/>
            <a:ext cx="16448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5"/>
            <a:endCxn id="27" idx="1"/>
          </p:cNvCxnSpPr>
          <p:nvPr/>
        </p:nvCxnSpPr>
        <p:spPr>
          <a:xfrm>
            <a:off x="6634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0" y="2133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5"/>
            <a:endCxn id="12" idx="1"/>
          </p:cNvCxnSpPr>
          <p:nvPr/>
        </p:nvCxnSpPr>
        <p:spPr>
          <a:xfrm>
            <a:off x="2416082" y="2263682"/>
            <a:ext cx="17972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27" idx="7"/>
            <a:endCxn id="12" idx="3"/>
          </p:cNvCxnSpPr>
          <p:nvPr/>
        </p:nvCxnSpPr>
        <p:spPr>
          <a:xfrm flipV="1">
            <a:off x="24922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/>
                  <a:t> the max flow ?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41" t="-6349" r="-3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826C4E-0219-CA4A-A6B4-C79952160C69}"/>
              </a:ext>
            </a:extLst>
          </p:cNvPr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19A8BF-B756-87A6-5858-387D522B8820}"/>
              </a:ext>
            </a:extLst>
          </p:cNvPr>
          <p:cNvCxnSpPr/>
          <p:nvPr/>
        </p:nvCxnSpPr>
        <p:spPr>
          <a:xfrm>
            <a:off x="685800" y="3886200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AB3F49-5D62-D744-5ACA-ED58398A9651}"/>
              </a:ext>
            </a:extLst>
          </p:cNvPr>
          <p:cNvCxnSpPr/>
          <p:nvPr/>
        </p:nvCxnSpPr>
        <p:spPr>
          <a:xfrm>
            <a:off x="685800" y="3836941"/>
            <a:ext cx="1035236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A4283F-B19D-7CC2-D3AF-5903D4EE818E}"/>
              </a:ext>
            </a:extLst>
          </p:cNvPr>
          <p:cNvSpPr txBox="1"/>
          <p:nvPr/>
        </p:nvSpPr>
        <p:spPr>
          <a:xfrm>
            <a:off x="914400" y="6126163"/>
            <a:ext cx="5977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can not exceed the sum of the capacities of these edges.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79F2AC-500B-1A72-FDB7-073E2EBC8CF8}"/>
              </a:ext>
            </a:extLst>
          </p:cNvPr>
          <p:cNvCxnSpPr/>
          <p:nvPr/>
        </p:nvCxnSpPr>
        <p:spPr>
          <a:xfrm>
            <a:off x="2414156" y="2272930"/>
            <a:ext cx="17972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F3EC9D-3E07-DBB8-D175-1BCDFD52BC9E}"/>
              </a:ext>
            </a:extLst>
          </p:cNvPr>
          <p:cNvCxnSpPr/>
          <p:nvPr/>
        </p:nvCxnSpPr>
        <p:spPr>
          <a:xfrm flipV="1">
            <a:off x="2505874" y="3847797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D25E6A-EFEC-2EF3-FF66-34E0396D438B}"/>
              </a:ext>
            </a:extLst>
          </p:cNvPr>
          <p:cNvCxnSpPr/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515E41-B7D8-3DFF-B425-F247E601C2B7}"/>
              </a:ext>
            </a:extLst>
          </p:cNvPr>
          <p:cNvSpPr txBox="1"/>
          <p:nvPr/>
        </p:nvSpPr>
        <p:spPr>
          <a:xfrm>
            <a:off x="914400" y="6107668"/>
            <a:ext cx="5977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can not exceed the sum of the capacities of these edges.</a:t>
            </a:r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7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" grpId="0" animBg="1"/>
      <p:bldP spid="78" grpId="0" animBg="1"/>
      <p:bldP spid="80" grpId="0" animBg="1"/>
      <p:bldP spid="16" grpId="0" animBg="1"/>
      <p:bldP spid="16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Output of FF algorithm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19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>
                <a:blip r:embed="rId2"/>
                <a:stretch>
                  <a:fillRect l="-1254" t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Arrow Connector 12"/>
          <p:cNvCxnSpPr>
            <a:stCxn id="28" idx="7"/>
            <a:endCxn id="11" idx="3"/>
          </p:cNvCxnSpPr>
          <p:nvPr/>
        </p:nvCxnSpPr>
        <p:spPr>
          <a:xfrm flipV="1">
            <a:off x="663482" y="2263682"/>
            <a:ext cx="16448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5"/>
            <a:endCxn id="27" idx="1"/>
          </p:cNvCxnSpPr>
          <p:nvPr/>
        </p:nvCxnSpPr>
        <p:spPr>
          <a:xfrm>
            <a:off x="6634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0" y="2133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5"/>
            <a:endCxn id="12" idx="1"/>
          </p:cNvCxnSpPr>
          <p:nvPr/>
        </p:nvCxnSpPr>
        <p:spPr>
          <a:xfrm>
            <a:off x="2416082" y="2263682"/>
            <a:ext cx="17972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27" idx="7"/>
            <a:endCxn id="12" idx="3"/>
          </p:cNvCxnSpPr>
          <p:nvPr/>
        </p:nvCxnSpPr>
        <p:spPr>
          <a:xfrm flipV="1">
            <a:off x="24922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1419038" y="2362200"/>
            <a:ext cx="2070028" cy="2907268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/>
                  <a:t> the max flow ?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41" t="-6349" r="-3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1385982" y="2362200"/>
            <a:ext cx="2103084" cy="2514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10200" y="5269468"/>
                <a:ext cx="9252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≤19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69468"/>
                <a:ext cx="925253" cy="369332"/>
              </a:xfrm>
              <a:prstGeom prst="rect">
                <a:avLst/>
              </a:prstGeom>
              <a:blipFill>
                <a:blip r:embed="rId13"/>
                <a:stretch>
                  <a:fillRect t="-6452" r="-400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DA4283F-B19D-7CC2-D3AF-5903D4EE818E}"/>
              </a:ext>
            </a:extLst>
          </p:cNvPr>
          <p:cNvSpPr txBox="1"/>
          <p:nvPr/>
        </p:nvSpPr>
        <p:spPr>
          <a:xfrm>
            <a:off x="914400" y="6126163"/>
            <a:ext cx="5977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can not exceed the sum of the capacities of these edges.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C2DB99-0C97-EDEA-A64A-5D5ECA176C65}"/>
              </a:ext>
            </a:extLst>
          </p:cNvPr>
          <p:cNvCxnSpPr/>
          <p:nvPr/>
        </p:nvCxnSpPr>
        <p:spPr>
          <a:xfrm>
            <a:off x="685800" y="3886200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06C2ED-5818-2A44-EF6B-46CE63CE1E0B}"/>
              </a:ext>
            </a:extLst>
          </p:cNvPr>
          <p:cNvCxnSpPr/>
          <p:nvPr/>
        </p:nvCxnSpPr>
        <p:spPr>
          <a:xfrm>
            <a:off x="2438400" y="2286000"/>
            <a:ext cx="17972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4DBA39-8117-2251-B265-757A0CE1E69C}"/>
              </a:ext>
            </a:extLst>
          </p:cNvPr>
          <p:cNvCxnSpPr/>
          <p:nvPr/>
        </p:nvCxnSpPr>
        <p:spPr>
          <a:xfrm>
            <a:off x="1828800" y="3886200"/>
            <a:ext cx="631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DDD5D0-A92A-61CA-143F-94D5AD04C3FE}"/>
              </a:ext>
            </a:extLst>
          </p:cNvPr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3FC70A-4AD9-95CB-D5BA-3184A3F886B9}"/>
              </a:ext>
            </a:extLst>
          </p:cNvPr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CF5318-5BA7-8CD3-CF2A-00F48A3C0267}"/>
              </a:ext>
            </a:extLst>
          </p:cNvPr>
          <p:cNvCxnSpPr/>
          <p:nvPr/>
        </p:nvCxnSpPr>
        <p:spPr>
          <a:xfrm flipV="1">
            <a:off x="1774918" y="2263682"/>
            <a:ext cx="6096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CB54BB-D3D4-1D56-A7BE-79A4D469FEBA}"/>
              </a:ext>
            </a:extLst>
          </p:cNvPr>
          <p:cNvCxnSpPr/>
          <p:nvPr/>
        </p:nvCxnSpPr>
        <p:spPr>
          <a:xfrm flipV="1">
            <a:off x="2460718" y="3863882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382134-EF37-6C24-0FE1-62DD8CAC5661}"/>
              </a:ext>
            </a:extLst>
          </p:cNvPr>
          <p:cNvCxnSpPr/>
          <p:nvPr/>
        </p:nvCxnSpPr>
        <p:spPr>
          <a:xfrm flipV="1">
            <a:off x="1828800" y="3814623"/>
            <a:ext cx="1089118" cy="2694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8A2E9F-DE5C-9BB9-43E0-6EE71954D81F}"/>
              </a:ext>
            </a:extLst>
          </p:cNvPr>
          <p:cNvSpPr txBox="1"/>
          <p:nvPr/>
        </p:nvSpPr>
        <p:spPr>
          <a:xfrm>
            <a:off x="914400" y="6096000"/>
            <a:ext cx="5977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can not exceed the sum of the capacities of these edges.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90CE5B-3E20-07F7-2499-E2C0950D46C7}"/>
              </a:ext>
            </a:extLst>
          </p:cNvPr>
          <p:cNvCxnSpPr/>
          <p:nvPr/>
        </p:nvCxnSpPr>
        <p:spPr>
          <a:xfrm flipV="1">
            <a:off x="1828800" y="3810000"/>
            <a:ext cx="1089118" cy="2694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CC019B-0110-1476-0601-78DD8E5D692B}"/>
              </a:ext>
            </a:extLst>
          </p:cNvPr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Callout 47">
            <a:extLst>
              <a:ext uri="{FF2B5EF4-FFF2-40B4-BE49-F238E27FC236}">
                <a16:creationId xmlns:a16="http://schemas.microsoft.com/office/drawing/2014/main" id="{DA9D9802-B676-F1D2-04F6-59731475953F}"/>
              </a:ext>
            </a:extLst>
          </p:cNvPr>
          <p:cNvSpPr/>
          <p:nvPr/>
        </p:nvSpPr>
        <p:spPr>
          <a:xfrm>
            <a:off x="2727418" y="5734341"/>
            <a:ext cx="4621203" cy="814652"/>
          </a:xfrm>
          <a:prstGeom prst="cloudCallout">
            <a:avLst>
              <a:gd name="adj1" fmla="val 20718"/>
              <a:gd name="adj2" fmla="val 779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need a tool to formalize this intuition. </a:t>
            </a:r>
          </a:p>
        </p:txBody>
      </p:sp>
    </p:spTree>
    <p:extLst>
      <p:ext uri="{BB962C8B-B14F-4D97-AF65-F5344CB8AC3E}">
        <p14:creationId xmlns:p14="http://schemas.microsoft.com/office/powerpoint/2010/main" val="110376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3" grpId="0" animBg="1"/>
      <p:bldP spid="16" grpId="0" animBg="1"/>
      <p:bldP spid="16" grpId="1" animBg="1"/>
      <p:bldP spid="42" grpId="0" animBg="1"/>
      <p:bldP spid="42" grpId="1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Cuts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340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0" grpId="0" animBg="1"/>
      <p:bldP spid="52" grpId="0"/>
      <p:bldP spid="57" grpId="0" animBg="1"/>
      <p:bldP spid="58" grpId="0" animBg="1"/>
      <p:bldP spid="59" grpId="0"/>
      <p:bldP spid="60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capacity 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24384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55" grpId="0" animBg="1"/>
      <p:bldP spid="61" grpId="0" animBg="1"/>
      <p:bldP spid="6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13651</TotalTime>
  <Words>2564</Words>
  <Application>Microsoft Office PowerPoint</Application>
  <PresentationFormat>On-screen Show (4:3)</PresentationFormat>
  <Paragraphs>648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Ford Fulkerson algorithm </vt:lpstr>
      <vt:lpstr>Residual network </vt:lpstr>
      <vt:lpstr>Ford Fulkerson algorithm</vt:lpstr>
      <vt:lpstr>Correctness ?</vt:lpstr>
      <vt:lpstr>Correctness ?</vt:lpstr>
      <vt:lpstr>s-t Cuts</vt:lpstr>
      <vt:lpstr>s-t cut</vt:lpstr>
      <vt:lpstr>s-t cut</vt:lpstr>
      <vt:lpstr>Cuts and Flows</vt:lpstr>
      <vt:lpstr>Useful Generalizations</vt:lpstr>
      <vt:lpstr>Useful Generalizations</vt:lpstr>
      <vt:lpstr>Proof  for   f_out (A)-f_in (A) = value(f)</vt:lpstr>
      <vt:lpstr>A simple Relation </vt:lpstr>
      <vt:lpstr>Flows and capacity of cuts</vt:lpstr>
      <vt:lpstr>A deep Relation</vt:lpstr>
      <vt:lpstr>Max-Flow Min-Cut Theorem</vt:lpstr>
      <vt:lpstr>Ford Fulkerson algorithm</vt:lpstr>
      <vt:lpstr>Ford Fulkerson algorithm</vt:lpstr>
      <vt:lpstr>Proof of max-flow min-cut Theorem</vt:lpstr>
      <vt:lpstr>Proof of max-flow min-cut Theorem</vt:lpstr>
      <vt:lpstr>Proof of max-flow min-cut Theorem</vt:lpstr>
      <vt:lpstr>Proof of max-flow min-cut Theorem</vt:lpstr>
      <vt:lpstr>Ford Fulkerson algorithm</vt:lpstr>
      <vt:lpstr>Integrality of max-flow</vt:lpstr>
      <vt:lpstr>Integrality of max-flow</vt:lpstr>
      <vt:lpstr>Proof for Integrality theorem</vt:lpstr>
      <vt:lpstr>Ford Fulkerson algorithm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PowerPoint Presentation</vt:lpstr>
      <vt:lpstr>Polynomial time algorithms for Max-Flow</vt:lpstr>
      <vt:lpstr>Polynomial Time algorithms for max-flow</vt:lpstr>
      <vt:lpstr>Algorithm 1  </vt:lpstr>
      <vt:lpstr>Algorithm 1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1321</cp:revision>
  <dcterms:created xsi:type="dcterms:W3CDTF">2011-12-03T04:13:03Z</dcterms:created>
  <dcterms:modified xsi:type="dcterms:W3CDTF">2024-10-14T10:46:32Z</dcterms:modified>
</cp:coreProperties>
</file>