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93" r:id="rId2"/>
    <p:sldId id="632" r:id="rId3"/>
    <p:sldId id="528" r:id="rId4"/>
    <p:sldId id="542" r:id="rId5"/>
    <p:sldId id="615" r:id="rId6"/>
    <p:sldId id="639" r:id="rId7"/>
    <p:sldId id="614" r:id="rId8"/>
    <p:sldId id="594" r:id="rId9"/>
    <p:sldId id="636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62" r:id="rId19"/>
    <p:sldId id="607" r:id="rId20"/>
    <p:sldId id="545" r:id="rId21"/>
    <p:sldId id="546" r:id="rId22"/>
    <p:sldId id="630" r:id="rId23"/>
    <p:sldId id="613" r:id="rId24"/>
    <p:sldId id="643" r:id="rId25"/>
    <p:sldId id="644" r:id="rId26"/>
    <p:sldId id="657" r:id="rId27"/>
    <p:sldId id="654" r:id="rId28"/>
    <p:sldId id="618" r:id="rId29"/>
    <p:sldId id="61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 autoAdjust="0"/>
    <p:restoredTop sz="94216" autoAdjust="0"/>
  </p:normalViewPr>
  <p:slideViewPr>
    <p:cSldViewPr>
      <p:cViewPr varScale="1">
        <p:scale>
          <a:sx n="86" d="100"/>
          <a:sy n="86" d="100"/>
        </p:scale>
        <p:origin x="2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00.png"/><Relationship Id="rId3" Type="http://schemas.openxmlformats.org/officeDocument/2006/relationships/image" Target="../media/image60.png"/><Relationship Id="rId7" Type="http://schemas.openxmlformats.org/officeDocument/2006/relationships/image" Target="../media/image230.png"/><Relationship Id="rId12" Type="http://schemas.openxmlformats.org/officeDocument/2006/relationships/image" Target="../media/image113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000.png"/><Relationship Id="rId5" Type="http://schemas.openxmlformats.org/officeDocument/2006/relationships/image" Target="../media/image200.png"/><Relationship Id="rId15" Type="http://schemas.openxmlformats.org/officeDocument/2006/relationships/image" Target="../media/image41.png"/><Relationship Id="rId10" Type="http://schemas.openxmlformats.org/officeDocument/2006/relationships/image" Target="../media/image92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50.png"/><Relationship Id="rId3" Type="http://schemas.openxmlformats.org/officeDocument/2006/relationships/image" Target="../media/image192.png"/><Relationship Id="rId7" Type="http://schemas.openxmlformats.org/officeDocument/2006/relationships/image" Target="../media/image230.png"/><Relationship Id="rId12" Type="http://schemas.openxmlformats.org/officeDocument/2006/relationships/image" Target="../media/image2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1.png"/><Relationship Id="rId5" Type="http://schemas.openxmlformats.org/officeDocument/2006/relationships/image" Target="../media/image2120.png"/><Relationship Id="rId15" Type="http://schemas.openxmlformats.org/officeDocument/2006/relationships/image" Target="../media/image271.png"/><Relationship Id="rId10" Type="http://schemas.openxmlformats.org/officeDocument/2006/relationships/image" Target="../media/image222.png"/><Relationship Id="rId4" Type="http://schemas.openxmlformats.org/officeDocument/2006/relationships/image" Target="../media/image201.png"/><Relationship Id="rId9" Type="http://schemas.openxmlformats.org/officeDocument/2006/relationships/image" Target="../media/image151.png"/><Relationship Id="rId14" Type="http://schemas.openxmlformats.org/officeDocument/2006/relationships/image" Target="../media/image2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8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1.png"/><Relationship Id="rId3" Type="http://schemas.openxmlformats.org/officeDocument/2006/relationships/image" Target="../media/image100.png"/><Relationship Id="rId7" Type="http://schemas.openxmlformats.org/officeDocument/2006/relationships/image" Target="../media/image26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5" Type="http://schemas.openxmlformats.org/officeDocument/2006/relationships/image" Target="../media/image2400.png"/><Relationship Id="rId4" Type="http://schemas.openxmlformats.org/officeDocument/2006/relationships/image" Target="../media/image2301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3043702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CS602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410200"/>
            <a:ext cx="563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2060"/>
                </a:solidFill>
              </a:rPr>
              <a:t>Toward Polynomial time algorithm for Maximum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1536F-930F-9340-87C4-1C42CF3C8785}"/>
              </a:ext>
            </a:extLst>
          </p:cNvPr>
          <p:cNvSpPr txBox="1"/>
          <p:nvPr/>
        </p:nvSpPr>
        <p:spPr>
          <a:xfrm>
            <a:off x="2209800" y="5739860"/>
            <a:ext cx="343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2060"/>
                </a:solidFill>
              </a:rPr>
              <a:t>Applications of Maximum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iteration,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/>
                  <a:t> a </a:t>
                </a:r>
                <a:r>
                  <a:rPr lang="en-US" sz="1800" b="1" dirty="0"/>
                  <a:t>better understanding</a:t>
                </a:r>
                <a:r>
                  <a:rPr lang="en-US" sz="1800" dirty="0"/>
                  <a:t> of </a:t>
                </a:r>
              </a:p>
              <a:p>
                <a:pPr marL="0" indent="0" algn="ctr">
                  <a:buNone/>
                </a:pPr>
                <a:r>
                  <a:rPr lang="en-US" sz="1800" u="sng" dirty="0">
                    <a:solidFill>
                      <a:srgbClr val="7030A0"/>
                    </a:solidFill>
                  </a:rPr>
                  <a:t>disappearance/re-appearance </a:t>
                </a:r>
                <a:r>
                  <a:rPr lang="en-US" sz="1800" dirty="0"/>
                  <a:t>  of an edge.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00600" y="3109642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But it may 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/>
                    <a:t> again.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95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</p:spPr>
            <p:txBody>
              <a:bodyPr/>
              <a:lstStyle/>
              <a:p>
                <a:pPr algn="ctr"/>
                <a:r>
                  <a:rPr lang="en-US" sz="3200" b="1" dirty="0">
                    <a:solidFill>
                      <a:srgbClr val="7030A0"/>
                    </a:solidFill>
                  </a:rPr>
                  <a:t>Disappearance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of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  <a:blipFill rotWithShape="1"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up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u="sng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4571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4" y="4383201"/>
            <a:ext cx="1762839" cy="15797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04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7544853" y="4280932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7924800" y="39624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6600" y="54102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9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/>
              <p:nvPr/>
            </p:nvSpPr>
            <p:spPr>
              <a:xfrm>
                <a:off x="2705778" y="252274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78" y="2522748"/>
                <a:ext cx="266266" cy="369332"/>
              </a:xfrm>
              <a:prstGeom prst="rect">
                <a:avLst/>
              </a:prstGeom>
              <a:blipFill>
                <a:blip r:embed="rId14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3DF2D5-94A7-3048-BB36-FE7F404CFE77}"/>
              </a:ext>
            </a:extLst>
          </p:cNvPr>
          <p:cNvCxnSpPr/>
          <p:nvPr/>
        </p:nvCxnSpPr>
        <p:spPr>
          <a:xfrm>
            <a:off x="2886195" y="25146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D29FF8C-E5FA-5149-ADE0-03A71C76421A}"/>
              </a:ext>
            </a:extLst>
          </p:cNvPr>
          <p:cNvSpPr/>
          <p:nvPr/>
        </p:nvSpPr>
        <p:spPr>
          <a:xfrm>
            <a:off x="2776704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FBFEBF-E327-724F-AA9A-DFF4D8A5BE32}"/>
              </a:ext>
            </a:extLst>
          </p:cNvPr>
          <p:cNvSpPr/>
          <p:nvPr/>
        </p:nvSpPr>
        <p:spPr>
          <a:xfrm>
            <a:off x="3488398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/>
              <p:nvPr/>
            </p:nvSpPr>
            <p:spPr>
              <a:xfrm>
                <a:off x="3417472" y="252274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472" y="2522748"/>
                <a:ext cx="269721" cy="369332"/>
              </a:xfrm>
              <a:prstGeom prst="rect">
                <a:avLst/>
              </a:prstGeom>
              <a:blipFill>
                <a:blip r:embed="rId15"/>
                <a:stretch>
                  <a:fillRect r="-1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2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33" grpId="0" animBg="1"/>
      <p:bldP spid="42" grpId="0" animBg="1"/>
      <p:bldP spid="43" grpId="0"/>
      <p:bldP spid="44" grpId="0"/>
      <p:bldP spid="40" grpId="0" animBg="1"/>
      <p:bldP spid="46" grpId="0" animBg="1"/>
      <p:bldP spid="47" grpId="0" animBg="1"/>
      <p:bldP spid="48" grpId="0"/>
      <p:bldP spid="49" grpId="0"/>
      <p:bldP spid="51" grpId="0" animBg="1"/>
      <p:bldP spid="50" grpId="0" animBg="1"/>
      <p:bldP spid="52" grpId="0" animBg="1"/>
      <p:bldP spid="53" grpId="0" animBg="1"/>
      <p:bldP spid="41" grpId="0" animBg="1"/>
      <p:bldP spid="54" grpId="0" animBg="1"/>
      <p:bldP spid="55" grpId="0" animBg="1"/>
      <p:bldP spid="56" grpId="0"/>
      <p:bldP spid="58" grpId="0" animBg="1"/>
      <p:bldP spid="59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backward edge</a:t>
            </a:r>
            <a:br>
              <a:rPr lang="en-US" sz="3200" b="1" dirty="0"/>
            </a:b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to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2578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257800" cy="12954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019" y="4367446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28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7" grpId="0"/>
      <p:bldP spid="48" grpId="0"/>
      <p:bldP spid="51" grpId="0" animBg="1"/>
      <p:bldP spid="52" grpId="0" animBg="1"/>
      <p:bldP spid="53" grpId="0" animBg="1"/>
      <p:bldP spid="53" grpId="1" animBg="1"/>
      <p:bldP spid="50" grpId="0" animBg="1"/>
      <p:bldP spid="54" grpId="0" animBg="1"/>
      <p:bldP spid="55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the (RE-)appearance </a:t>
            </a:r>
            <a:r>
              <a:rPr lang="en-US" sz="3200" dirty="0"/>
              <a:t>of an edge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reduced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to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2590800" y="2438400"/>
            <a:ext cx="58512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96515" y="22214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34615" y="23168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44853" y="22317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8415" y="22214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96515" y="42788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34615" y="43742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7544853" y="42891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8415" y="42788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924800" y="19050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4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5334000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7" grpId="0" animBg="1"/>
      <p:bldP spid="58" grpId="0" animBg="1"/>
      <p:bldP spid="59" grpId="0"/>
      <p:bldP spid="60" grpId="0"/>
      <p:bldP spid="61" grpId="0" animBg="1"/>
      <p:bldP spid="61" grpId="1" animBg="1"/>
      <p:bldP spid="62" grpId="0" animBg="1"/>
      <p:bldP spid="63" grpId="0" animBg="1"/>
      <p:bldP spid="64" grpId="0" animBg="1"/>
      <p:bldP spid="56" grpId="0" animBg="1"/>
      <p:bldP spid="65" grpId="0" animBg="1"/>
      <p:bldP spid="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after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iteration.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7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4864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4864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873812" y="4648200"/>
            <a:ext cx="6000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5" y="435153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04806" y="39486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25" idx="0"/>
          </p:cNvCxnSpPr>
          <p:nvPr/>
        </p:nvCxnSpPr>
        <p:spPr>
          <a:xfrm flipH="1" flipV="1">
            <a:off x="2827806" y="2442411"/>
            <a:ext cx="640873" cy="72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76599" y="53340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ADAA0E-25E9-EC44-9247-3C48A5EBFC3A}"/>
              </a:ext>
            </a:extLst>
          </p:cNvPr>
          <p:cNvSpPr/>
          <p:nvPr/>
        </p:nvSpPr>
        <p:spPr>
          <a:xfrm>
            <a:off x="5029200" y="53340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1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4" grpId="0" animBg="1"/>
      <p:bldP spid="56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/>
              <a:t> of an edge in residual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/>
                  <a:t> from the residual network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(re)-appears</a:t>
                </a:r>
                <a:r>
                  <a:rPr lang="en-US" sz="2000" dirty="0"/>
                  <a:t> in the residual network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We shall discuss a polynomial time algorithm based on the above insight in the next class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286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810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191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7984095-BEE8-388C-C5C4-A1889EBABC44}"/>
              </a:ext>
            </a:extLst>
          </p:cNvPr>
          <p:cNvSpPr/>
          <p:nvPr/>
        </p:nvSpPr>
        <p:spPr>
          <a:xfrm>
            <a:off x="6629400" y="2941638"/>
            <a:ext cx="17526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2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Analysis</a:t>
            </a:r>
            <a:r>
              <a:rPr lang="en-US" sz="3200" b="1" dirty="0"/>
              <a:t> of </a:t>
            </a:r>
            <a:r>
              <a:rPr lang="en-US" sz="3200" b="1" dirty="0">
                <a:solidFill>
                  <a:srgbClr val="7030A0"/>
                </a:solidFill>
              </a:rPr>
              <a:t>Algorithm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Whenever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re-appears in residual network,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distance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increases</a:t>
                </a:r>
                <a:r>
                  <a:rPr lang="en-US" sz="2000" dirty="0"/>
                  <a:t> by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units.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3447288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3382962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9EE78-5EA7-D445-0DF3-2A211E3603CB}"/>
              </a:ext>
            </a:extLst>
          </p:cNvPr>
          <p:cNvSpPr txBox="1"/>
          <p:nvPr/>
        </p:nvSpPr>
        <p:spPr>
          <a:xfrm>
            <a:off x="7391400" y="4898350"/>
            <a:ext cx="121853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Homework</a:t>
            </a:r>
            <a:endParaRPr lang="en-IN" dirty="0">
              <a:solidFill>
                <a:srgbClr val="006C3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D2952-E9DC-60BE-2D02-E2CA6E7C16ED}"/>
              </a:ext>
            </a:extLst>
          </p:cNvPr>
          <p:cNvSpPr/>
          <p:nvPr/>
        </p:nvSpPr>
        <p:spPr>
          <a:xfrm>
            <a:off x="3581400" y="3863181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A17E0-5117-5E41-93F8-0AB0EC76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RECAP</a:t>
            </a:r>
            <a:r>
              <a:rPr lang="en-US" dirty="0"/>
              <a:t> of the </a:t>
            </a:r>
            <a:r>
              <a:rPr lang="en-US" dirty="0">
                <a:solidFill>
                  <a:srgbClr val="006C31"/>
                </a:solidFill>
              </a:rPr>
              <a:t>last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576AEA-DC63-9743-B026-AC2B9C854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7DB1-4E53-4246-8827-60A858D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Integrality </a:t>
            </a:r>
            <a:r>
              <a:rPr lang="en-US" sz="2800" dirty="0"/>
              <a:t>of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useful </a:t>
            </a:r>
            <a:r>
              <a:rPr lang="en-US" sz="2800" b="1" dirty="0">
                <a:solidFill>
                  <a:srgbClr val="C00000"/>
                </a:solidFill>
              </a:rPr>
              <a:t>tool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for many applications</a:t>
            </a:r>
            <a:r>
              <a:rPr lang="en-US" sz="2800" b="1" dirty="0">
                <a:solidFill>
                  <a:schemeClr val="tx1"/>
                </a:solidFill>
              </a:rPr>
              <a:t> of Max-Flow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6002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4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33800" y="1905000"/>
            <a:ext cx="46113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9" grpId="0"/>
      <p:bldP spid="68" grpId="0" animBg="1"/>
      <p:bldP spid="40" grpId="0" animBg="1"/>
      <p:bldP spid="41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B3435B-22CD-2F48-BDDA-53B8658F53E0}"/>
              </a:ext>
            </a:extLst>
          </p:cNvPr>
          <p:cNvSpPr/>
          <p:nvPr/>
        </p:nvSpPr>
        <p:spPr>
          <a:xfrm>
            <a:off x="2133600" y="57150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C77A288-CD9F-8549-B6B5-CEB0A4DD3B74}"/>
              </a:ext>
            </a:extLst>
          </p:cNvPr>
          <p:cNvSpPr/>
          <p:nvPr/>
        </p:nvSpPr>
        <p:spPr>
          <a:xfrm>
            <a:off x="5097479" y="57150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</p:spTree>
    <p:extLst>
      <p:ext uri="{BB962C8B-B14F-4D97-AF65-F5344CB8AC3E}">
        <p14:creationId xmlns:p14="http://schemas.microsoft.com/office/powerpoint/2010/main" val="39946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1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Integrality </a:t>
                </a:r>
                <a:r>
                  <a:rPr lang="en-US" sz="2000" b="1" dirty="0"/>
                  <a:t>of max-flow</a:t>
                </a:r>
              </a:p>
              <a:p>
                <a:endParaRPr lang="en-US" sz="2000" b="1" dirty="0"/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An elementary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Max-Flow </a:t>
                </a:r>
                <a:r>
                  <a:rPr lang="en-US" sz="2000" u="sng" dirty="0"/>
                  <a:t>can </a:t>
                </a:r>
                <a:r>
                  <a:rPr lang="en-US" sz="2000" b="1" u="sng" dirty="0"/>
                  <a:t>not</a:t>
                </a:r>
                <a:r>
                  <a:rPr lang="en-US" sz="2000" u="sng" dirty="0"/>
                  <a:t> </a:t>
                </a:r>
                <a:r>
                  <a:rPr lang="en-US" sz="2000" dirty="0"/>
                  <a:t>decrease if we increase the capacity of any set of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3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 simple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/>
                  <a:t>exercise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If each matrix with entries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can be rounded,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then each matrix can be rounded.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2209800"/>
            <a:ext cx="2514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3048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3733800"/>
            <a:ext cx="4800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8768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3810000"/>
            <a:ext cx="3657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53340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86474-8983-E650-ABE7-B5BA8D136F81}"/>
              </a:ext>
            </a:extLst>
          </p:cNvPr>
          <p:cNvSpPr txBox="1"/>
          <p:nvPr/>
        </p:nvSpPr>
        <p:spPr>
          <a:xfrm>
            <a:off x="7391400" y="4898350"/>
            <a:ext cx="121853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Homework</a:t>
            </a:r>
            <a:endParaRPr lang="en-IN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# 1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236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each vertex has </a:t>
                </a:r>
                <a:r>
                  <a:rPr lang="en-US" sz="2000" b="1" u="sng" dirty="0"/>
                  <a:t>at most </a:t>
                </a:r>
                <a:r>
                  <a:rPr lang="en-US" sz="2000" dirty="0"/>
                  <a:t>one edge incident on it.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057400"/>
              <a:chOff x="3276600" y="2362200"/>
              <a:chExt cx="152400" cy="2057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6"/>
          </p:cNvCxnSpPr>
          <p:nvPr/>
        </p:nvCxnSpPr>
        <p:spPr>
          <a:xfrm flipV="1">
            <a:off x="3429000" y="3733800"/>
            <a:ext cx="1752600" cy="6096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32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057400"/>
                <a:chOff x="3276600" y="2362200"/>
                <a:chExt cx="152400" cy="20574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019300"/>
            <a:chOff x="4114800" y="2514600"/>
            <a:chExt cx="838200" cy="20193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>
            <a:extLst>
              <a:ext uri="{FF2B5EF4-FFF2-40B4-BE49-F238E27FC236}">
                <a16:creationId xmlns:a16="http://schemas.microsoft.com/office/drawing/2014/main" id="{D8B25BE6-BFBB-451C-2AB0-05A04B977311}"/>
              </a:ext>
            </a:extLst>
          </p:cNvPr>
          <p:cNvSpPr/>
          <p:nvPr/>
        </p:nvSpPr>
        <p:spPr>
          <a:xfrm>
            <a:off x="5121433" y="1223270"/>
            <a:ext cx="4079686" cy="838200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instance look like ?</a:t>
            </a:r>
          </a:p>
        </p:txBody>
      </p:sp>
      <p:sp>
        <p:nvSpPr>
          <p:cNvPr id="11" name="Cloud Callout 9">
            <a:extLst>
              <a:ext uri="{FF2B5EF4-FFF2-40B4-BE49-F238E27FC236}">
                <a16:creationId xmlns:a16="http://schemas.microsoft.com/office/drawing/2014/main" id="{237588C6-0B4C-E7B7-1328-85774C683322}"/>
              </a:ext>
            </a:extLst>
          </p:cNvPr>
          <p:cNvSpPr/>
          <p:nvPr/>
        </p:nvSpPr>
        <p:spPr>
          <a:xfrm>
            <a:off x="-234900" y="1209873"/>
            <a:ext cx="4692600" cy="84967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extract the matching from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9">
                <a:extLst>
                  <a:ext uri="{FF2B5EF4-FFF2-40B4-BE49-F238E27FC236}">
                    <a16:creationId xmlns:a16="http://schemas.microsoft.com/office/drawing/2014/main" id="{9D35CD4E-5675-F94E-6604-1C7A5AEF4D84}"/>
                  </a:ext>
                </a:extLst>
              </p:cNvPr>
              <p:cNvSpPr/>
              <p:nvPr/>
            </p:nvSpPr>
            <p:spPr>
              <a:xfrm>
                <a:off x="6648" y="5376207"/>
                <a:ext cx="7154628" cy="1134785"/>
              </a:xfrm>
              <a:prstGeom prst="cloudCallout">
                <a:avLst>
                  <a:gd name="adj1" fmla="val -20833"/>
                  <a:gd name="adj2" fmla="val 8134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will you establish that the value of maximum flow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the same as the same as size of  maximum matching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loud Callout 9">
                <a:extLst>
                  <a:ext uri="{FF2B5EF4-FFF2-40B4-BE49-F238E27FC236}">
                    <a16:creationId xmlns:a16="http://schemas.microsoft.com/office/drawing/2014/main" id="{9D35CD4E-5675-F94E-6604-1C7A5AEF4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" y="5376207"/>
                <a:ext cx="7154628" cy="1134785"/>
              </a:xfrm>
              <a:prstGeom prst="cloudCallout">
                <a:avLst>
                  <a:gd name="adj1" fmla="val -20833"/>
                  <a:gd name="adj2" fmla="val 8134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5F28A61-A05E-94DA-22A0-79711A9EF98E}"/>
              </a:ext>
            </a:extLst>
          </p:cNvPr>
          <p:cNvSpPr txBox="1"/>
          <p:nvPr/>
        </p:nvSpPr>
        <p:spPr>
          <a:xfrm>
            <a:off x="7773061" y="3327892"/>
            <a:ext cx="121853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Homework</a:t>
            </a:r>
            <a:endParaRPr lang="en-IN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9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  <p:bldP spid="11" grpId="0" animBg="1"/>
      <p:bldP spid="12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# 2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marL="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Two paths are said to be edge-disjoint  if they </a:t>
                </a:r>
                <a:r>
                  <a:rPr lang="en-US" sz="2000" b="1" u="sng" dirty="0"/>
                  <a:t>do not share</a:t>
                </a:r>
                <a:r>
                  <a:rPr lang="en-US" sz="2000" dirty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number</a:t>
                </a:r>
                <a:r>
                  <a:rPr lang="en-US" sz="2000" dirty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124200"/>
            <a:ext cx="3124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loud Callout 9">
            <a:extLst>
              <a:ext uri="{FF2B5EF4-FFF2-40B4-BE49-F238E27FC236}">
                <a16:creationId xmlns:a16="http://schemas.microsoft.com/office/drawing/2014/main" id="{BA36A4AC-0AF3-ADE7-F69F-73E057241FA1}"/>
              </a:ext>
            </a:extLst>
          </p:cNvPr>
          <p:cNvSpPr/>
          <p:nvPr/>
        </p:nvSpPr>
        <p:spPr>
          <a:xfrm>
            <a:off x="5046757" y="4256672"/>
            <a:ext cx="4079686" cy="838200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instance look like ?</a:t>
            </a:r>
          </a:p>
        </p:txBody>
      </p:sp>
      <p:sp>
        <p:nvSpPr>
          <p:cNvPr id="3" name="Cloud Callout 9">
            <a:extLst>
              <a:ext uri="{FF2B5EF4-FFF2-40B4-BE49-F238E27FC236}">
                <a16:creationId xmlns:a16="http://schemas.microsoft.com/office/drawing/2014/main" id="{4632C3DD-A689-4912-5095-FFEAE0462603}"/>
              </a:ext>
            </a:extLst>
          </p:cNvPr>
          <p:cNvSpPr/>
          <p:nvPr/>
        </p:nvSpPr>
        <p:spPr>
          <a:xfrm>
            <a:off x="20881" y="4485852"/>
            <a:ext cx="4914900" cy="764152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extract the edge disjoint paths from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9">
                <a:extLst>
                  <a:ext uri="{FF2B5EF4-FFF2-40B4-BE49-F238E27FC236}">
                    <a16:creationId xmlns:a16="http://schemas.microsoft.com/office/drawing/2014/main" id="{1074E7AE-B1AB-CE19-CBC8-F75AB1C39049}"/>
                  </a:ext>
                </a:extLst>
              </p:cNvPr>
              <p:cNvSpPr/>
              <p:nvPr/>
            </p:nvSpPr>
            <p:spPr>
              <a:xfrm>
                <a:off x="1358467" y="5514585"/>
                <a:ext cx="7154628" cy="1134785"/>
              </a:xfrm>
              <a:prstGeom prst="cloudCallout">
                <a:avLst>
                  <a:gd name="adj1" fmla="val -20833"/>
                  <a:gd name="adj2" fmla="val 8134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will you establish that the value of maximum flow in the new graph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the same as the same as the maximum number of edge disjoint paths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loud Callout 9">
                <a:extLst>
                  <a:ext uri="{FF2B5EF4-FFF2-40B4-BE49-F238E27FC236}">
                    <a16:creationId xmlns:a16="http://schemas.microsoft.com/office/drawing/2014/main" id="{1074E7AE-B1AB-CE19-CBC8-F75AB1C39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67" y="5514585"/>
                <a:ext cx="7154628" cy="1134785"/>
              </a:xfrm>
              <a:prstGeom prst="cloudCallout">
                <a:avLst>
                  <a:gd name="adj1" fmla="val -20833"/>
                  <a:gd name="adj2" fmla="val 8134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F28F57-F02B-A09A-0863-C0A4145D9357}"/>
              </a:ext>
            </a:extLst>
          </p:cNvPr>
          <p:cNvSpPr txBox="1"/>
          <p:nvPr/>
        </p:nvSpPr>
        <p:spPr>
          <a:xfrm>
            <a:off x="7925461" y="3613666"/>
            <a:ext cx="121853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Homework</a:t>
            </a:r>
            <a:endParaRPr lang="en-IN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4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" grpId="0" animBg="1"/>
      <p:bldP spid="3" grpId="0" animBg="1"/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/>
                  <a:t>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upon termination</a:t>
                </a:r>
                <a:r>
                  <a:rPr lang="en-US" sz="2000" dirty="0"/>
                  <a:t> of the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loop..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>
                <a:blip r:embed="rId3"/>
                <a:stretch>
                  <a:fillRect l="-1754" t="-840" r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networks with integer edge capacities on which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algo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Ford-Fulkerson</a:t>
                </a:r>
                <a:r>
                  <a:rPr lang="en-US" sz="2000" dirty="0"/>
                  <a:t> algorithm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a </a:t>
                </a:r>
                <a:r>
                  <a:rPr lang="en-US" sz="2000" u="sng" dirty="0"/>
                  <a:t>polynomial time algorithm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even for networks with integer edge capacities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908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048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495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uiExpand="1" animBg="1"/>
      <p:bldP spid="9" grpId="0" uiExpand="1" animBg="1"/>
      <p:bldP spid="10" grpId="0" uiExpan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</a:rPr>
              <a:t>For Networks with </a:t>
            </a:r>
            <a:r>
              <a:rPr lang="en-US" sz="2800" b="1" dirty="0">
                <a:solidFill>
                  <a:srgbClr val="C00000"/>
                </a:solidFill>
              </a:rPr>
              <a:t>integer</a:t>
            </a:r>
            <a:r>
              <a:rPr lang="en-US" sz="2800" b="1" dirty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Assignment </a:t>
            </a:r>
            <a:r>
              <a:rPr lang="en-US" sz="2000" b="1" dirty="0">
                <a:solidFill>
                  <a:srgbClr val="0070C0"/>
                </a:solidFill>
              </a:rPr>
              <a:t>4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Insight </a:t>
            </a:r>
            <a:r>
              <a:rPr lang="en-US" sz="2000" dirty="0"/>
              <a:t>from </a:t>
            </a:r>
          </a:p>
          <a:p>
            <a:pPr lvl="1"/>
            <a:r>
              <a:rPr lang="en-US" sz="1600" dirty="0" err="1"/>
              <a:t>MaxFlow-MinCut</a:t>
            </a:r>
            <a:r>
              <a:rPr lang="en-US" sz="1600" dirty="0"/>
              <a:t> Theorem.</a:t>
            </a:r>
          </a:p>
        </p:txBody>
      </p:sp>
    </p:spTree>
    <p:extLst>
      <p:ext uri="{BB962C8B-B14F-4D97-AF65-F5344CB8AC3E}">
        <p14:creationId xmlns:p14="http://schemas.microsoft.com/office/powerpoint/2010/main" val="11495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7" grpId="0" animBg="1"/>
      <p:bldP spid="8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edge capacities are integers,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1 </a:t>
                </a:r>
                <a:r>
                  <a:rPr lang="en-US" sz="2000" dirty="0"/>
                  <a:t>runs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each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)is the bottleneck edge.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>
                <a:blip r:embed="rId3"/>
                <a:stretch>
                  <a:fillRect l="-105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2B9CE3-524E-1A77-31AF-39340751D88A}"/>
              </a:ext>
            </a:extLst>
          </p:cNvPr>
          <p:cNvGrpSpPr/>
          <p:nvPr/>
        </p:nvGrpSpPr>
        <p:grpSpPr>
          <a:xfrm>
            <a:off x="6105185" y="2670520"/>
            <a:ext cx="1197660" cy="453680"/>
            <a:chOff x="6105185" y="2670520"/>
            <a:chExt cx="1197660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F832DC-1C4F-AC7F-1721-D7BBBA60BDBA}"/>
                    </a:ext>
                  </a:extLst>
                </p:cNvPr>
                <p:cNvSpPr txBox="1"/>
                <p:nvPr/>
              </p:nvSpPr>
              <p:spPr>
                <a:xfrm>
                  <a:off x="6105185" y="2754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F832DC-1C4F-AC7F-1721-D7BBBA60B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185" y="2754868"/>
                  <a:ext cx="4811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21720B-75D6-FD49-F538-8FCAA9D5F643}"/>
                </a:ext>
              </a:extLst>
            </p:cNvPr>
            <p:cNvSpPr/>
            <p:nvPr/>
          </p:nvSpPr>
          <p:spPr>
            <a:xfrm>
              <a:off x="6176111" y="2670520"/>
              <a:ext cx="109491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C08FDE-F88A-D536-5566-7D033A2C69CC}"/>
                </a:ext>
              </a:extLst>
            </p:cNvPr>
            <p:cNvSpPr/>
            <p:nvPr/>
          </p:nvSpPr>
          <p:spPr>
            <a:xfrm>
              <a:off x="6887805" y="2670520"/>
              <a:ext cx="109491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41837D1-E38F-1357-6810-1AAD0519A7AB}"/>
                    </a:ext>
                  </a:extLst>
                </p:cNvPr>
                <p:cNvSpPr txBox="1"/>
                <p:nvPr/>
              </p:nvSpPr>
              <p:spPr>
                <a:xfrm>
                  <a:off x="6816879" y="2754868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41837D1-E38F-1357-6810-1AAD0519A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879" y="2754868"/>
                  <a:ext cx="4859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E78970-7CF8-958A-0943-1768D1CBF344}"/>
              </a:ext>
            </a:extLst>
          </p:cNvPr>
          <p:cNvCxnSpPr/>
          <p:nvPr/>
        </p:nvCxnSpPr>
        <p:spPr>
          <a:xfrm>
            <a:off x="6285602" y="274672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E1AF87-7014-A6E0-D992-581DE25DFBB5}"/>
              </a:ext>
            </a:extLst>
          </p:cNvPr>
          <p:cNvCxnSpPr/>
          <p:nvPr/>
        </p:nvCxnSpPr>
        <p:spPr>
          <a:xfrm>
            <a:off x="6285602" y="2746720"/>
            <a:ext cx="5797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7CC705-9D4E-89E6-F26C-43DB9590F454}"/>
                  </a:ext>
                </a:extLst>
              </p:cNvPr>
              <p:cNvSpPr txBox="1"/>
              <p:nvPr/>
            </p:nvSpPr>
            <p:spPr>
              <a:xfrm>
                <a:off x="6381520" y="2394829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7CC705-9D4E-89E6-F26C-43DB9590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520" y="2394829"/>
                <a:ext cx="413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3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14491</TotalTime>
  <Words>1839</Words>
  <Application>Microsoft Macintosh PowerPoint</Application>
  <PresentationFormat>On-screen Show (4:3)</PresentationFormat>
  <Paragraphs>461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Ford Fulkerson algorithm</vt:lpstr>
      <vt:lpstr>PowerPoint Presentation</vt:lpstr>
      <vt:lpstr>Polynomial Time algorithms for max-flow</vt:lpstr>
      <vt:lpstr>Algorithm 1  </vt:lpstr>
      <vt:lpstr>Algorithm 1  </vt:lpstr>
      <vt:lpstr>Polynomial Time algorithm for max-flow</vt:lpstr>
      <vt:lpstr>Ford Fulkerson Algorithm </vt:lpstr>
      <vt:lpstr>Ford Fulkerson Algorithm </vt:lpstr>
      <vt:lpstr>PowerPoint Presentation</vt:lpstr>
      <vt:lpstr>Disappearance of a forward edge </vt:lpstr>
      <vt:lpstr>Disappearance of a backward edge  </vt:lpstr>
      <vt:lpstr>  the (RE-)appearance of an edge</vt:lpstr>
      <vt:lpstr>(Re)-Appearance of a forward edge </vt:lpstr>
      <vt:lpstr>(Re)-appearance of a backward edge</vt:lpstr>
      <vt:lpstr>Disappearance/Reappearance of an edge in residual network</vt:lpstr>
      <vt:lpstr>Algorithm 2  </vt:lpstr>
      <vt:lpstr>Analysis of Algorithm 2</vt:lpstr>
      <vt:lpstr>Integrality of max-flow</vt:lpstr>
      <vt:lpstr>Integrality of max-flow</vt:lpstr>
      <vt:lpstr>Rounding of a matrix </vt:lpstr>
      <vt:lpstr>Rounding of a matrix </vt:lpstr>
      <vt:lpstr>Application # 1 of Max-Flow</vt:lpstr>
      <vt:lpstr>Bipartite matching</vt:lpstr>
      <vt:lpstr>Bipartite matching               Maximum Flow</vt:lpstr>
      <vt:lpstr>Application # 2 of Max-Flow</vt:lpstr>
      <vt:lpstr>Maximum no. of Edge Disjoint paths from s to t  </vt:lpstr>
      <vt:lpstr>Maximum no. of Edge Disjoint paths from s to 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1383</cp:revision>
  <dcterms:created xsi:type="dcterms:W3CDTF">2011-12-03T04:13:03Z</dcterms:created>
  <dcterms:modified xsi:type="dcterms:W3CDTF">2024-10-17T15:27:55Z</dcterms:modified>
</cp:coreProperties>
</file>