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593" r:id="rId2"/>
    <p:sldId id="627" r:id="rId3"/>
    <p:sldId id="594" r:id="rId4"/>
    <p:sldId id="595" r:id="rId5"/>
    <p:sldId id="642" r:id="rId6"/>
    <p:sldId id="605" r:id="rId7"/>
    <p:sldId id="638" r:id="rId8"/>
    <p:sldId id="597" r:id="rId9"/>
    <p:sldId id="600" r:id="rId10"/>
    <p:sldId id="636" r:id="rId11"/>
    <p:sldId id="640" r:id="rId12"/>
    <p:sldId id="641" r:id="rId13"/>
    <p:sldId id="607" r:id="rId14"/>
    <p:sldId id="630" r:id="rId15"/>
    <p:sldId id="613" r:id="rId16"/>
    <p:sldId id="637" r:id="rId17"/>
    <p:sldId id="608" r:id="rId18"/>
    <p:sldId id="658" r:id="rId19"/>
    <p:sldId id="632" r:id="rId20"/>
    <p:sldId id="603" r:id="rId21"/>
    <p:sldId id="628" r:id="rId22"/>
    <p:sldId id="664" r:id="rId23"/>
    <p:sldId id="665" r:id="rId24"/>
    <p:sldId id="666" r:id="rId25"/>
    <p:sldId id="667" r:id="rId26"/>
    <p:sldId id="668" r:id="rId27"/>
    <p:sldId id="669" r:id="rId28"/>
    <p:sldId id="670" r:id="rId29"/>
    <p:sldId id="671" r:id="rId30"/>
    <p:sldId id="672" r:id="rId31"/>
    <p:sldId id="673" r:id="rId32"/>
    <p:sldId id="621" r:id="rId33"/>
    <p:sldId id="622" r:id="rId34"/>
    <p:sldId id="674" r:id="rId35"/>
    <p:sldId id="624" r:id="rId36"/>
    <p:sldId id="625" r:id="rId37"/>
    <p:sldId id="675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nder Baswana" initials="S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5" autoAdjust="0"/>
    <p:restoredTop sz="92528" autoAdjust="0"/>
  </p:normalViewPr>
  <p:slideViewPr>
    <p:cSldViewPr>
      <p:cViewPr varScale="1">
        <p:scale>
          <a:sx n="103" d="100"/>
          <a:sy n="103" d="100"/>
        </p:scale>
        <p:origin x="23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8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4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23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0.png"/><Relationship Id="rId11" Type="http://schemas.openxmlformats.org/officeDocument/2006/relationships/image" Target="../media/image15.png"/><Relationship Id="rId5" Type="http://schemas.openxmlformats.org/officeDocument/2006/relationships/image" Target="../media/image2002.png"/><Relationship Id="rId10" Type="http://schemas.openxmlformats.org/officeDocument/2006/relationships/image" Target="../media/image14.png"/><Relationship Id="rId4" Type="http://schemas.openxmlformats.org/officeDocument/2006/relationships/image" Target="../media/image1902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7" Type="http://schemas.openxmlformats.org/officeDocument/2006/relationships/image" Target="../media/image2300.png"/><Relationship Id="rId12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0.png"/><Relationship Id="rId11" Type="http://schemas.openxmlformats.org/officeDocument/2006/relationships/image" Target="../media/image13.png"/><Relationship Id="rId5" Type="http://schemas.openxmlformats.org/officeDocument/2006/relationships/image" Target="../media/image2002.png"/><Relationship Id="rId4" Type="http://schemas.openxmlformats.org/officeDocument/2006/relationships/image" Target="../media/image190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02.png"/><Relationship Id="rId18" Type="http://schemas.openxmlformats.org/officeDocument/2006/relationships/image" Target="../media/image19.png"/><Relationship Id="rId3" Type="http://schemas.openxmlformats.org/officeDocument/2006/relationships/image" Target="../media/image11.png"/><Relationship Id="rId21" Type="http://schemas.openxmlformats.org/officeDocument/2006/relationships/image" Target="../media/image22.png"/><Relationship Id="rId7" Type="http://schemas.openxmlformats.org/officeDocument/2006/relationships/image" Target="../media/image2300.png"/><Relationship Id="rId12" Type="http://schemas.openxmlformats.org/officeDocument/2006/relationships/image" Target="../media/image171.png"/><Relationship Id="rId17" Type="http://schemas.openxmlformats.org/officeDocument/2006/relationships/image" Target="../media/image13.png"/><Relationship Id="rId2" Type="http://schemas.openxmlformats.org/officeDocument/2006/relationships/image" Target="../media/image18.png"/><Relationship Id="rId16" Type="http://schemas.openxmlformats.org/officeDocument/2006/relationships/image" Target="../media/image2300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0.png"/><Relationship Id="rId11" Type="http://schemas.openxmlformats.org/officeDocument/2006/relationships/image" Target="../media/image161.png"/><Relationship Id="rId5" Type="http://schemas.openxmlformats.org/officeDocument/2006/relationships/image" Target="../media/image2002.png"/><Relationship Id="rId15" Type="http://schemas.openxmlformats.org/officeDocument/2006/relationships/image" Target="../media/image2200.png"/><Relationship Id="rId10" Type="http://schemas.openxmlformats.org/officeDocument/2006/relationships/image" Target="../media/image15.png"/><Relationship Id="rId19" Type="http://schemas.openxmlformats.org/officeDocument/2006/relationships/image" Target="../media/image20.png"/><Relationship Id="rId4" Type="http://schemas.openxmlformats.org/officeDocument/2006/relationships/image" Target="../media/image1902.png"/><Relationship Id="rId9" Type="http://schemas.openxmlformats.org/officeDocument/2006/relationships/image" Target="../media/image14.png"/><Relationship Id="rId14" Type="http://schemas.openxmlformats.org/officeDocument/2006/relationships/image" Target="../media/image2002.png"/><Relationship Id="rId2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1.png"/><Relationship Id="rId7" Type="http://schemas.openxmlformats.org/officeDocument/2006/relationships/image" Target="../media/image64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40.png"/><Relationship Id="rId4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81.png"/><Relationship Id="rId18" Type="http://schemas.openxmlformats.org/officeDocument/2006/relationships/image" Target="../media/image232.png"/><Relationship Id="rId3" Type="http://schemas.openxmlformats.org/officeDocument/2006/relationships/image" Target="../media/image43.png"/><Relationship Id="rId21" Type="http://schemas.openxmlformats.org/officeDocument/2006/relationships/image" Target="../media/image26.png"/><Relationship Id="rId7" Type="http://schemas.openxmlformats.org/officeDocument/2006/relationships/image" Target="../media/image120.png"/><Relationship Id="rId12" Type="http://schemas.openxmlformats.org/officeDocument/2006/relationships/image" Target="../media/image172.png"/><Relationship Id="rId17" Type="http://schemas.openxmlformats.org/officeDocument/2006/relationships/image" Target="../media/image2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2.png"/><Relationship Id="rId20" Type="http://schemas.openxmlformats.org/officeDocument/2006/relationships/image" Target="../media/image2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11" Type="http://schemas.openxmlformats.org/officeDocument/2006/relationships/image" Target="../media/image162.png"/><Relationship Id="rId5" Type="http://schemas.openxmlformats.org/officeDocument/2006/relationships/image" Target="../media/image101.png"/><Relationship Id="rId15" Type="http://schemas.openxmlformats.org/officeDocument/2006/relationships/image" Target="../media/image202.png"/><Relationship Id="rId10" Type="http://schemas.openxmlformats.org/officeDocument/2006/relationships/image" Target="../media/image151.png"/><Relationship Id="rId19" Type="http://schemas.openxmlformats.org/officeDocument/2006/relationships/image" Target="../media/image241.png"/><Relationship Id="rId4" Type="http://schemas.openxmlformats.org/officeDocument/2006/relationships/image" Target="../media/image91.png"/><Relationship Id="rId9" Type="http://schemas.openxmlformats.org/officeDocument/2006/relationships/image" Target="../media/image142.png"/><Relationship Id="rId14" Type="http://schemas.openxmlformats.org/officeDocument/2006/relationships/image" Target="../media/image191.png"/><Relationship Id="rId2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1.png"/><Relationship Id="rId3" Type="http://schemas.openxmlformats.org/officeDocument/2006/relationships/image" Target="../media/image100.png"/><Relationship Id="rId7" Type="http://schemas.openxmlformats.org/officeDocument/2006/relationships/image" Target="../media/image21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240.png"/><Relationship Id="rId4" Type="http://schemas.openxmlformats.org/officeDocument/2006/relationships/image" Target="../media/image230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6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80.png"/><Relationship Id="rId5" Type="http://schemas.openxmlformats.org/officeDocument/2006/relationships/image" Target="../media/image213.png"/><Relationship Id="rId10" Type="http://schemas.openxmlformats.org/officeDocument/2006/relationships/image" Target="../media/image72.png"/><Relationship Id="rId4" Type="http://schemas.openxmlformats.org/officeDocument/2006/relationships/image" Target="../media/image163.png"/><Relationship Id="rId9" Type="http://schemas.openxmlformats.org/officeDocument/2006/relationships/image" Target="../media/image150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2.png"/><Relationship Id="rId5" Type="http://schemas.openxmlformats.org/officeDocument/2006/relationships/image" Target="../media/image213.png"/><Relationship Id="rId10" Type="http://schemas.openxmlformats.org/officeDocument/2006/relationships/image" Target="../media/image92.png"/><Relationship Id="rId4" Type="http://schemas.openxmlformats.org/officeDocument/2006/relationships/image" Target="../media/image163.png"/><Relationship Id="rId9" Type="http://schemas.openxmlformats.org/officeDocument/2006/relationships/image" Target="../media/image150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2.png"/><Relationship Id="rId4" Type="http://schemas.openxmlformats.org/officeDocument/2006/relationships/image" Target="../media/image100.png"/><Relationship Id="rId9" Type="http://schemas.openxmlformats.org/officeDocument/2006/relationships/image" Target="../media/image150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131.png"/><Relationship Id="rId5" Type="http://schemas.openxmlformats.org/officeDocument/2006/relationships/image" Target="../media/image2302.png"/><Relationship Id="rId10" Type="http://schemas.openxmlformats.org/officeDocument/2006/relationships/image" Target="../media/image1501.png"/><Relationship Id="rId4" Type="http://schemas.openxmlformats.org/officeDocument/2006/relationships/image" Target="../media/image100.png"/><Relationship Id="rId9" Type="http://schemas.openxmlformats.org/officeDocument/2006/relationships/image" Target="../media/image26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2.png"/><Relationship Id="rId10" Type="http://schemas.openxmlformats.org/officeDocument/2006/relationships/image" Target="../media/image1501.png"/><Relationship Id="rId4" Type="http://schemas.openxmlformats.org/officeDocument/2006/relationships/image" Target="../media/image100.png"/><Relationship Id="rId9" Type="http://schemas.openxmlformats.org/officeDocument/2006/relationships/image" Target="../media/image26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0.png"/><Relationship Id="rId13" Type="http://schemas.openxmlformats.org/officeDocument/2006/relationships/image" Target="../media/image52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12" Type="http://schemas.openxmlformats.org/officeDocument/2006/relationships/image" Target="../media/image4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34.png"/><Relationship Id="rId5" Type="http://schemas.openxmlformats.org/officeDocument/2006/relationships/image" Target="../media/image2302.png"/><Relationship Id="rId10" Type="http://schemas.openxmlformats.org/officeDocument/2006/relationships/image" Target="../media/image203.png"/><Relationship Id="rId4" Type="http://schemas.openxmlformats.org/officeDocument/2006/relationships/image" Target="../media/image100.png"/><Relationship Id="rId9" Type="http://schemas.openxmlformats.org/officeDocument/2006/relationships/image" Target="../media/image1501.png"/><Relationship Id="rId14" Type="http://schemas.openxmlformats.org/officeDocument/2006/relationships/image" Target="../media/image1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1.png"/><Relationship Id="rId5" Type="http://schemas.openxmlformats.org/officeDocument/2006/relationships/image" Target="../media/image1901.png"/><Relationship Id="rId4" Type="http://schemas.openxmlformats.org/officeDocument/2006/relationships/image" Target="../media/image50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4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1.png"/><Relationship Id="rId5" Type="http://schemas.openxmlformats.org/officeDocument/2006/relationships/image" Target="../media/image1901.png"/><Relationship Id="rId4" Type="http://schemas.openxmlformats.org/officeDocument/2006/relationships/image" Target="../media/image5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1.png"/><Relationship Id="rId5" Type="http://schemas.openxmlformats.org/officeDocument/2006/relationships/image" Target="../media/image1901.png"/><Relationship Id="rId4" Type="http://schemas.openxmlformats.org/officeDocument/2006/relationships/image" Target="../media/image5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1.png"/><Relationship Id="rId5" Type="http://schemas.openxmlformats.org/officeDocument/2006/relationships/image" Target="../media/image1901.png"/><Relationship Id="rId4" Type="http://schemas.openxmlformats.org/officeDocument/2006/relationships/image" Target="../media/image5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1.png"/><Relationship Id="rId5" Type="http://schemas.openxmlformats.org/officeDocument/2006/relationships/image" Target="../media/image1901.png"/><Relationship Id="rId4" Type="http://schemas.openxmlformats.org/officeDocument/2006/relationships/image" Target="../media/image50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1.png"/><Relationship Id="rId5" Type="http://schemas.openxmlformats.org/officeDocument/2006/relationships/image" Target="../media/image1901.png"/><Relationship Id="rId4" Type="http://schemas.openxmlformats.org/officeDocument/2006/relationships/image" Target="../media/image5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41.png"/><Relationship Id="rId4" Type="http://schemas.openxmlformats.org/officeDocument/2006/relationships/image" Target="../media/image1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342.png"/><Relationship Id="rId7" Type="http://schemas.openxmlformats.org/officeDocument/2006/relationships/image" Target="../media/image1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200.png"/><Relationship Id="rId10" Type="http://schemas.openxmlformats.org/officeDocument/2006/relationships/image" Target="../media/image170.png"/><Relationship Id="rId4" Type="http://schemas.openxmlformats.org/officeDocument/2006/relationships/image" Target="../media/image190.png"/><Relationship Id="rId9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23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8.png"/><Relationship Id="rId5" Type="http://schemas.openxmlformats.org/officeDocument/2006/relationships/image" Target="../media/image200.png"/><Relationship Id="rId10" Type="http://schemas.openxmlformats.org/officeDocument/2006/relationships/image" Target="../media/image7.png"/><Relationship Id="rId4" Type="http://schemas.openxmlformats.org/officeDocument/2006/relationships/image" Target="../media/image190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2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31.png"/><Relationship Id="rId5" Type="http://schemas.openxmlformats.org/officeDocument/2006/relationships/image" Target="../media/image2120.png"/><Relationship Id="rId10" Type="http://schemas.openxmlformats.org/officeDocument/2006/relationships/image" Target="../media/image222.png"/><Relationship Id="rId4" Type="http://schemas.openxmlformats.org/officeDocument/2006/relationships/image" Target="../media/image20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– V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1968" y="3077230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CS602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92137" y="5299948"/>
            <a:ext cx="468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002060"/>
                </a:solidFill>
              </a:rPr>
              <a:t>Polynomial time algorithms for Maximum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1D625-2C2E-01A3-3887-AB517187561A}"/>
              </a:ext>
            </a:extLst>
          </p:cNvPr>
          <p:cNvSpPr txBox="1"/>
          <p:nvPr/>
        </p:nvSpPr>
        <p:spPr>
          <a:xfrm>
            <a:off x="2192137" y="5668896"/>
            <a:ext cx="314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002060"/>
                </a:solidFill>
              </a:rPr>
              <a:t>Applications of Maximum Flow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9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Journey</a:t>
            </a:r>
            <a:r>
              <a:rPr lang="en-US" sz="2800" b="1" dirty="0"/>
              <a:t> of an edge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2438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>
                <a:blip r:embed="rId2"/>
                <a:stretch>
                  <a:fillRect t="-1578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981200" y="1143000"/>
            <a:ext cx="4800600" cy="98708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9" name="Group 38"/>
          <p:cNvGrpSpPr/>
          <p:nvPr/>
        </p:nvGrpSpPr>
        <p:grpSpPr>
          <a:xfrm>
            <a:off x="2080499" y="2819400"/>
            <a:ext cx="4548900" cy="1066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60213" y="13716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213" y="1371600"/>
                <a:ext cx="497187" cy="395558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950173-CCF5-B15E-36A4-587C16DA777D}"/>
              </a:ext>
            </a:extLst>
          </p:cNvPr>
          <p:cNvCxnSpPr>
            <a:cxnSpLocks/>
          </p:cNvCxnSpPr>
          <p:nvPr/>
        </p:nvCxnSpPr>
        <p:spPr>
          <a:xfrm>
            <a:off x="2709787" y="1600200"/>
            <a:ext cx="3233074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6A1F5F-17B9-53C2-7013-46FAAFF41CCD}"/>
                  </a:ext>
                </a:extLst>
              </p:cNvPr>
              <p:cNvSpPr txBox="1"/>
              <p:nvPr/>
            </p:nvSpPr>
            <p:spPr>
              <a:xfrm>
                <a:off x="5166338" y="12192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6A1F5F-17B9-53C2-7013-46FAAFF41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38" y="1219200"/>
                <a:ext cx="39626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B538B0B-73C3-67D5-9A73-D41C138AEB83}"/>
                  </a:ext>
                </a:extLst>
              </p:cNvPr>
              <p:cNvSpPr txBox="1"/>
              <p:nvPr/>
            </p:nvSpPr>
            <p:spPr>
              <a:xfrm>
                <a:off x="3895530" y="1616120"/>
                <a:ext cx="226686" cy="25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B538B0B-73C3-67D5-9A73-D41C138AE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530" y="1616120"/>
                <a:ext cx="226686" cy="251803"/>
              </a:xfrm>
              <a:prstGeom prst="rect">
                <a:avLst/>
              </a:prstGeom>
              <a:blipFill>
                <a:blip r:embed="rId10"/>
                <a:stretch>
                  <a:fillRect r="-2631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D5C6DD3-A2DF-512A-89BD-E8F76E874B2E}"/>
              </a:ext>
            </a:extLst>
          </p:cNvPr>
          <p:cNvCxnSpPr/>
          <p:nvPr/>
        </p:nvCxnSpPr>
        <p:spPr>
          <a:xfrm>
            <a:off x="4049129" y="1600200"/>
            <a:ext cx="49353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81213C68-6CAF-3914-CFE2-8BA45E532291}"/>
              </a:ext>
            </a:extLst>
          </p:cNvPr>
          <p:cNvSpPr/>
          <p:nvPr/>
        </p:nvSpPr>
        <p:spPr>
          <a:xfrm>
            <a:off x="3955913" y="1558613"/>
            <a:ext cx="93216" cy="10390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0725E74-C5A0-E49D-3F3F-C76AD49B85F4}"/>
              </a:ext>
            </a:extLst>
          </p:cNvPr>
          <p:cNvSpPr/>
          <p:nvPr/>
        </p:nvSpPr>
        <p:spPr>
          <a:xfrm>
            <a:off x="4561814" y="1558613"/>
            <a:ext cx="93216" cy="10390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8A540F5-BF36-67E2-B4A6-69AA88278A9A}"/>
                  </a:ext>
                </a:extLst>
              </p:cNvPr>
              <p:cNvSpPr txBox="1"/>
              <p:nvPr/>
            </p:nvSpPr>
            <p:spPr>
              <a:xfrm>
                <a:off x="4501431" y="1616120"/>
                <a:ext cx="229628" cy="25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8A540F5-BF36-67E2-B4A6-69AA88278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431" y="1616120"/>
                <a:ext cx="229628" cy="251803"/>
              </a:xfrm>
              <a:prstGeom prst="rect">
                <a:avLst/>
              </a:prstGeom>
              <a:blipFill>
                <a:blip r:embed="rId11"/>
                <a:stretch>
                  <a:fillRect r="-36842" b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/>
          <p:cNvCxnSpPr/>
          <p:nvPr/>
        </p:nvCxnSpPr>
        <p:spPr>
          <a:xfrm>
            <a:off x="4038600" y="1602923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9AFF061-FAE4-5623-12D6-AD97D87C9B83}"/>
              </a:ext>
            </a:extLst>
          </p:cNvPr>
          <p:cNvCxnSpPr/>
          <p:nvPr/>
        </p:nvCxnSpPr>
        <p:spPr>
          <a:xfrm>
            <a:off x="4049129" y="1600200"/>
            <a:ext cx="49353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AC5FCB6-BE10-045C-FCB8-954613E1B89C}"/>
              </a:ext>
            </a:extLst>
          </p:cNvPr>
          <p:cNvCxnSpPr/>
          <p:nvPr/>
        </p:nvCxnSpPr>
        <p:spPr>
          <a:xfrm>
            <a:off x="4038600" y="1602923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5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  <p:bldP spid="36" grpId="0"/>
      <p:bldP spid="26" grpId="0"/>
      <p:bldP spid="64" grpId="0"/>
      <p:bldP spid="66" grpId="0" animBg="1"/>
      <p:bldP spid="68" grpId="0" animBg="1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Journey </a:t>
            </a:r>
            <a:r>
              <a:rPr lang="en-US" sz="2800" b="1" dirty="0"/>
              <a:t>of an edge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2438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>
                <a:blip r:embed="rId2"/>
                <a:stretch>
                  <a:fillRect t="-1578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981200" y="1143000"/>
            <a:ext cx="4800600" cy="98708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9" name="Group 38"/>
          <p:cNvGrpSpPr/>
          <p:nvPr/>
        </p:nvGrpSpPr>
        <p:grpSpPr>
          <a:xfrm>
            <a:off x="2080499" y="2819400"/>
            <a:ext cx="4548900" cy="1066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60213" y="13716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213" y="1371600"/>
                <a:ext cx="497187" cy="395558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4749AC6A-335B-9DD5-47B2-F4796E9E3D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9AFF061-FAE4-5623-12D6-AD97D87C9B83}"/>
              </a:ext>
            </a:extLst>
          </p:cNvPr>
          <p:cNvCxnSpPr>
            <a:cxnSpLocks/>
          </p:cNvCxnSpPr>
          <p:nvPr/>
        </p:nvCxnSpPr>
        <p:spPr>
          <a:xfrm flipH="1">
            <a:off x="4049129" y="3352800"/>
            <a:ext cx="49353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AC5FCB6-BE10-045C-FCB8-954613E1B89C}"/>
              </a:ext>
            </a:extLst>
          </p:cNvPr>
          <p:cNvCxnSpPr/>
          <p:nvPr/>
        </p:nvCxnSpPr>
        <p:spPr>
          <a:xfrm>
            <a:off x="4314702" y="3355523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5B0F59-9C53-E1EF-B607-4A4F757B7891}"/>
              </a:ext>
            </a:extLst>
          </p:cNvPr>
          <p:cNvCxnSpPr>
            <a:cxnSpLocks/>
          </p:cNvCxnSpPr>
          <p:nvPr/>
        </p:nvCxnSpPr>
        <p:spPr>
          <a:xfrm>
            <a:off x="2709787" y="1600200"/>
            <a:ext cx="3233074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0A5E70-A7CC-8AB7-201D-6B4111FF0C7C}"/>
                  </a:ext>
                </a:extLst>
              </p:cNvPr>
              <p:cNvSpPr txBox="1"/>
              <p:nvPr/>
            </p:nvSpPr>
            <p:spPr>
              <a:xfrm>
                <a:off x="5166338" y="12192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0A5E70-A7CC-8AB7-201D-6B4111FF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38" y="1219200"/>
                <a:ext cx="39626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B538B0B-73C3-67D5-9A73-D41C138AEB83}"/>
                  </a:ext>
                </a:extLst>
              </p:cNvPr>
              <p:cNvSpPr txBox="1"/>
              <p:nvPr/>
            </p:nvSpPr>
            <p:spPr>
              <a:xfrm>
                <a:off x="3895530" y="1616120"/>
                <a:ext cx="226686" cy="25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B538B0B-73C3-67D5-9A73-D41C138AE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530" y="1616120"/>
                <a:ext cx="226686" cy="251803"/>
              </a:xfrm>
              <a:prstGeom prst="rect">
                <a:avLst/>
              </a:prstGeom>
              <a:blipFill>
                <a:blip r:embed="rId12"/>
                <a:stretch>
                  <a:fillRect r="-2631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D5C6DD3-A2DF-512A-89BD-E8F76E874B2E}"/>
              </a:ext>
            </a:extLst>
          </p:cNvPr>
          <p:cNvCxnSpPr/>
          <p:nvPr/>
        </p:nvCxnSpPr>
        <p:spPr>
          <a:xfrm>
            <a:off x="4049129" y="1600200"/>
            <a:ext cx="49353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81213C68-6CAF-3914-CFE2-8BA45E532291}"/>
              </a:ext>
            </a:extLst>
          </p:cNvPr>
          <p:cNvSpPr/>
          <p:nvPr/>
        </p:nvSpPr>
        <p:spPr>
          <a:xfrm>
            <a:off x="3955913" y="1558613"/>
            <a:ext cx="93216" cy="10390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0725E74-C5A0-E49D-3F3F-C76AD49B85F4}"/>
              </a:ext>
            </a:extLst>
          </p:cNvPr>
          <p:cNvSpPr/>
          <p:nvPr/>
        </p:nvSpPr>
        <p:spPr>
          <a:xfrm>
            <a:off x="4561814" y="1558613"/>
            <a:ext cx="93216" cy="10390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8A540F5-BF36-67E2-B4A6-69AA88278A9A}"/>
                  </a:ext>
                </a:extLst>
              </p:cNvPr>
              <p:cNvSpPr txBox="1"/>
              <p:nvPr/>
            </p:nvSpPr>
            <p:spPr>
              <a:xfrm>
                <a:off x="4501431" y="1616120"/>
                <a:ext cx="229628" cy="25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8A540F5-BF36-67E2-B4A6-69AA88278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431" y="1616120"/>
                <a:ext cx="229628" cy="251803"/>
              </a:xfrm>
              <a:prstGeom prst="rect">
                <a:avLst/>
              </a:prstGeom>
              <a:blipFill>
                <a:blip r:embed="rId13"/>
                <a:stretch>
                  <a:fillRect r="-36842" b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/>
          <p:cNvCxnSpPr/>
          <p:nvPr/>
        </p:nvCxnSpPr>
        <p:spPr>
          <a:xfrm>
            <a:off x="4038600" y="1602923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969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4DE002-97BE-97DA-AD2F-1051E85FFBF3}"/>
                  </a:ext>
                </a:extLst>
              </p:cNvPr>
              <p:cNvSpPr txBox="1"/>
              <p:nvPr/>
            </p:nvSpPr>
            <p:spPr>
              <a:xfrm>
                <a:off x="6629400" y="4679021"/>
                <a:ext cx="2606739" cy="3955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4DE002-97BE-97DA-AD2F-1051E85FF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679021"/>
                <a:ext cx="2606739" cy="395558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Journey </a:t>
            </a:r>
            <a:r>
              <a:rPr lang="en-US" sz="2800" b="1" dirty="0"/>
              <a:t>of an edge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2438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>
                <a:blip r:embed="rId3"/>
                <a:stretch>
                  <a:fillRect t="-1578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981200" y="1143000"/>
            <a:ext cx="4800600" cy="98708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9" name="Group 38"/>
          <p:cNvGrpSpPr/>
          <p:nvPr/>
        </p:nvGrpSpPr>
        <p:grpSpPr>
          <a:xfrm>
            <a:off x="2080499" y="2819400"/>
            <a:ext cx="4548900" cy="1066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60213" y="13716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213" y="1371600"/>
                <a:ext cx="497187" cy="395558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B538B0B-73C3-67D5-9A73-D41C138AEB83}"/>
                  </a:ext>
                </a:extLst>
              </p:cNvPr>
              <p:cNvSpPr txBox="1"/>
              <p:nvPr/>
            </p:nvSpPr>
            <p:spPr>
              <a:xfrm>
                <a:off x="3895530" y="1616120"/>
                <a:ext cx="226686" cy="25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B538B0B-73C3-67D5-9A73-D41C138AE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530" y="1616120"/>
                <a:ext cx="226686" cy="251803"/>
              </a:xfrm>
              <a:prstGeom prst="rect">
                <a:avLst/>
              </a:prstGeom>
              <a:blipFill>
                <a:blip r:embed="rId9"/>
                <a:stretch>
                  <a:fillRect r="-2631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D5C6DD3-A2DF-512A-89BD-E8F76E874B2E}"/>
              </a:ext>
            </a:extLst>
          </p:cNvPr>
          <p:cNvCxnSpPr/>
          <p:nvPr/>
        </p:nvCxnSpPr>
        <p:spPr>
          <a:xfrm>
            <a:off x="4049129" y="1600200"/>
            <a:ext cx="49353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81213C68-6CAF-3914-CFE2-8BA45E532291}"/>
              </a:ext>
            </a:extLst>
          </p:cNvPr>
          <p:cNvSpPr/>
          <p:nvPr/>
        </p:nvSpPr>
        <p:spPr>
          <a:xfrm>
            <a:off x="3955913" y="1558613"/>
            <a:ext cx="93216" cy="10390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0725E74-C5A0-E49D-3F3F-C76AD49B85F4}"/>
              </a:ext>
            </a:extLst>
          </p:cNvPr>
          <p:cNvSpPr/>
          <p:nvPr/>
        </p:nvSpPr>
        <p:spPr>
          <a:xfrm>
            <a:off x="4561814" y="1558613"/>
            <a:ext cx="93216" cy="10390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8A540F5-BF36-67E2-B4A6-69AA88278A9A}"/>
                  </a:ext>
                </a:extLst>
              </p:cNvPr>
              <p:cNvSpPr txBox="1"/>
              <p:nvPr/>
            </p:nvSpPr>
            <p:spPr>
              <a:xfrm>
                <a:off x="4501431" y="1616120"/>
                <a:ext cx="229628" cy="25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8A540F5-BF36-67E2-B4A6-69AA88278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431" y="1616120"/>
                <a:ext cx="229628" cy="251803"/>
              </a:xfrm>
              <a:prstGeom prst="rect">
                <a:avLst/>
              </a:prstGeom>
              <a:blipFill>
                <a:blip r:embed="rId10"/>
                <a:stretch>
                  <a:fillRect r="-36842" b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/>
          <p:cNvCxnSpPr/>
          <p:nvPr/>
        </p:nvCxnSpPr>
        <p:spPr>
          <a:xfrm>
            <a:off x="4038600" y="1602923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9AFF061-FAE4-5623-12D6-AD97D87C9B83}"/>
              </a:ext>
            </a:extLst>
          </p:cNvPr>
          <p:cNvCxnSpPr>
            <a:cxnSpLocks/>
          </p:cNvCxnSpPr>
          <p:nvPr/>
        </p:nvCxnSpPr>
        <p:spPr>
          <a:xfrm flipH="1">
            <a:off x="4049129" y="3352800"/>
            <a:ext cx="49353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AC5FCB6-BE10-045C-FCB8-954613E1B89C}"/>
              </a:ext>
            </a:extLst>
          </p:cNvPr>
          <p:cNvCxnSpPr/>
          <p:nvPr/>
        </p:nvCxnSpPr>
        <p:spPr>
          <a:xfrm>
            <a:off x="4314702" y="3355523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F49FF3-9366-951B-62B1-978F2D79810E}"/>
                  </a:ext>
                </a:extLst>
              </p:cNvPr>
              <p:cNvSpPr txBox="1"/>
              <p:nvPr/>
            </p:nvSpPr>
            <p:spPr>
              <a:xfrm>
                <a:off x="1447800" y="465172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F49FF3-9366-951B-62B1-978F2D79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651720"/>
                <a:ext cx="556499" cy="395558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own Arrow Callout 22">
                <a:extLst>
                  <a:ext uri="{FF2B5EF4-FFF2-40B4-BE49-F238E27FC236}">
                    <a16:creationId xmlns:a16="http://schemas.microsoft.com/office/drawing/2014/main" id="{72833F90-4864-AE0A-8050-A143D284ED80}"/>
                  </a:ext>
                </a:extLst>
              </p:cNvPr>
              <p:cNvSpPr/>
              <p:nvPr/>
            </p:nvSpPr>
            <p:spPr>
              <a:xfrm>
                <a:off x="2433961" y="5385949"/>
                <a:ext cx="3971278" cy="405251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3" name="Down Arrow Callout 22">
                <a:extLst>
                  <a:ext uri="{FF2B5EF4-FFF2-40B4-BE49-F238E27FC236}">
                    <a16:creationId xmlns:a16="http://schemas.microsoft.com/office/drawing/2014/main" id="{72833F90-4864-AE0A-8050-A143D284E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961" y="5385949"/>
                <a:ext cx="3971278" cy="405251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>
                <a:blip r:embed="rId12"/>
                <a:stretch>
                  <a:fillRect t="-20588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709936A-306C-E326-F6CA-39F05546D7DA}"/>
              </a:ext>
            </a:extLst>
          </p:cNvPr>
          <p:cNvGrpSpPr/>
          <p:nvPr/>
        </p:nvGrpSpPr>
        <p:grpSpPr>
          <a:xfrm>
            <a:off x="1905000" y="5791200"/>
            <a:ext cx="4800600" cy="987080"/>
            <a:chOff x="457200" y="1828800"/>
            <a:chExt cx="7848600" cy="1447800"/>
          </a:xfrm>
        </p:grpSpPr>
        <p:sp>
          <p:nvSpPr>
            <p:cNvPr id="25" name="Cloud 24">
              <a:extLst>
                <a:ext uri="{FF2B5EF4-FFF2-40B4-BE49-F238E27FC236}">
                  <a16:creationId xmlns:a16="http://schemas.microsoft.com/office/drawing/2014/main" id="{F3D02790-AAE0-0DBE-624C-E3D5F100C8FA}"/>
                </a:ext>
              </a:extLst>
            </p:cNvPr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8433A98-8445-7B2E-6630-56F0F43EA8C4}"/>
                </a:ext>
              </a:extLst>
            </p:cNvPr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3DC25BB-0807-6B09-BCB7-7A70017F83E6}"/>
                  </a:ext>
                </a:extLst>
              </p:cNvPr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8A9280E-BAB0-29A6-A300-5A5768173F05}"/>
                    </a:ext>
                  </a:extLst>
                </p:cNvPr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9A75E757-8C52-EDED-427B-A3D30ED913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1D8B63F-DB41-6717-F023-36F7A3D9C7F2}"/>
                  </a:ext>
                </a:extLst>
              </p:cNvPr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CEF096-BC9C-B91F-25E3-0F5E7CA58E45}"/>
                    </a:ext>
                  </a:extLst>
                </p:cNvPr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9DA28BC-E1CF-E227-BFEF-2316C26115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F2BDDA-4757-7C67-9F23-AFD38DA7C896}"/>
                </a:ext>
              </a:extLst>
            </p:cNvPr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00BB987-B830-0A19-7E6A-4A34B26AD2EB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0B105B8-6BB4-F17B-AEEC-1755601BC6B4}"/>
                  </a:ext>
                </a:extLst>
              </p:cNvPr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CCF38915-5DF3-45F6-7481-692B76334DE0}"/>
                    </a:ext>
                  </a:extLst>
                </p:cNvPr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240BFD6-F6F7-45C7-DC7D-912201FC5466}"/>
                    </a:ext>
                  </a:extLst>
                </p:cNvPr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9E5D7C4-79FA-6731-B7EF-519333596DCB}"/>
                    </a:ext>
                  </a:extLst>
                </p:cNvPr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6CB492FC-3D69-6C4F-FD2E-A82FD6B1DECA}"/>
                      </a:ext>
                    </a:extLst>
                  </p:cNvPr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FAC3C4-7CFA-5D19-222F-494989611A32}"/>
              </a:ext>
            </a:extLst>
          </p:cNvPr>
          <p:cNvGrpSpPr/>
          <p:nvPr/>
        </p:nvGrpSpPr>
        <p:grpSpPr>
          <a:xfrm>
            <a:off x="4337255" y="3962400"/>
            <a:ext cx="148359" cy="430557"/>
            <a:chOff x="2889455" y="3962400"/>
            <a:chExt cx="234745" cy="8382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F00C9A6-5775-7861-BAE6-694172C48BA2}"/>
                </a:ext>
              </a:extLst>
            </p:cNvPr>
            <p:cNvSpPr/>
            <p:nvPr/>
          </p:nvSpPr>
          <p:spPr>
            <a:xfrm>
              <a:off x="2889455" y="39624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CB2867-9706-F393-72CF-E33651B264FD}"/>
                </a:ext>
              </a:extLst>
            </p:cNvPr>
            <p:cNvSpPr/>
            <p:nvPr/>
          </p:nvSpPr>
          <p:spPr>
            <a:xfrm>
              <a:off x="2889455" y="42672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B503A88-1150-631F-7343-E5A0718E39D8}"/>
                </a:ext>
              </a:extLst>
            </p:cNvPr>
            <p:cNvSpPr/>
            <p:nvPr/>
          </p:nvSpPr>
          <p:spPr>
            <a:xfrm>
              <a:off x="2889455" y="45720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B81C92-685E-E97C-5E45-DD6D68F90D3A}"/>
              </a:ext>
            </a:extLst>
          </p:cNvPr>
          <p:cNvCxnSpPr/>
          <p:nvPr/>
        </p:nvCxnSpPr>
        <p:spPr>
          <a:xfrm>
            <a:off x="3962400" y="6244116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50E77F9-AC1D-34A7-6B46-C809848FA168}"/>
              </a:ext>
            </a:extLst>
          </p:cNvPr>
          <p:cNvGrpSpPr/>
          <p:nvPr/>
        </p:nvGrpSpPr>
        <p:grpSpPr>
          <a:xfrm>
            <a:off x="2004300" y="4435520"/>
            <a:ext cx="4701300" cy="898480"/>
            <a:chOff x="457200" y="3886200"/>
            <a:chExt cx="7848600" cy="1447800"/>
          </a:xfrm>
        </p:grpSpPr>
        <p:sp>
          <p:nvSpPr>
            <p:cNvPr id="56" name="Cloud 55">
              <a:extLst>
                <a:ext uri="{FF2B5EF4-FFF2-40B4-BE49-F238E27FC236}">
                  <a16:creationId xmlns:a16="http://schemas.microsoft.com/office/drawing/2014/main" id="{2FD84811-9225-B13D-039D-C16AE88A805C}"/>
                </a:ext>
              </a:extLst>
            </p:cNvPr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1AB0F32-6DE8-BADE-AF15-88BEA8BA3C6C}"/>
                </a:ext>
              </a:extLst>
            </p:cNvPr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18B7F99-53F7-7D59-F194-1C8085A1BEEF}"/>
                  </a:ext>
                </a:extLst>
              </p:cNvPr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046642B4-1C70-BFF0-B125-C162BBB1EB52}"/>
                    </a:ext>
                  </a:extLst>
                </p:cNvPr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F19CC70F-4B18-6087-1489-A378C0DEDA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113231C-A648-0D2C-0C5E-3E59953EB560}"/>
                  </a:ext>
                </a:extLst>
              </p:cNvPr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2B840011-8922-56A8-BAFF-FC2EC5139D93}"/>
                    </a:ext>
                  </a:extLst>
                </p:cNvPr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DB04D7C1-48F7-7067-744E-CF30BE561A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99F85DA-CB87-BAA7-CF26-A24464709BF3}"/>
                </a:ext>
              </a:extLst>
            </p:cNvPr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0A2BE1B2-587A-F732-47F8-67296587424A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11723267-2687-8999-4AF7-56129DF19EBF}"/>
                  </a:ext>
                </a:extLst>
              </p:cNvPr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093E267-808A-A922-372F-030B34D189B1}"/>
                    </a:ext>
                  </a:extLst>
                </p:cNvPr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7D618F9-2032-13AC-4A7E-D7B54446C9D1}"/>
                    </a:ext>
                  </a:extLst>
                </p:cNvPr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05C56154-E678-1E53-BCD7-122C10A85EB0}"/>
                      </a:ext>
                    </a:extLst>
                  </p:cNvPr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1FF04A7-6276-297F-2FE7-C5811A2788E2}"/>
              </a:ext>
            </a:extLst>
          </p:cNvPr>
          <p:cNvCxnSpPr>
            <a:cxnSpLocks/>
          </p:cNvCxnSpPr>
          <p:nvPr/>
        </p:nvCxnSpPr>
        <p:spPr>
          <a:xfrm flipH="1">
            <a:off x="4038600" y="4876800"/>
            <a:ext cx="49353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2D5BE29-A669-F944-F7D1-A5311B9285D6}"/>
              </a:ext>
            </a:extLst>
          </p:cNvPr>
          <p:cNvCxnSpPr/>
          <p:nvPr/>
        </p:nvCxnSpPr>
        <p:spPr>
          <a:xfrm>
            <a:off x="4304173" y="4879523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041D196-4098-8E8D-42BF-86371B48F59F}"/>
              </a:ext>
            </a:extLst>
          </p:cNvPr>
          <p:cNvCxnSpPr>
            <a:cxnSpLocks/>
          </p:cNvCxnSpPr>
          <p:nvPr/>
        </p:nvCxnSpPr>
        <p:spPr>
          <a:xfrm>
            <a:off x="2709787" y="1600200"/>
            <a:ext cx="3233074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B2A1D86-03BA-DED8-F891-3AD74479B281}"/>
                  </a:ext>
                </a:extLst>
              </p:cNvPr>
              <p:cNvSpPr txBox="1"/>
              <p:nvPr/>
            </p:nvSpPr>
            <p:spPr>
              <a:xfrm>
                <a:off x="5166338" y="12192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B2A1D86-03BA-DED8-F891-3AD74479B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38" y="1219200"/>
                <a:ext cx="39626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Freeform 83">
            <a:extLst>
              <a:ext uri="{FF2B5EF4-FFF2-40B4-BE49-F238E27FC236}">
                <a16:creationId xmlns:a16="http://schemas.microsoft.com/office/drawing/2014/main" id="{202E82BF-F29D-C92B-E18A-CC79F96561C5}"/>
              </a:ext>
            </a:extLst>
          </p:cNvPr>
          <p:cNvSpPr/>
          <p:nvPr/>
        </p:nvSpPr>
        <p:spPr>
          <a:xfrm>
            <a:off x="2713703" y="4577184"/>
            <a:ext cx="1946787" cy="289784"/>
          </a:xfrm>
          <a:custGeom>
            <a:avLst/>
            <a:gdLst>
              <a:gd name="connsiteX0" fmla="*/ 0 w 1946787"/>
              <a:gd name="connsiteY0" fmla="*/ 260287 h 289784"/>
              <a:gd name="connsiteX1" fmla="*/ 796413 w 1946787"/>
              <a:gd name="connsiteY1" fmla="*/ 83306 h 289784"/>
              <a:gd name="connsiteX2" fmla="*/ 1371600 w 1946787"/>
              <a:gd name="connsiteY2" fmla="*/ 9564 h 289784"/>
              <a:gd name="connsiteX3" fmla="*/ 1946787 w 1946787"/>
              <a:gd name="connsiteY3" fmla="*/ 289784 h 28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6787" h="289784">
                <a:moveTo>
                  <a:pt x="0" y="260287"/>
                </a:moveTo>
                <a:cubicBezTo>
                  <a:pt x="283906" y="192690"/>
                  <a:pt x="567813" y="125093"/>
                  <a:pt x="796413" y="83306"/>
                </a:cubicBezTo>
                <a:cubicBezTo>
                  <a:pt x="1025013" y="41519"/>
                  <a:pt x="1179871" y="-24849"/>
                  <a:pt x="1371600" y="9564"/>
                </a:cubicBezTo>
                <a:cubicBezTo>
                  <a:pt x="1563329" y="43977"/>
                  <a:pt x="1755058" y="166880"/>
                  <a:pt x="1946787" y="289784"/>
                </a:cubicBezTo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4A2D0558-F562-427F-14DB-BDA4350A6C8B}"/>
              </a:ext>
            </a:extLst>
          </p:cNvPr>
          <p:cNvSpPr/>
          <p:nvPr/>
        </p:nvSpPr>
        <p:spPr>
          <a:xfrm>
            <a:off x="4041058" y="4881716"/>
            <a:ext cx="1858297" cy="361132"/>
          </a:xfrm>
          <a:custGeom>
            <a:avLst/>
            <a:gdLst>
              <a:gd name="connsiteX0" fmla="*/ 0 w 1858297"/>
              <a:gd name="connsiteY0" fmla="*/ 29497 h 361132"/>
              <a:gd name="connsiteX1" fmla="*/ 339213 w 1858297"/>
              <a:gd name="connsiteY1" fmla="*/ 294968 h 361132"/>
              <a:gd name="connsiteX2" fmla="*/ 825910 w 1858297"/>
              <a:gd name="connsiteY2" fmla="*/ 339213 h 361132"/>
              <a:gd name="connsiteX3" fmla="*/ 1858297 w 1858297"/>
              <a:gd name="connsiteY3" fmla="*/ 0 h 36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8297" h="361132">
                <a:moveTo>
                  <a:pt x="0" y="29497"/>
                </a:moveTo>
                <a:cubicBezTo>
                  <a:pt x="100780" y="136423"/>
                  <a:pt x="201561" y="243349"/>
                  <a:pt x="339213" y="294968"/>
                </a:cubicBezTo>
                <a:cubicBezTo>
                  <a:pt x="476865" y="346587"/>
                  <a:pt x="572729" y="388374"/>
                  <a:pt x="825910" y="339213"/>
                </a:cubicBezTo>
                <a:cubicBezTo>
                  <a:pt x="1079091" y="290052"/>
                  <a:pt x="1468694" y="145026"/>
                  <a:pt x="1858297" y="0"/>
                </a:cubicBezTo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74DF53A-49CA-F506-0722-FBBA13141105}"/>
                  </a:ext>
                </a:extLst>
              </p:cNvPr>
              <p:cNvSpPr txBox="1"/>
              <p:nvPr/>
            </p:nvSpPr>
            <p:spPr>
              <a:xfrm>
                <a:off x="4572000" y="449580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74DF53A-49CA-F506-0722-FBBA1314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95800"/>
                <a:ext cx="45557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22BCB4-D0A8-2625-D248-3D36197F39DC}"/>
                  </a:ext>
                </a:extLst>
              </p:cNvPr>
              <p:cNvSpPr txBox="1"/>
              <p:nvPr/>
            </p:nvSpPr>
            <p:spPr>
              <a:xfrm>
                <a:off x="6786904" y="1410723"/>
                <a:ext cx="2484911" cy="3955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22BCB4-D0A8-2625-D248-3D36197F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904" y="1410723"/>
                <a:ext cx="2484911" cy="395558"/>
              </a:xfrm>
              <a:prstGeom prst="rect">
                <a:avLst/>
              </a:prstGeom>
              <a:blipFill>
                <a:blip r:embed="rId19"/>
                <a:stretch>
                  <a:fillRect b="-7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Down Ribbon 59">
                <a:extLst>
                  <a:ext uri="{FF2B5EF4-FFF2-40B4-BE49-F238E27FC236}">
                    <a16:creationId xmlns:a16="http://schemas.microsoft.com/office/drawing/2014/main" id="{616EE46E-558F-2027-685C-78BDC4333F0B}"/>
                  </a:ext>
                </a:extLst>
              </p:cNvPr>
              <p:cNvSpPr/>
              <p:nvPr/>
            </p:nvSpPr>
            <p:spPr>
              <a:xfrm>
                <a:off x="6374518" y="3140747"/>
                <a:ext cx="3048000" cy="67479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Down Ribbon 59">
                <a:extLst>
                  <a:ext uri="{FF2B5EF4-FFF2-40B4-BE49-F238E27FC236}">
                    <a16:creationId xmlns:a16="http://schemas.microsoft.com/office/drawing/2014/main" id="{616EE46E-558F-2027-685C-78BDC4333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518" y="3140747"/>
                <a:ext cx="3048000" cy="67479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404080EF-6F35-0D0E-C9AA-1F28DE0CEE52}"/>
              </a:ext>
            </a:extLst>
          </p:cNvPr>
          <p:cNvSpPr txBox="1"/>
          <p:nvPr/>
        </p:nvSpPr>
        <p:spPr>
          <a:xfrm>
            <a:off x="6873896" y="2734820"/>
            <a:ext cx="211774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Using </a:t>
            </a:r>
            <a:r>
              <a:rPr lang="en-US" sz="1600" b="1" dirty="0">
                <a:solidFill>
                  <a:srgbClr val="C00000"/>
                </a:solidFill>
              </a:rPr>
              <a:t>Lemma 1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0CC43CE-36DA-F7F9-45C2-3B662894F3C5}"/>
                  </a:ext>
                </a:extLst>
              </p:cNvPr>
              <p:cNvSpPr txBox="1"/>
              <p:nvPr/>
            </p:nvSpPr>
            <p:spPr>
              <a:xfrm>
                <a:off x="7470669" y="5122127"/>
                <a:ext cx="1709892" cy="3955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0CC43CE-36DA-F7F9-45C2-3B662894F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669" y="5122127"/>
                <a:ext cx="1709892" cy="395558"/>
              </a:xfrm>
              <a:prstGeom prst="rect">
                <a:avLst/>
              </a:prstGeom>
              <a:blipFill>
                <a:blip r:embed="rId21"/>
                <a:stretch>
                  <a:fillRect b="-7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EC3F0CE-FC32-C22B-8C9E-F5F4D168F57E}"/>
                  </a:ext>
                </a:extLst>
              </p:cNvPr>
              <p:cNvSpPr txBox="1"/>
              <p:nvPr/>
            </p:nvSpPr>
            <p:spPr>
              <a:xfrm>
                <a:off x="7470669" y="5565823"/>
                <a:ext cx="1717906" cy="3955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EC3F0CE-FC32-C22B-8C9E-F5F4D168F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669" y="5565823"/>
                <a:ext cx="1717906" cy="395558"/>
              </a:xfrm>
              <a:prstGeom prst="rect">
                <a:avLst/>
              </a:prstGeom>
              <a:blipFill>
                <a:blip r:embed="rId22"/>
                <a:stretch>
                  <a:fillRect b="-7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4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22" grpId="0"/>
      <p:bldP spid="23" grpId="0" animBg="1"/>
      <p:bldP spid="84" grpId="0" animBg="1"/>
      <p:bldP spid="85" grpId="0" animBg="1"/>
      <p:bldP spid="86" grpId="0"/>
      <p:bldP spid="3" grpId="0" animBg="1"/>
      <p:bldP spid="62" grpId="0" animBg="1"/>
      <p:bldP spid="81" grpId="0" animBg="1"/>
      <p:bldP spid="81" grpId="1" animBg="1"/>
      <p:bldP spid="87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Analysis</a:t>
            </a:r>
            <a:r>
              <a:rPr lang="en-US" sz="3200" b="1" dirty="0"/>
              <a:t> of </a:t>
            </a:r>
            <a:r>
              <a:rPr lang="en-US" sz="3200" b="1" dirty="0">
                <a:solidFill>
                  <a:srgbClr val="7030A0"/>
                </a:solidFill>
              </a:rPr>
              <a:t>Algorithm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Whenever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re-appears in residual network after disappearing in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past,  distance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increases</a:t>
                </a:r>
                <a:r>
                  <a:rPr lang="en-US" sz="2000" dirty="0"/>
                  <a:t> by at least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units.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E</a:t>
                </a:r>
                <a:r>
                  <a:rPr lang="en-US" sz="2000" dirty="0"/>
                  <a:t>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can disappear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times in the algorithm.   ----- (1)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Recall that each iteration results in disappearing of at least one edge.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So, using (1), the number of iterations of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 loop: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iteration: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    [BFS traversal in residual network]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Time complexity of the algorithm : 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2730760"/>
            <a:ext cx="4800600" cy="5458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17340" y="1936880"/>
            <a:ext cx="520725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F2A386-B7BC-BCDA-C5A3-EB74E4B8F9C9}"/>
              </a:ext>
            </a:extLst>
          </p:cNvPr>
          <p:cNvSpPr/>
          <p:nvPr/>
        </p:nvSpPr>
        <p:spPr>
          <a:xfrm>
            <a:off x="6743700" y="1417638"/>
            <a:ext cx="4800600" cy="5458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7E07E3-276B-C954-3192-7A36695A86A0}"/>
              </a:ext>
            </a:extLst>
          </p:cNvPr>
          <p:cNvSpPr/>
          <p:nvPr/>
        </p:nvSpPr>
        <p:spPr>
          <a:xfrm>
            <a:off x="4726734" y="1523678"/>
            <a:ext cx="4800600" cy="5458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A6017B-9BDC-87A8-FAB0-D7B53EDAF192}"/>
              </a:ext>
            </a:extLst>
          </p:cNvPr>
          <p:cNvSpPr/>
          <p:nvPr/>
        </p:nvSpPr>
        <p:spPr>
          <a:xfrm>
            <a:off x="934617" y="1533040"/>
            <a:ext cx="4800600" cy="5458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  <p:bldP spid="2" grpId="0" animBg="1"/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/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866081" y="1415534"/>
            <a:ext cx="4256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5029401" y="141553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492BA1-4E4D-C64D-977E-46D06F291991}"/>
              </a:ext>
            </a:extLst>
          </p:cNvPr>
          <p:cNvSpPr txBox="1"/>
          <p:nvPr/>
        </p:nvSpPr>
        <p:spPr>
          <a:xfrm>
            <a:off x="3597310" y="6356350"/>
            <a:ext cx="2126480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It was a homework.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BB3435B-22CD-2F48-BDDA-53B8658F53E0}"/>
              </a:ext>
            </a:extLst>
          </p:cNvPr>
          <p:cNvSpPr/>
          <p:nvPr/>
        </p:nvSpPr>
        <p:spPr>
          <a:xfrm>
            <a:off x="2133600" y="5715000"/>
            <a:ext cx="21336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always exists !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C77A288-CD9F-8549-B6B5-CEB0A4DD3B74}"/>
              </a:ext>
            </a:extLst>
          </p:cNvPr>
          <p:cNvSpPr/>
          <p:nvPr/>
        </p:nvSpPr>
        <p:spPr>
          <a:xfrm>
            <a:off x="5097479" y="5715000"/>
            <a:ext cx="2903521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can be computed  efficiently.</a:t>
            </a:r>
          </a:p>
        </p:txBody>
      </p:sp>
    </p:spTree>
    <p:extLst>
      <p:ext uri="{BB962C8B-B14F-4D97-AF65-F5344CB8AC3E}">
        <p14:creationId xmlns:p14="http://schemas.microsoft.com/office/powerpoint/2010/main" val="29083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1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Tool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1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Integrality </a:t>
                </a:r>
                <a:r>
                  <a:rPr lang="en-US" sz="2000" b="1" dirty="0"/>
                  <a:t>of max-flow</a:t>
                </a:r>
              </a:p>
              <a:p>
                <a:endParaRPr lang="en-US" sz="2000" b="1" dirty="0"/>
              </a:p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Tool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2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An elementary observation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Max-Flow </a:t>
                </a:r>
                <a:r>
                  <a:rPr lang="en-US" sz="2000" u="sng" dirty="0"/>
                  <a:t>can </a:t>
                </a:r>
                <a:r>
                  <a:rPr lang="en-US" sz="2000" b="1" u="sng" dirty="0"/>
                  <a:t>not</a:t>
                </a:r>
                <a:r>
                  <a:rPr lang="en-US" sz="2000" u="sng" dirty="0"/>
                  <a:t> </a:t>
                </a:r>
                <a:r>
                  <a:rPr lang="en-US" sz="2000" dirty="0"/>
                  <a:t>decrease if we increase the capacity of any set of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Tool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3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A simple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b="1" dirty="0"/>
                  <a:t>exercise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If each matrix with entries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can be rounded,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then each matrix can be rounded.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2209800"/>
            <a:ext cx="2514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3276600"/>
            <a:ext cx="3048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33800" y="3733800"/>
            <a:ext cx="4800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4876800"/>
            <a:ext cx="5334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3810000"/>
            <a:ext cx="3657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5334000"/>
            <a:ext cx="5334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Content Placeholder 9">
                <a:extLst>
                  <a:ext uri="{FF2B5EF4-FFF2-40B4-BE49-F238E27FC236}">
                    <a16:creationId xmlns:a16="http://schemas.microsoft.com/office/drawing/2014/main" id="{B02C8673-698F-ED5F-031D-DC091BEBAFD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Content Placeholder 9">
                <a:extLst>
                  <a:ext uri="{FF2B5EF4-FFF2-40B4-BE49-F238E27FC236}">
                    <a16:creationId xmlns:a16="http://schemas.microsoft.com/office/drawing/2014/main" id="{B02C8673-698F-ED5F-031D-DC091BEBAFD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52" t="-1961" r="-303704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852" t="-1961" r="-203704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852" t="-1961" r="-103704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852" t="-1961" r="-3704" b="-3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52" t="-101961" r="-303704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852" t="-101961" r="-203704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852" t="-101961" r="-103704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852" t="-101961" r="-3704" b="-2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52" t="-201961" r="-303704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852" t="-201961" r="-203704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852" t="-201961" r="-103704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852" t="-201961" r="-3704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52" t="-301961" r="-303704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852" t="-301961" r="-203704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852" t="-301961" r="-103704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852" t="-301961" r="-3704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618842550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849669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624871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5998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59984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0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3754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718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3754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37542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1904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728223" y="1415534"/>
            <a:ext cx="5634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4891542" y="1415534"/>
            <a:ext cx="5747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096000" y="3017520"/>
            <a:ext cx="152400" cy="2133600"/>
            <a:chOff x="3276600" y="2887980"/>
            <a:chExt cx="152400" cy="2133600"/>
          </a:xfrm>
        </p:grpSpPr>
        <p:sp>
          <p:nvSpPr>
            <p:cNvPr id="24" name="Oval 23"/>
            <p:cNvSpPr/>
            <p:nvPr/>
          </p:nvSpPr>
          <p:spPr>
            <a:xfrm>
              <a:off x="3276600" y="28879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276600" y="34899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76600" y="41757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276600" y="48691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467600" y="2971800"/>
            <a:ext cx="152400" cy="2133600"/>
            <a:chOff x="3276600" y="2887980"/>
            <a:chExt cx="152400" cy="2133600"/>
          </a:xfrm>
        </p:grpSpPr>
        <p:sp>
          <p:nvSpPr>
            <p:cNvPr id="31" name="Oval 30"/>
            <p:cNvSpPr/>
            <p:nvPr/>
          </p:nvSpPr>
          <p:spPr>
            <a:xfrm>
              <a:off x="3276600" y="28879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276600" y="34899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276600" y="41757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276600" y="48691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Oval 34"/>
          <p:cNvSpPr/>
          <p:nvPr/>
        </p:nvSpPr>
        <p:spPr>
          <a:xfrm>
            <a:off x="5410200" y="3962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153400" y="3886200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6226082" y="3101882"/>
            <a:ext cx="1317718" cy="1851118"/>
            <a:chOff x="6226082" y="3101882"/>
            <a:chExt cx="1317718" cy="1851118"/>
          </a:xfrm>
        </p:grpSpPr>
        <p:cxnSp>
          <p:nvCxnSpPr>
            <p:cNvPr id="3" name="Straight Arrow Connector 2"/>
            <p:cNvCxnSpPr>
              <a:endCxn id="31" idx="3"/>
            </p:cNvCxnSpPr>
            <p:nvPr/>
          </p:nvCxnSpPr>
          <p:spPr>
            <a:xfrm>
              <a:off x="6248400" y="3101882"/>
              <a:ext cx="124151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5"/>
              <a:endCxn id="32" idx="2"/>
            </p:cNvCxnSpPr>
            <p:nvPr/>
          </p:nvCxnSpPr>
          <p:spPr>
            <a:xfrm>
              <a:off x="6226082" y="3147602"/>
              <a:ext cx="1241518" cy="5023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1"/>
            </p:cNvCxnSpPr>
            <p:nvPr/>
          </p:nvCxnSpPr>
          <p:spPr>
            <a:xfrm>
              <a:off x="6248400" y="3169920"/>
              <a:ext cx="1241518" cy="11119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4" idx="0"/>
            </p:cNvCxnSpPr>
            <p:nvPr/>
          </p:nvCxnSpPr>
          <p:spPr>
            <a:xfrm>
              <a:off x="6226082" y="3169920"/>
              <a:ext cx="1317718" cy="17830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226082" y="3124200"/>
            <a:ext cx="1317718" cy="1905000"/>
            <a:chOff x="6226082" y="3124200"/>
            <a:chExt cx="1317718" cy="1905000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6248400" y="4419600"/>
              <a:ext cx="1219200" cy="609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8" idx="7"/>
            </p:cNvCxnSpPr>
            <p:nvPr/>
          </p:nvCxnSpPr>
          <p:spPr>
            <a:xfrm flipV="1">
              <a:off x="6226082" y="3733800"/>
              <a:ext cx="1317718" cy="5938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248400" y="4343400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28" idx="7"/>
            </p:cNvCxnSpPr>
            <p:nvPr/>
          </p:nvCxnSpPr>
          <p:spPr>
            <a:xfrm flipV="1">
              <a:off x="6226082" y="3124200"/>
              <a:ext cx="1263836" cy="12034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226082" y="3101882"/>
            <a:ext cx="1263836" cy="1873436"/>
            <a:chOff x="6226082" y="3101882"/>
            <a:chExt cx="1263836" cy="1873436"/>
          </a:xfrm>
        </p:grpSpPr>
        <p:cxnSp>
          <p:nvCxnSpPr>
            <p:cNvPr id="43" name="Straight Arrow Connector 42"/>
            <p:cNvCxnSpPr>
              <a:endCxn id="31" idx="3"/>
            </p:cNvCxnSpPr>
            <p:nvPr/>
          </p:nvCxnSpPr>
          <p:spPr>
            <a:xfrm flipV="1">
              <a:off x="6228080" y="3101882"/>
              <a:ext cx="1261838" cy="5557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248400" y="3687945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248400" y="3726180"/>
              <a:ext cx="1219200" cy="609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34" idx="1"/>
            </p:cNvCxnSpPr>
            <p:nvPr/>
          </p:nvCxnSpPr>
          <p:spPr>
            <a:xfrm>
              <a:off x="6226082" y="3733800"/>
              <a:ext cx="1263836" cy="12415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172200" y="3169920"/>
            <a:ext cx="1371600" cy="1859280"/>
            <a:chOff x="6172200" y="3169920"/>
            <a:chExt cx="1371600" cy="1859280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6248400" y="5029199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6172200" y="4435382"/>
              <a:ext cx="1317718" cy="5938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6172200" y="3733800"/>
              <a:ext cx="1371600" cy="12954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29" idx="0"/>
            </p:cNvCxnSpPr>
            <p:nvPr/>
          </p:nvCxnSpPr>
          <p:spPr>
            <a:xfrm flipV="1">
              <a:off x="6172200" y="3169920"/>
              <a:ext cx="1317718" cy="18288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5486400" y="3147602"/>
            <a:ext cx="631918" cy="1927318"/>
            <a:chOff x="5486400" y="3147602"/>
            <a:chExt cx="631918" cy="1927318"/>
          </a:xfrm>
        </p:grpSpPr>
        <p:cxnSp>
          <p:nvCxnSpPr>
            <p:cNvPr id="74" name="Straight Arrow Connector 73"/>
            <p:cNvCxnSpPr>
              <a:stCxn id="35" idx="0"/>
              <a:endCxn id="24" idx="3"/>
            </p:cNvCxnSpPr>
            <p:nvPr/>
          </p:nvCxnSpPr>
          <p:spPr>
            <a:xfrm flipV="1">
              <a:off x="5486400" y="3147602"/>
              <a:ext cx="631918" cy="814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5" idx="4"/>
              <a:endCxn id="29" idx="2"/>
            </p:cNvCxnSpPr>
            <p:nvPr/>
          </p:nvCxnSpPr>
          <p:spPr>
            <a:xfrm>
              <a:off x="5486400" y="4114800"/>
              <a:ext cx="609600" cy="960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35" idx="7"/>
              <a:endCxn id="27" idx="2"/>
            </p:cNvCxnSpPr>
            <p:nvPr/>
          </p:nvCxnSpPr>
          <p:spPr>
            <a:xfrm flipV="1">
              <a:off x="5540282" y="3695700"/>
              <a:ext cx="555718" cy="289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35" idx="6"/>
              <a:endCxn id="28" idx="1"/>
            </p:cNvCxnSpPr>
            <p:nvPr/>
          </p:nvCxnSpPr>
          <p:spPr>
            <a:xfrm>
              <a:off x="5562600" y="4038600"/>
              <a:ext cx="555718" cy="289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597682" y="3101882"/>
            <a:ext cx="631918" cy="1927318"/>
            <a:chOff x="7597682" y="3101882"/>
            <a:chExt cx="631918" cy="1927318"/>
          </a:xfrm>
        </p:grpSpPr>
        <p:cxnSp>
          <p:nvCxnSpPr>
            <p:cNvPr id="86" name="Straight Arrow Connector 85"/>
            <p:cNvCxnSpPr>
              <a:stCxn id="31" idx="5"/>
              <a:endCxn id="36" idx="0"/>
            </p:cNvCxnSpPr>
            <p:nvPr/>
          </p:nvCxnSpPr>
          <p:spPr>
            <a:xfrm>
              <a:off x="7597682" y="3101882"/>
              <a:ext cx="631918" cy="7843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36" idx="4"/>
            </p:cNvCxnSpPr>
            <p:nvPr/>
          </p:nvCxnSpPr>
          <p:spPr>
            <a:xfrm flipV="1">
              <a:off x="7620000" y="4038600"/>
              <a:ext cx="6096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3" idx="5"/>
              <a:endCxn id="36" idx="3"/>
            </p:cNvCxnSpPr>
            <p:nvPr/>
          </p:nvCxnSpPr>
          <p:spPr>
            <a:xfrm flipV="1">
              <a:off x="7597682" y="4016282"/>
              <a:ext cx="578036" cy="3733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36" idx="1"/>
            </p:cNvCxnSpPr>
            <p:nvPr/>
          </p:nvCxnSpPr>
          <p:spPr>
            <a:xfrm>
              <a:off x="7620000" y="3695700"/>
              <a:ext cx="555718" cy="212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7690556" y="3200400"/>
            <a:ext cx="307329" cy="1404610"/>
            <a:chOff x="7690556" y="3200400"/>
            <a:chExt cx="307329" cy="1404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696200" y="3200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200400"/>
                  <a:ext cx="301685" cy="2616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4082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7693378" y="3578599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78" y="3578599"/>
                  <a:ext cx="301685" cy="2616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7690556" y="3962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3962400"/>
                  <a:ext cx="301685" cy="2616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4082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7690556" y="4343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4343400"/>
                  <a:ext cx="301685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408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/>
          <p:cNvGrpSpPr/>
          <p:nvPr/>
        </p:nvGrpSpPr>
        <p:grpSpPr>
          <a:xfrm>
            <a:off x="5633156" y="3276600"/>
            <a:ext cx="301685" cy="1328410"/>
            <a:chOff x="5633156" y="3276600"/>
            <a:chExt cx="301685" cy="13284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5633156" y="32766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276600"/>
                  <a:ext cx="301685" cy="2616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5633156" y="362459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624590"/>
                  <a:ext cx="301685" cy="2616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5633156" y="3962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962400"/>
                  <a:ext cx="301685" cy="2616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5633156" y="4343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4343400"/>
                  <a:ext cx="301685" cy="2616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6647570" y="312929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3129290"/>
                <a:ext cx="439030" cy="261610"/>
              </a:xfrm>
              <a:prstGeom prst="rect">
                <a:avLst/>
              </a:prstGeom>
              <a:blipFill rotWithShape="1">
                <a:blip r:embed="rId16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647570" y="347728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3477280"/>
                <a:ext cx="439030" cy="261610"/>
              </a:xfrm>
              <a:prstGeom prst="rect">
                <a:avLst/>
              </a:prstGeom>
              <a:blipFill rotWithShape="1">
                <a:blip r:embed="rId17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629400" y="3837679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37679"/>
                <a:ext cx="439030" cy="261610"/>
              </a:xfrm>
              <a:prstGeom prst="rect">
                <a:avLst/>
              </a:prstGeom>
              <a:blipFill rotWithShape="1">
                <a:blip r:embed="rId18"/>
                <a:stretch>
                  <a:fillRect r="-138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647570" y="411480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4114800"/>
                <a:ext cx="439030" cy="261610"/>
              </a:xfrm>
              <a:prstGeom prst="rect">
                <a:avLst/>
              </a:prstGeom>
              <a:blipFill rotWithShape="1">
                <a:blip r:embed="rId19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6695440" y="3113051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113051"/>
                <a:ext cx="301685" cy="261610"/>
              </a:xfrm>
              <a:prstGeom prst="rect">
                <a:avLst/>
              </a:prstGeom>
              <a:blipFill rotWithShape="1">
                <a:blip r:embed="rId15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6730576" y="3456815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76" y="3456815"/>
                <a:ext cx="301685" cy="261610"/>
              </a:xfrm>
              <a:prstGeom prst="rect">
                <a:avLst/>
              </a:prstGeom>
              <a:blipFill rotWithShape="1">
                <a:blip r:embed="rId20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695439" y="3822710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39" y="3822710"/>
                <a:ext cx="301685" cy="261610"/>
              </a:xfrm>
              <a:prstGeom prst="rect">
                <a:avLst/>
              </a:prstGeom>
              <a:blipFill rotWithShape="1">
                <a:blip r:embed="rId21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681741" y="4142760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741" y="4142760"/>
                <a:ext cx="301685" cy="261610"/>
              </a:xfrm>
              <a:prstGeom prst="rect">
                <a:avLst/>
              </a:prstGeom>
              <a:blipFill rotWithShape="1">
                <a:blip r:embed="rId15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5818141" y="2602468"/>
            <a:ext cx="6348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rows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213746" y="2590800"/>
            <a:ext cx="9730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columns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3088" y="1148251"/>
            <a:ext cx="751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Tool </a:t>
            </a:r>
            <a:r>
              <a:rPr lang="en-US" b="1" dirty="0">
                <a:solidFill>
                  <a:srgbClr val="00B0F0"/>
                </a:solidFill>
              </a:rPr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153400" y="1611868"/>
            <a:ext cx="751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Tool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131936" y="2057699"/>
            <a:ext cx="751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Tool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670722" y="3081090"/>
            <a:ext cx="17370" cy="188214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85E39-FBEB-A0F8-F3CE-23F165E5F3D4}"/>
              </a:ext>
            </a:extLst>
          </p:cNvPr>
          <p:cNvSpPr/>
          <p:nvPr/>
        </p:nvSpPr>
        <p:spPr>
          <a:xfrm>
            <a:off x="1061156" y="4114800"/>
            <a:ext cx="2743200" cy="639762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23983-E142-43ED-27E0-4F21C663F9B1}"/>
              </a:ext>
            </a:extLst>
          </p:cNvPr>
          <p:cNvSpPr/>
          <p:nvPr/>
        </p:nvSpPr>
        <p:spPr>
          <a:xfrm>
            <a:off x="240149" y="4114800"/>
            <a:ext cx="679895" cy="639762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366212-42D0-E375-2239-77D1857825CE}"/>
              </a:ext>
            </a:extLst>
          </p:cNvPr>
          <p:cNvSpPr/>
          <p:nvPr/>
        </p:nvSpPr>
        <p:spPr>
          <a:xfrm>
            <a:off x="3125199" y="2078244"/>
            <a:ext cx="685800" cy="591248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32CEBF-6593-675C-7BA5-0851EE9BA22F}"/>
              </a:ext>
            </a:extLst>
          </p:cNvPr>
          <p:cNvSpPr/>
          <p:nvPr/>
        </p:nvSpPr>
        <p:spPr>
          <a:xfrm>
            <a:off x="3124200" y="2831631"/>
            <a:ext cx="687798" cy="2565400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315BC36-E552-2DC4-C7D8-E433EBF09032}"/>
                  </a:ext>
                </a:extLst>
              </p:cNvPr>
              <p:cNvSpPr txBox="1"/>
              <p:nvPr/>
            </p:nvSpPr>
            <p:spPr>
              <a:xfrm>
                <a:off x="8544157" y="5760980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315BC36-E552-2DC4-C7D8-E433EBF09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157" y="5760980"/>
                <a:ext cx="37542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27527F-945A-3E84-5AEB-793E2F381C40}"/>
              </a:ext>
            </a:extLst>
          </p:cNvPr>
          <p:cNvCxnSpPr>
            <a:cxnSpLocks/>
          </p:cNvCxnSpPr>
          <p:nvPr/>
        </p:nvCxnSpPr>
        <p:spPr>
          <a:xfrm>
            <a:off x="5559616" y="4033510"/>
            <a:ext cx="555718" cy="28901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D86BCCD-631C-92C0-09D9-8B3CCBE81ADB}"/>
              </a:ext>
            </a:extLst>
          </p:cNvPr>
          <p:cNvGrpSpPr/>
          <p:nvPr/>
        </p:nvGrpSpPr>
        <p:grpSpPr>
          <a:xfrm>
            <a:off x="6244686" y="3120050"/>
            <a:ext cx="1317718" cy="1905000"/>
            <a:chOff x="6378482" y="3276600"/>
            <a:chExt cx="1317718" cy="19050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3A69994-C8DB-1F1D-CBAE-98FC9825A0DD}"/>
                </a:ext>
              </a:extLst>
            </p:cNvPr>
            <p:cNvCxnSpPr/>
            <p:nvPr/>
          </p:nvCxnSpPr>
          <p:spPr>
            <a:xfrm>
              <a:off x="6400800" y="4572000"/>
              <a:ext cx="1219200" cy="6096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8507932-B9F9-57CD-29D0-2291C618055B}"/>
                </a:ext>
              </a:extLst>
            </p:cNvPr>
            <p:cNvCxnSpPr/>
            <p:nvPr/>
          </p:nvCxnSpPr>
          <p:spPr>
            <a:xfrm flipV="1">
              <a:off x="6378482" y="3886200"/>
              <a:ext cx="1317718" cy="5938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000C335-2AB6-5E50-CD85-FE7AEC5796D1}"/>
                </a:ext>
              </a:extLst>
            </p:cNvPr>
            <p:cNvCxnSpPr/>
            <p:nvPr/>
          </p:nvCxnSpPr>
          <p:spPr>
            <a:xfrm flipV="1">
              <a:off x="6400800" y="4495800"/>
              <a:ext cx="1219200" cy="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2E6A0A4-9195-62C1-33AD-6AA77EC269D5}"/>
                </a:ext>
              </a:extLst>
            </p:cNvPr>
            <p:cNvCxnSpPr/>
            <p:nvPr/>
          </p:nvCxnSpPr>
          <p:spPr>
            <a:xfrm flipV="1">
              <a:off x="6378482" y="3276600"/>
              <a:ext cx="1263836" cy="12034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BE6E5A-61FB-193E-AEF5-E353FB778A92}"/>
              </a:ext>
            </a:extLst>
          </p:cNvPr>
          <p:cNvCxnSpPr/>
          <p:nvPr/>
        </p:nvCxnSpPr>
        <p:spPr>
          <a:xfrm flipV="1">
            <a:off x="5549053" y="3679918"/>
            <a:ext cx="555718" cy="28901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D4E771-BBB3-5980-5F96-0DB95B5EFEB5}"/>
              </a:ext>
            </a:extLst>
          </p:cNvPr>
          <p:cNvCxnSpPr/>
          <p:nvPr/>
        </p:nvCxnSpPr>
        <p:spPr>
          <a:xfrm flipV="1">
            <a:off x="6223691" y="3098072"/>
            <a:ext cx="1261838" cy="55571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14319D-C691-1464-7954-BB696F2AC19C}"/>
              </a:ext>
            </a:extLst>
          </p:cNvPr>
          <p:cNvCxnSpPr>
            <a:cxnSpLocks/>
          </p:cNvCxnSpPr>
          <p:nvPr/>
        </p:nvCxnSpPr>
        <p:spPr>
          <a:xfrm flipV="1">
            <a:off x="6256591" y="3682178"/>
            <a:ext cx="1219200" cy="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7AF55B5-CF1C-A240-60F2-E7B92971F4BF}"/>
              </a:ext>
            </a:extLst>
          </p:cNvPr>
          <p:cNvCxnSpPr>
            <a:cxnSpLocks/>
          </p:cNvCxnSpPr>
          <p:nvPr/>
        </p:nvCxnSpPr>
        <p:spPr>
          <a:xfrm>
            <a:off x="6257159" y="3736360"/>
            <a:ext cx="1191837" cy="122415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EFD57E-C307-6425-DBA5-26853DB5F124}"/>
              </a:ext>
            </a:extLst>
          </p:cNvPr>
          <p:cNvSpPr txBox="1"/>
          <p:nvPr/>
        </p:nvSpPr>
        <p:spPr>
          <a:xfrm>
            <a:off x="548687" y="6331506"/>
            <a:ext cx="73926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Reproduce precise arguments we discussed in class on your own</a:t>
            </a:r>
          </a:p>
        </p:txBody>
      </p:sp>
      <p:sp>
        <p:nvSpPr>
          <p:cNvPr id="13" name="Cloud Callout 1">
            <a:extLst>
              <a:ext uri="{FF2B5EF4-FFF2-40B4-BE49-F238E27FC236}">
                <a16:creationId xmlns:a16="http://schemas.microsoft.com/office/drawing/2014/main" id="{6C12D54F-6A5C-1EC2-35CD-EE3BC64D48FE}"/>
              </a:ext>
            </a:extLst>
          </p:cNvPr>
          <p:cNvSpPr/>
          <p:nvPr/>
        </p:nvSpPr>
        <p:spPr>
          <a:xfrm>
            <a:off x="3084854" y="5553734"/>
            <a:ext cx="5220946" cy="876912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What is the maximum flow in this network ?</a:t>
            </a:r>
            <a:endParaRPr lang="en-US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3A6714-E206-54F3-EA1E-10F02EB4DF04}"/>
              </a:ext>
            </a:extLst>
          </p:cNvPr>
          <p:cNvCxnSpPr/>
          <p:nvPr/>
        </p:nvCxnSpPr>
        <p:spPr>
          <a:xfrm flipV="1">
            <a:off x="7629845" y="4008956"/>
            <a:ext cx="609600" cy="990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A21FBE8-12D7-015D-7476-54D2B9A30B56}"/>
              </a:ext>
            </a:extLst>
          </p:cNvPr>
          <p:cNvGrpSpPr/>
          <p:nvPr/>
        </p:nvGrpSpPr>
        <p:grpSpPr>
          <a:xfrm>
            <a:off x="6226082" y="3147602"/>
            <a:ext cx="1317718" cy="1881598"/>
            <a:chOff x="6369711" y="3604802"/>
            <a:chExt cx="1317718" cy="188159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16B4C8B-1802-F1B0-7413-B620D118F35F}"/>
                </a:ext>
              </a:extLst>
            </p:cNvPr>
            <p:cNvCxnSpPr/>
            <p:nvPr/>
          </p:nvCxnSpPr>
          <p:spPr>
            <a:xfrm>
              <a:off x="6400800" y="4876800"/>
              <a:ext cx="1219200" cy="6096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C608F97-816A-6C67-E50C-9E159CAF2101}"/>
                </a:ext>
              </a:extLst>
            </p:cNvPr>
            <p:cNvCxnSpPr>
              <a:cxnSpLocks/>
              <a:stCxn id="27" idx="5"/>
              <a:endCxn id="34" idx="1"/>
            </p:cNvCxnSpPr>
            <p:nvPr/>
          </p:nvCxnSpPr>
          <p:spPr>
            <a:xfrm>
              <a:off x="6369711" y="4206782"/>
              <a:ext cx="1263836" cy="122573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2016C59-7EFE-E61F-74A5-932F7243AED5}"/>
                </a:ext>
              </a:extLst>
            </p:cNvPr>
            <p:cNvCxnSpPr>
              <a:cxnSpLocks/>
              <a:stCxn id="24" idx="5"/>
              <a:endCxn id="34" idx="0"/>
            </p:cNvCxnSpPr>
            <p:nvPr/>
          </p:nvCxnSpPr>
          <p:spPr>
            <a:xfrm>
              <a:off x="6369711" y="3604802"/>
              <a:ext cx="1317718" cy="180539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47BE1C4-139A-335A-51BE-07A2F9E0AEDD}"/>
                </a:ext>
              </a:extLst>
            </p:cNvPr>
            <p:cNvCxnSpPr/>
            <p:nvPr/>
          </p:nvCxnSpPr>
          <p:spPr>
            <a:xfrm flipV="1">
              <a:off x="6400800" y="5486399"/>
              <a:ext cx="1219200" cy="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75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3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7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1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5" grpId="0" animBg="1"/>
      <p:bldP spid="36" grpId="0" animBg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8" grpId="0"/>
      <p:bldP spid="129" grpId="0"/>
      <p:bldP spid="130" grpId="0"/>
      <p:bldP spid="131" grpId="0" animBg="1"/>
      <p:bldP spid="132" grpId="0" animBg="1"/>
      <p:bldP spid="7" grpId="0" animBg="1"/>
      <p:bldP spid="81" grpId="0" animBg="1"/>
      <p:bldP spid="82" grpId="0" animBg="1"/>
      <p:bldP spid="21" grpId="0" animBg="1"/>
      <p:bldP spid="21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40" grpId="0" animBg="1"/>
      <p:bldP spid="2" grpId="0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400" dirty="0"/>
              <a:t>Proof of the</a:t>
            </a:r>
            <a:r>
              <a:rPr lang="en-US" sz="2400" dirty="0">
                <a:solidFill>
                  <a:srgbClr val="7030A0"/>
                </a:solidFill>
              </a:rPr>
              <a:t> monotonic increase </a:t>
            </a:r>
            <a:r>
              <a:rPr lang="en-US" sz="2400" dirty="0"/>
              <a:t>of </a:t>
            </a:r>
            <a:br>
              <a:rPr lang="en-US" sz="2400" dirty="0"/>
            </a:br>
            <a:r>
              <a:rPr lang="en-US" sz="2400" dirty="0" err="1">
                <a:solidFill>
                  <a:srgbClr val="C00000"/>
                </a:solidFill>
              </a:rPr>
              <a:t>distanceS</a:t>
            </a:r>
            <a:r>
              <a:rPr lang="en-US" sz="2400" dirty="0"/>
              <a:t> in  residual network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0A1EA-CBDF-A841-B6EF-DB7E34C07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rgbClr val="006C31"/>
                </a:solidFill>
              </a:rPr>
              <a:t>Homework</a:t>
            </a:r>
          </a:p>
          <a:p>
            <a:pPr algn="ctr"/>
            <a:endParaRPr lang="en-US" sz="3600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9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Application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006C31"/>
                </a:solidFill>
              </a:rPr>
              <a:t>Max-Flow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Bipartite</a:t>
            </a:r>
            <a:r>
              <a:rPr lang="en-US" sz="3200" b="1" dirty="0">
                <a:solidFill>
                  <a:srgbClr val="7030A0"/>
                </a:solidFill>
              </a:rPr>
              <a:t> Matching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1547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bipartite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compute largest subset of edges</a:t>
                </a:r>
              </a:p>
              <a:p>
                <a:pPr marL="0" indent="0">
                  <a:buNone/>
                </a:pPr>
                <a:r>
                  <a:rPr lang="en-US" sz="2000" dirty="0"/>
                  <a:t> such that each vertex has </a:t>
                </a:r>
                <a:r>
                  <a:rPr lang="en-US" sz="2000" b="1" u="sng" dirty="0"/>
                  <a:t>at most </a:t>
                </a:r>
                <a:r>
                  <a:rPr lang="en-US" sz="2000" dirty="0"/>
                  <a:t>one edge incident on it.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07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514600"/>
              <a:chOff x="3276600" y="2362200"/>
              <a:chExt cx="152400" cy="2514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6600" y="4724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applicants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429000" y="2438400"/>
            <a:ext cx="1774918" cy="2895600"/>
            <a:chOff x="3429000" y="2438400"/>
            <a:chExt cx="1774918" cy="2895600"/>
          </a:xfrm>
        </p:grpSpPr>
        <p:grpSp>
          <p:nvGrpSpPr>
            <p:cNvPr id="64" name="Group 63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3429000" y="3733800"/>
                  <a:ext cx="1752600" cy="1600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48" name="Straight Connector 47"/>
                  <p:cNvCxnSpPr>
                    <a:stCxn id="9" idx="6"/>
                    <a:endCxn id="21" idx="2"/>
                  </p:cNvCxnSpPr>
                  <p:nvPr/>
                </p:nvCxnSpPr>
                <p:spPr>
                  <a:xfrm flipV="1">
                    <a:off x="3429000" y="4267200"/>
                    <a:ext cx="17526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26" name="Straight Connector 25"/>
                    <p:cNvCxnSpPr>
                      <a:endCxn id="15" idx="2"/>
                    </p:cNvCxnSpPr>
                    <p:nvPr/>
                  </p:nvCxnSpPr>
                  <p:spPr>
                    <a:xfrm>
                      <a:off x="3429000" y="2438400"/>
                      <a:ext cx="1752600" cy="152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3429000" y="2590800"/>
                      <a:ext cx="1752600" cy="1295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cxnSpLocks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533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2" idx="6"/>
                      <a:endCxn id="21" idx="3"/>
                    </p:cNvCxnSpPr>
                    <p:nvPr/>
                  </p:nvCxnSpPr>
                  <p:spPr>
                    <a:xfrm flipV="1">
                      <a:off x="3429000" y="4321082"/>
                      <a:ext cx="1774918" cy="10129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17302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>
                      <a:stCxn id="9" idx="6"/>
                      <a:endCxn id="19" idx="2"/>
                    </p:cNvCxnSpPr>
                    <p:nvPr/>
                  </p:nvCxnSpPr>
                  <p:spPr>
                    <a:xfrm flipV="1">
                      <a:off x="3429000" y="3733800"/>
                      <a:ext cx="1752600" cy="609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59" name="Straight Connector 58"/>
              <p:cNvCxnSpPr>
                <a:stCxn id="7" idx="6"/>
              </p:cNvCxnSpPr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endCxn id="20" idx="2"/>
            </p:cNvCxnSpPr>
            <p:nvPr/>
          </p:nvCxnSpPr>
          <p:spPr>
            <a:xfrm>
              <a:off x="3429000" y="4343400"/>
              <a:ext cx="1752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29000" y="2438400"/>
            <a:ext cx="1752600" cy="2895600"/>
            <a:chOff x="3429000" y="2438400"/>
            <a:chExt cx="1752600" cy="2895600"/>
          </a:xfrm>
        </p:grpSpPr>
        <p:grpSp>
          <p:nvGrpSpPr>
            <p:cNvPr id="49" name="Group 48"/>
            <p:cNvGrpSpPr/>
            <p:nvPr/>
          </p:nvGrpSpPr>
          <p:grpSpPr>
            <a:xfrm>
              <a:off x="3429000" y="2438400"/>
              <a:ext cx="1752600" cy="2286000"/>
              <a:chOff x="3429000" y="2438400"/>
              <a:chExt cx="1752600" cy="22860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29000" y="2438400"/>
                <a:ext cx="1752600" cy="1524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762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V="1">
              <a:off x="3429000" y="3733800"/>
              <a:ext cx="1752600" cy="1600200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3429000" y="2590800"/>
            <a:ext cx="1752600" cy="3048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429000" y="4321082"/>
            <a:ext cx="1774918" cy="101291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9" idx="6"/>
          </p:cNvCxnSpPr>
          <p:nvPr/>
        </p:nvCxnSpPr>
        <p:spPr>
          <a:xfrm flipV="1">
            <a:off x="3429000" y="3733800"/>
            <a:ext cx="1752600" cy="6096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3593068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Matching of size </a:t>
            </a:r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4400" y="3581400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Matching of size </a:t>
            </a:r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1416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5" grpId="0"/>
      <p:bldP spid="66" grpId="0"/>
      <p:bldP spid="18" grpId="0" animBg="1"/>
      <p:bldP spid="18" grpId="1" animBg="1"/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02639A-905B-E645-8EE8-25C08758D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</a:t>
            </a:r>
            <a:r>
              <a:rPr lang="en-US" b="1" dirty="0"/>
              <a:t> of the </a:t>
            </a:r>
            <a:r>
              <a:rPr lang="en-US" b="1" dirty="0">
                <a:solidFill>
                  <a:srgbClr val="006C31"/>
                </a:solidFill>
              </a:rPr>
              <a:t>last lecture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6303A4-CB29-1348-ADFC-1A52CCA2D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8E6CD-817C-7A4F-9C21-67301F89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3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cxnSpLocks/>
                        <a:endCxn id="21" idx="2"/>
                      </p:cNvCxnSpPr>
                      <p:nvPr/>
                    </p:nvCxnSpPr>
                    <p:spPr>
                      <a:xfrm flipV="1">
                        <a:off x="3429000" y="4267200"/>
                        <a:ext cx="1752600" cy="533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019300"/>
            <a:chOff x="4114800" y="2514600"/>
            <a:chExt cx="838200" cy="2019300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 flipV="1">
              <a:off x="4686300" y="4391799"/>
              <a:ext cx="114300" cy="27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676666" y="2466201"/>
            <a:ext cx="742934" cy="2791599"/>
            <a:chOff x="3676666" y="2237601"/>
            <a:chExt cx="742934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676666" y="2237601"/>
              <a:ext cx="742934" cy="2791599"/>
              <a:chOff x="3676666" y="2237601"/>
              <a:chExt cx="742934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3676666" y="4146969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6666" y="4146969"/>
                    <a:ext cx="31130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3700740" y="4399897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0740" y="4399897"/>
                    <a:ext cx="31130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/>
          <p:cNvSpPr/>
          <p:nvPr/>
        </p:nvSpPr>
        <p:spPr>
          <a:xfrm>
            <a:off x="5181600" y="5271701"/>
            <a:ext cx="3736848" cy="1205299"/>
          </a:xfrm>
          <a:prstGeom prst="cloudCallout">
            <a:avLst>
              <a:gd name="adj1" fmla="val -20833"/>
              <a:gd name="adj2" fmla="val 813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the </a:t>
            </a:r>
            <a:r>
              <a:rPr lang="en-US" u="sng" dirty="0">
                <a:solidFill>
                  <a:schemeClr val="tx1"/>
                </a:solidFill>
              </a:rPr>
              <a:t>max-flow</a:t>
            </a:r>
            <a:r>
              <a:rPr lang="en-US" dirty="0">
                <a:solidFill>
                  <a:schemeClr val="tx1"/>
                </a:solidFill>
              </a:rPr>
              <a:t> instance look like ?</a:t>
            </a:r>
          </a:p>
        </p:txBody>
      </p:sp>
    </p:spTree>
    <p:extLst>
      <p:ext uri="{BB962C8B-B14F-4D97-AF65-F5344CB8AC3E}">
        <p14:creationId xmlns:p14="http://schemas.microsoft.com/office/powerpoint/2010/main" val="164286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6" grpId="0" animBg="1"/>
      <p:bldP spid="170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Theorem</a:t>
            </a:r>
            <a:r>
              <a:rPr lang="en-US" sz="2000" dirty="0"/>
              <a:t>: There is a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                   there is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514600"/>
              <a:chOff x="3276600" y="2362200"/>
              <a:chExt cx="152400" cy="2514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6600" y="4724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applicants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cxnSp>
        <p:nvCxnSpPr>
          <p:cNvPr id="30" name="Straight Connector 29"/>
          <p:cNvCxnSpPr>
            <a:endCxn id="17" idx="2"/>
          </p:cNvCxnSpPr>
          <p:nvPr/>
        </p:nvCxnSpPr>
        <p:spPr>
          <a:xfrm>
            <a:off x="3429000" y="2895600"/>
            <a:ext cx="17526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429000" y="3733800"/>
            <a:ext cx="1752600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6"/>
            <a:endCxn id="21" idx="2"/>
          </p:cNvCxnSpPr>
          <p:nvPr/>
        </p:nvCxnSpPr>
        <p:spPr>
          <a:xfrm flipV="1">
            <a:off x="3429000" y="4267200"/>
            <a:ext cx="17526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5" idx="2"/>
          </p:cNvCxnSpPr>
          <p:nvPr/>
        </p:nvCxnSpPr>
        <p:spPr>
          <a:xfrm>
            <a:off x="3429000" y="2438400"/>
            <a:ext cx="17526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429000" y="2590800"/>
            <a:ext cx="1752600" cy="129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  <a:endCxn id="21" idx="2"/>
          </p:cNvCxnSpPr>
          <p:nvPr/>
        </p:nvCxnSpPr>
        <p:spPr>
          <a:xfrm flipV="1">
            <a:off x="3429000" y="42672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6"/>
            <a:endCxn id="21" idx="3"/>
          </p:cNvCxnSpPr>
          <p:nvPr/>
        </p:nvCxnSpPr>
        <p:spPr>
          <a:xfrm flipV="1">
            <a:off x="3429000" y="4321082"/>
            <a:ext cx="17749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5" idx="2"/>
          </p:cNvCxnSpPr>
          <p:nvPr/>
        </p:nvCxnSpPr>
        <p:spPr>
          <a:xfrm flipV="1">
            <a:off x="3429000" y="2590800"/>
            <a:ext cx="17526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5" idx="2"/>
          </p:cNvCxnSpPr>
          <p:nvPr/>
        </p:nvCxnSpPr>
        <p:spPr>
          <a:xfrm flipV="1">
            <a:off x="3429000" y="2590800"/>
            <a:ext cx="1752600" cy="1730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6"/>
            <a:endCxn id="19" idx="2"/>
          </p:cNvCxnSpPr>
          <p:nvPr/>
        </p:nvCxnSpPr>
        <p:spPr>
          <a:xfrm flipV="1">
            <a:off x="3429000" y="3733800"/>
            <a:ext cx="1752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6"/>
          </p:cNvCxnSpPr>
          <p:nvPr/>
        </p:nvCxnSpPr>
        <p:spPr>
          <a:xfrm>
            <a:off x="3429000" y="3352800"/>
            <a:ext cx="1752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20" idx="2"/>
          </p:cNvCxnSpPr>
          <p:nvPr/>
        </p:nvCxnSpPr>
        <p:spPr>
          <a:xfrm>
            <a:off x="3429000" y="4343400"/>
            <a:ext cx="17526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343400" y="3810000"/>
            <a:ext cx="76200" cy="439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419600" y="3200402"/>
            <a:ext cx="152400" cy="1523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419600" y="4343402"/>
            <a:ext cx="76200" cy="76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</p:cNvCxnSpPr>
          <p:nvPr/>
        </p:nvCxnSpPr>
        <p:spPr>
          <a:xfrm flipV="1">
            <a:off x="4686300" y="4381499"/>
            <a:ext cx="95250" cy="38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419600" y="3962400"/>
            <a:ext cx="76200" cy="436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381500" y="2514600"/>
            <a:ext cx="114300" cy="55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381500" y="2743200"/>
            <a:ext cx="1143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305300" y="3009900"/>
            <a:ext cx="152400" cy="38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267200" y="3200400"/>
            <a:ext cx="1143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267200" y="4305300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876800" y="4452119"/>
            <a:ext cx="76200" cy="436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114800" y="4495801"/>
            <a:ext cx="76200" cy="380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6324600" y="3429000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248400" y="358140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581400"/>
                <a:ext cx="3337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/>
          <p:cNvSpPr/>
          <p:nvPr/>
        </p:nvSpPr>
        <p:spPr>
          <a:xfrm>
            <a:off x="1981200" y="3429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905000" y="35814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581400"/>
                <a:ext cx="3529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97" idx="7"/>
            <a:endCxn id="5" idx="3"/>
          </p:cNvCxnSpPr>
          <p:nvPr/>
        </p:nvCxnSpPr>
        <p:spPr>
          <a:xfrm flipV="1">
            <a:off x="2111282" y="2492282"/>
            <a:ext cx="1187636" cy="959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7" idx="6"/>
            <a:endCxn id="6" idx="3"/>
          </p:cNvCxnSpPr>
          <p:nvPr/>
        </p:nvCxnSpPr>
        <p:spPr>
          <a:xfrm flipV="1">
            <a:off x="2133600" y="2949482"/>
            <a:ext cx="1165318" cy="5557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7" idx="5"/>
            <a:endCxn id="7" idx="3"/>
          </p:cNvCxnSpPr>
          <p:nvPr/>
        </p:nvCxnSpPr>
        <p:spPr>
          <a:xfrm flipV="1">
            <a:off x="2111282" y="3406682"/>
            <a:ext cx="1187636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8" idx="0"/>
            <a:endCxn id="8" idx="1"/>
          </p:cNvCxnSpPr>
          <p:nvPr/>
        </p:nvCxnSpPr>
        <p:spPr>
          <a:xfrm>
            <a:off x="2081491" y="3581400"/>
            <a:ext cx="1217427" cy="250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8" idx="0"/>
            <a:endCxn id="9" idx="1"/>
          </p:cNvCxnSpPr>
          <p:nvPr/>
        </p:nvCxnSpPr>
        <p:spPr>
          <a:xfrm>
            <a:off x="2081491" y="3581400"/>
            <a:ext cx="1217427" cy="708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8" idx="0"/>
            <a:endCxn id="22" idx="2"/>
          </p:cNvCxnSpPr>
          <p:nvPr/>
        </p:nvCxnSpPr>
        <p:spPr>
          <a:xfrm>
            <a:off x="2081491" y="3581400"/>
            <a:ext cx="1195109" cy="1752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8" idx="0"/>
            <a:endCxn id="11" idx="2"/>
          </p:cNvCxnSpPr>
          <p:nvPr/>
        </p:nvCxnSpPr>
        <p:spPr>
          <a:xfrm>
            <a:off x="2081491" y="3581400"/>
            <a:ext cx="1195109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5" idx="6"/>
            <a:endCxn id="93" idx="2"/>
          </p:cNvCxnSpPr>
          <p:nvPr/>
        </p:nvCxnSpPr>
        <p:spPr>
          <a:xfrm>
            <a:off x="5334000" y="2590800"/>
            <a:ext cx="9906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7" idx="6"/>
            <a:endCxn id="93" idx="2"/>
          </p:cNvCxnSpPr>
          <p:nvPr/>
        </p:nvCxnSpPr>
        <p:spPr>
          <a:xfrm>
            <a:off x="5334000" y="3124200"/>
            <a:ext cx="9906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9" idx="6"/>
            <a:endCxn id="93" idx="3"/>
          </p:cNvCxnSpPr>
          <p:nvPr/>
        </p:nvCxnSpPr>
        <p:spPr>
          <a:xfrm flipV="1">
            <a:off x="5334000" y="3559082"/>
            <a:ext cx="1012918" cy="1747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1" idx="6"/>
            <a:endCxn id="93" idx="3"/>
          </p:cNvCxnSpPr>
          <p:nvPr/>
        </p:nvCxnSpPr>
        <p:spPr>
          <a:xfrm flipV="1">
            <a:off x="5334000" y="3559082"/>
            <a:ext cx="1012918" cy="708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0" idx="6"/>
          </p:cNvCxnSpPr>
          <p:nvPr/>
        </p:nvCxnSpPr>
        <p:spPr>
          <a:xfrm flipV="1">
            <a:off x="5334000" y="3581400"/>
            <a:ext cx="990600" cy="1143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5410200" y="32282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2282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5410200" y="36854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6854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5410200" y="40664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066401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5410200" y="44474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4474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5410200" y="27432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7432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2584296" y="28956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296" y="28956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2590800" y="32004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2004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2584296" y="35052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296" y="35052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2590800" y="37616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761601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2590800" y="39902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9902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2590800" y="42672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2672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2590800" y="45236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523601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3962400" y="36854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6854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3962400" y="24662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4662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3962400" y="27710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7710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3962400" y="29996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999601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3962400" y="33806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3806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3962400" y="41148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1148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032096" y="42672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096" y="4267200"/>
                <a:ext cx="31130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3691862" y="4611469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62" y="4611469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886200" y="47522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7522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886200" y="49808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980801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4108296" y="38100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296" y="38100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loud Callout 11"/>
          <p:cNvSpPr/>
          <p:nvPr/>
        </p:nvSpPr>
        <p:spPr>
          <a:xfrm>
            <a:off x="6019800" y="4038600"/>
            <a:ext cx="3124200" cy="1279266"/>
          </a:xfrm>
          <a:prstGeom prst="cloudCallout">
            <a:avLst>
              <a:gd name="adj1" fmla="val -14396"/>
              <a:gd name="adj2" fmla="val 847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relation between the two instances ?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13493" y="5904468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667000" y="6273800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</a:t>
            </a:r>
          </a:p>
        </p:txBody>
      </p:sp>
      <p:sp>
        <p:nvSpPr>
          <p:cNvPr id="108" name="Left-Right Arrow 135">
            <a:extLst>
              <a:ext uri="{FF2B5EF4-FFF2-40B4-BE49-F238E27FC236}">
                <a16:creationId xmlns:a16="http://schemas.microsoft.com/office/drawing/2014/main" id="{B750AF28-89E1-604F-82F7-CBB62FF4AEA8}"/>
              </a:ext>
            </a:extLst>
          </p:cNvPr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ED00D7-771F-8212-2A2D-22A8AFF14978}"/>
                  </a:ext>
                </a:extLst>
              </p:cNvPr>
              <p:cNvSpPr txBox="1"/>
              <p:nvPr/>
            </p:nvSpPr>
            <p:spPr>
              <a:xfrm>
                <a:off x="3621093" y="5904468"/>
                <a:ext cx="3571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matching of size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if and only if</a:t>
                </a:r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ED00D7-771F-8212-2A2D-22A8AFF1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093" y="5904468"/>
                <a:ext cx="3571299" cy="369332"/>
              </a:xfrm>
              <a:prstGeom prst="rect">
                <a:avLst/>
              </a:prstGeom>
              <a:blipFill>
                <a:blip r:embed="rId10"/>
                <a:stretch>
                  <a:fillRect l="-1365" t="-10000" r="-512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F7308A-F7A4-725E-8970-AFFC05B4270E}"/>
                  </a:ext>
                </a:extLst>
              </p:cNvPr>
              <p:cNvSpPr txBox="1"/>
              <p:nvPr/>
            </p:nvSpPr>
            <p:spPr>
              <a:xfrm>
                <a:off x="3676964" y="6260184"/>
                <a:ext cx="2475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F7308A-F7A4-725E-8970-AFFC05B4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964" y="6260184"/>
                <a:ext cx="2475871" cy="369332"/>
              </a:xfrm>
              <a:prstGeom prst="rect">
                <a:avLst/>
              </a:prstGeom>
              <a:blipFill>
                <a:blip r:embed="rId11"/>
                <a:stretch>
                  <a:fillRect t="-9836" r="-172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07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2" grpId="1" animBg="1"/>
      <p:bldP spid="16" grpId="0" uiExpand="1"/>
      <p:bldP spid="16" grpId="1"/>
      <p:bldP spid="110" grpId="0"/>
      <p:bldP spid="110" grpId="1"/>
      <p:bldP spid="25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Theorem</a:t>
            </a:r>
            <a:r>
              <a:rPr lang="en-US" sz="2000" dirty="0"/>
              <a:t>: There is a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                   there is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514600"/>
              <a:chOff x="3276600" y="2362200"/>
              <a:chExt cx="152400" cy="2514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6600" y="4724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applicants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cxnSp>
        <p:nvCxnSpPr>
          <p:cNvPr id="30" name="Straight Connector 29"/>
          <p:cNvCxnSpPr>
            <a:endCxn id="17" idx="2"/>
          </p:cNvCxnSpPr>
          <p:nvPr/>
        </p:nvCxnSpPr>
        <p:spPr>
          <a:xfrm>
            <a:off x="3429000" y="2895600"/>
            <a:ext cx="17526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429000" y="3733800"/>
            <a:ext cx="1752600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6"/>
            <a:endCxn id="21" idx="2"/>
          </p:cNvCxnSpPr>
          <p:nvPr/>
        </p:nvCxnSpPr>
        <p:spPr>
          <a:xfrm flipV="1">
            <a:off x="3429000" y="4267200"/>
            <a:ext cx="17526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5" idx="2"/>
          </p:cNvCxnSpPr>
          <p:nvPr/>
        </p:nvCxnSpPr>
        <p:spPr>
          <a:xfrm>
            <a:off x="3429000" y="2438400"/>
            <a:ext cx="17526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429000" y="2590800"/>
            <a:ext cx="1752600" cy="129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  <a:endCxn id="21" idx="2"/>
          </p:cNvCxnSpPr>
          <p:nvPr/>
        </p:nvCxnSpPr>
        <p:spPr>
          <a:xfrm flipV="1">
            <a:off x="3429000" y="42672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6"/>
            <a:endCxn id="21" idx="3"/>
          </p:cNvCxnSpPr>
          <p:nvPr/>
        </p:nvCxnSpPr>
        <p:spPr>
          <a:xfrm flipV="1">
            <a:off x="3429000" y="4321082"/>
            <a:ext cx="17749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5" idx="2"/>
          </p:cNvCxnSpPr>
          <p:nvPr/>
        </p:nvCxnSpPr>
        <p:spPr>
          <a:xfrm flipV="1">
            <a:off x="3429000" y="2590800"/>
            <a:ext cx="17526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5" idx="2"/>
          </p:cNvCxnSpPr>
          <p:nvPr/>
        </p:nvCxnSpPr>
        <p:spPr>
          <a:xfrm flipV="1">
            <a:off x="3429000" y="2590800"/>
            <a:ext cx="1752600" cy="1730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6"/>
            <a:endCxn id="19" idx="2"/>
          </p:cNvCxnSpPr>
          <p:nvPr/>
        </p:nvCxnSpPr>
        <p:spPr>
          <a:xfrm flipV="1">
            <a:off x="3429000" y="3733800"/>
            <a:ext cx="1752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6"/>
          </p:cNvCxnSpPr>
          <p:nvPr/>
        </p:nvCxnSpPr>
        <p:spPr>
          <a:xfrm>
            <a:off x="3429000" y="3352800"/>
            <a:ext cx="1752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20" idx="2"/>
          </p:cNvCxnSpPr>
          <p:nvPr/>
        </p:nvCxnSpPr>
        <p:spPr>
          <a:xfrm>
            <a:off x="3429000" y="4343400"/>
            <a:ext cx="17526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343400" y="3810000"/>
            <a:ext cx="76200" cy="439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419600" y="3200402"/>
            <a:ext cx="152400" cy="1523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419600" y="4343402"/>
            <a:ext cx="76200" cy="761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</p:cNvCxnSpPr>
          <p:nvPr/>
        </p:nvCxnSpPr>
        <p:spPr>
          <a:xfrm flipV="1">
            <a:off x="4686300" y="4381499"/>
            <a:ext cx="95250" cy="38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419600" y="3962400"/>
            <a:ext cx="76200" cy="436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381500" y="2514600"/>
            <a:ext cx="114300" cy="55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381500" y="2743200"/>
            <a:ext cx="1143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305300" y="3009900"/>
            <a:ext cx="152400" cy="38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267200" y="3200400"/>
            <a:ext cx="1143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267200" y="4305300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876800" y="4452119"/>
            <a:ext cx="76200" cy="436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114800" y="4495801"/>
            <a:ext cx="76200" cy="380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6324600" y="3429000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248400" y="358140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581400"/>
                <a:ext cx="3337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/>
          <p:cNvSpPr/>
          <p:nvPr/>
        </p:nvSpPr>
        <p:spPr>
          <a:xfrm>
            <a:off x="1981200" y="3429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905000" y="3581400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581400"/>
                <a:ext cx="3529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97" idx="7"/>
            <a:endCxn id="5" idx="3"/>
          </p:cNvCxnSpPr>
          <p:nvPr/>
        </p:nvCxnSpPr>
        <p:spPr>
          <a:xfrm flipV="1">
            <a:off x="2111282" y="2492282"/>
            <a:ext cx="1187636" cy="959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7" idx="6"/>
            <a:endCxn id="6" idx="3"/>
          </p:cNvCxnSpPr>
          <p:nvPr/>
        </p:nvCxnSpPr>
        <p:spPr>
          <a:xfrm flipV="1">
            <a:off x="2133600" y="2949482"/>
            <a:ext cx="1165318" cy="5557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7" idx="5"/>
            <a:endCxn id="7" idx="3"/>
          </p:cNvCxnSpPr>
          <p:nvPr/>
        </p:nvCxnSpPr>
        <p:spPr>
          <a:xfrm flipV="1">
            <a:off x="2111282" y="3406682"/>
            <a:ext cx="1187636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8" idx="0"/>
            <a:endCxn id="8" idx="1"/>
          </p:cNvCxnSpPr>
          <p:nvPr/>
        </p:nvCxnSpPr>
        <p:spPr>
          <a:xfrm>
            <a:off x="2081491" y="3581400"/>
            <a:ext cx="1217427" cy="250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8" idx="0"/>
            <a:endCxn id="9" idx="1"/>
          </p:cNvCxnSpPr>
          <p:nvPr/>
        </p:nvCxnSpPr>
        <p:spPr>
          <a:xfrm>
            <a:off x="2081491" y="3581400"/>
            <a:ext cx="1217427" cy="708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8" idx="0"/>
            <a:endCxn id="22" idx="2"/>
          </p:cNvCxnSpPr>
          <p:nvPr/>
        </p:nvCxnSpPr>
        <p:spPr>
          <a:xfrm>
            <a:off x="2081491" y="3581400"/>
            <a:ext cx="1195109" cy="1752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8" idx="0"/>
            <a:endCxn id="11" idx="2"/>
          </p:cNvCxnSpPr>
          <p:nvPr/>
        </p:nvCxnSpPr>
        <p:spPr>
          <a:xfrm>
            <a:off x="2081491" y="3581400"/>
            <a:ext cx="1195109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5" idx="6"/>
            <a:endCxn id="93" idx="2"/>
          </p:cNvCxnSpPr>
          <p:nvPr/>
        </p:nvCxnSpPr>
        <p:spPr>
          <a:xfrm>
            <a:off x="5334000" y="2590800"/>
            <a:ext cx="9906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7" idx="6"/>
            <a:endCxn id="93" idx="2"/>
          </p:cNvCxnSpPr>
          <p:nvPr/>
        </p:nvCxnSpPr>
        <p:spPr>
          <a:xfrm>
            <a:off x="5334000" y="3124200"/>
            <a:ext cx="9906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9" idx="6"/>
            <a:endCxn id="93" idx="3"/>
          </p:cNvCxnSpPr>
          <p:nvPr/>
        </p:nvCxnSpPr>
        <p:spPr>
          <a:xfrm flipV="1">
            <a:off x="5334000" y="3559082"/>
            <a:ext cx="1012918" cy="1747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1" idx="6"/>
            <a:endCxn id="93" idx="3"/>
          </p:cNvCxnSpPr>
          <p:nvPr/>
        </p:nvCxnSpPr>
        <p:spPr>
          <a:xfrm flipV="1">
            <a:off x="5334000" y="3559082"/>
            <a:ext cx="1012918" cy="708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0" idx="6"/>
          </p:cNvCxnSpPr>
          <p:nvPr/>
        </p:nvCxnSpPr>
        <p:spPr>
          <a:xfrm flipV="1">
            <a:off x="5334000" y="3581400"/>
            <a:ext cx="990600" cy="1143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5410200" y="32282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2282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5410200" y="36854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6854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5410200" y="40664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066401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5410200" y="44474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4474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5410200" y="27432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7432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2584296" y="28956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296" y="28956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2590800" y="32004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2004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2584296" y="35052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296" y="35052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2590800" y="37616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761601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2590800" y="39902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9902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2590800" y="42672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2672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2590800" y="45236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523601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3962400" y="36854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6854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3962400" y="24662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4662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3962400" y="27710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7710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3962400" y="29996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999601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3962400" y="33806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3806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3962400" y="41148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1148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032096" y="42672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096" y="4267200"/>
                <a:ext cx="31130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3691862" y="4611469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62" y="4611469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886200" y="47522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752201"/>
                <a:ext cx="311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886200" y="4980801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980801"/>
                <a:ext cx="311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4108296" y="3810000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296" y="3810000"/>
                <a:ext cx="31130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Left-Right Arrow 135">
            <a:extLst>
              <a:ext uri="{FF2B5EF4-FFF2-40B4-BE49-F238E27FC236}">
                <a16:creationId xmlns:a16="http://schemas.microsoft.com/office/drawing/2014/main" id="{B750AF28-89E1-604F-82F7-CBB62FF4AEA8}"/>
              </a:ext>
            </a:extLst>
          </p:cNvPr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ED00D7-771F-8212-2A2D-22A8AFF14978}"/>
                  </a:ext>
                </a:extLst>
              </p:cNvPr>
              <p:cNvSpPr txBox="1"/>
              <p:nvPr/>
            </p:nvSpPr>
            <p:spPr>
              <a:xfrm>
                <a:off x="2600901" y="5904468"/>
                <a:ext cx="3571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matching of size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if and only if</a:t>
                </a:r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ED00D7-771F-8212-2A2D-22A8AFF1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01" y="5904468"/>
                <a:ext cx="3571299" cy="369332"/>
              </a:xfrm>
              <a:prstGeom prst="rect">
                <a:avLst/>
              </a:prstGeom>
              <a:blipFill>
                <a:blip r:embed="rId10"/>
                <a:stretch>
                  <a:fillRect l="-1536" t="-10000" r="-341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F7308A-F7A4-725E-8970-AFFC05B4270E}"/>
                  </a:ext>
                </a:extLst>
              </p:cNvPr>
              <p:cNvSpPr txBox="1"/>
              <p:nvPr/>
            </p:nvSpPr>
            <p:spPr>
              <a:xfrm>
                <a:off x="2555444" y="6295008"/>
                <a:ext cx="2475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F7308A-F7A4-725E-8970-AFFC05B4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444" y="6295008"/>
                <a:ext cx="2475871" cy="369332"/>
              </a:xfrm>
              <a:prstGeom prst="rect">
                <a:avLst/>
              </a:prstGeom>
              <a:blipFill>
                <a:blip r:embed="rId11"/>
                <a:stretch>
                  <a:fillRect t="-10000" r="-172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106">
                <a:extLst>
                  <a:ext uri="{FF2B5EF4-FFF2-40B4-BE49-F238E27FC236}">
                    <a16:creationId xmlns:a16="http://schemas.microsoft.com/office/drawing/2014/main" id="{0A2E979D-C332-87FF-8EED-DAF6D875DEA5}"/>
                  </a:ext>
                </a:extLst>
              </p:cNvPr>
              <p:cNvSpPr/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Convince yourself that this theorem would directly imply that </a:t>
                </a:r>
              </a:p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maxflow</a:t>
                </a:r>
                <a:r>
                  <a:rPr lang="en-US" sz="14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= max matching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Down Ribbon 106">
                <a:extLst>
                  <a:ext uri="{FF2B5EF4-FFF2-40B4-BE49-F238E27FC236}">
                    <a16:creationId xmlns:a16="http://schemas.microsoft.com/office/drawing/2014/main" id="{0A2E979D-C332-87FF-8EED-DAF6D875D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274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cxnSpLocks/>
                        <a:endCxn id="21" idx="2"/>
                      </p:cNvCxnSpPr>
                      <p:nvPr/>
                    </p:nvCxnSpPr>
                    <p:spPr>
                      <a:xfrm flipV="1">
                        <a:off x="3429000" y="4267200"/>
                        <a:ext cx="1752600" cy="533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019300"/>
            <a:chOff x="4114800" y="2514600"/>
            <a:chExt cx="838200" cy="2019300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 flipV="1">
              <a:off x="4686300" y="4391799"/>
              <a:ext cx="114302" cy="278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674015" y="2466201"/>
            <a:ext cx="745585" cy="2791599"/>
            <a:chOff x="3674015" y="2237601"/>
            <a:chExt cx="745585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674015" y="2237601"/>
              <a:ext cx="745585" cy="2791599"/>
              <a:chOff x="3674015" y="2237601"/>
              <a:chExt cx="745585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3674015" y="4402844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4015" y="4402844"/>
                    <a:ext cx="31130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438400" y="5791200"/>
            <a:ext cx="4143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Left-Right Arrow 135">
            <a:extLst>
              <a:ext uri="{FF2B5EF4-FFF2-40B4-BE49-F238E27FC236}">
                <a16:creationId xmlns:a16="http://schemas.microsoft.com/office/drawing/2014/main" id="{804C0D68-7F1C-C241-8BDD-258E57199E78}"/>
              </a:ext>
            </a:extLst>
          </p:cNvPr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98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57150">
                      <a:solidFill>
                        <a:srgbClr val="006C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006C3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cxnSpLocks/>
                        <a:endCxn id="21" idx="2"/>
                      </p:cNvCxnSpPr>
                      <p:nvPr/>
                    </p:nvCxnSpPr>
                    <p:spPr>
                      <a:xfrm flipV="1">
                        <a:off x="3429000" y="4267200"/>
                        <a:ext cx="1752600" cy="533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019300"/>
            <a:chOff x="4114800" y="2514600"/>
            <a:chExt cx="838200" cy="2019300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 flipV="1">
              <a:off x="4686300" y="4403324"/>
              <a:ext cx="107642" cy="162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717833" y="2466201"/>
            <a:ext cx="701767" cy="2791599"/>
            <a:chOff x="3717833" y="2237601"/>
            <a:chExt cx="701767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717833" y="2237601"/>
              <a:ext cx="701767" cy="2791599"/>
              <a:chOff x="3717833" y="2237601"/>
              <a:chExt cx="701767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3717833" y="4399002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7833" y="4399002"/>
                    <a:ext cx="31130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loud Callout 103"/>
              <p:cNvSpPr/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Given an instance of matching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how will you construct a flow of value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4" name="Cloud Callout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Left-Right Arrow 135">
            <a:extLst>
              <a:ext uri="{FF2B5EF4-FFF2-40B4-BE49-F238E27FC236}">
                <a16:creationId xmlns:a16="http://schemas.microsoft.com/office/drawing/2014/main" id="{DAE576F6-3BE6-024E-A8E1-6AA4456E099C}"/>
              </a:ext>
            </a:extLst>
          </p:cNvPr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54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57150">
                      <a:solidFill>
                        <a:srgbClr val="006C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006C3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cxnSpLocks/>
                        <a:endCxn id="21" idx="2"/>
                      </p:cNvCxnSpPr>
                      <p:nvPr/>
                    </p:nvCxnSpPr>
                    <p:spPr>
                      <a:xfrm flipV="1">
                        <a:off x="3429000" y="4267200"/>
                        <a:ext cx="1752600" cy="533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019300"/>
            <a:chOff x="4114800" y="2514600"/>
            <a:chExt cx="838200" cy="2019300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 flipV="1">
              <a:off x="4686300" y="4391799"/>
              <a:ext cx="114302" cy="278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949482"/>
            <a:ext cx="1217427" cy="1851118"/>
            <a:chOff x="2081491" y="2949482"/>
            <a:chExt cx="1217427" cy="1851118"/>
          </a:xfrm>
        </p:grpSpPr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628670" y="2466201"/>
            <a:ext cx="790930" cy="2791599"/>
            <a:chOff x="3628670" y="2237601"/>
            <a:chExt cx="79093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628670" y="2237601"/>
              <a:ext cx="790930" cy="2791599"/>
              <a:chOff x="3628670" y="2237601"/>
              <a:chExt cx="79093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3628670" y="4399002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8670" y="4399002"/>
                    <a:ext cx="31130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/>
          <p:cNvCxnSpPr/>
          <p:nvPr/>
        </p:nvCxnSpPr>
        <p:spPr>
          <a:xfrm flipV="1">
            <a:off x="2111282" y="2492282"/>
            <a:ext cx="1187636" cy="959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081491" y="3581400"/>
            <a:ext cx="1217427" cy="708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081491" y="3581400"/>
            <a:ext cx="1195109" cy="1752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334000" y="2590800"/>
            <a:ext cx="1012918" cy="1676400"/>
            <a:chOff x="6988082" y="2743200"/>
            <a:chExt cx="1012918" cy="1676400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6988082" y="2743200"/>
              <a:ext cx="990600" cy="914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6988082" y="3711482"/>
              <a:ext cx="1012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6988082" y="3711482"/>
              <a:ext cx="1012918" cy="7081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057400" y="2492282"/>
            <a:ext cx="1217427" cy="2841718"/>
            <a:chOff x="838200" y="2492282"/>
            <a:chExt cx="1217427" cy="2841718"/>
          </a:xfrm>
        </p:grpSpPr>
        <p:cxnSp>
          <p:nvCxnSpPr>
            <p:cNvPr id="104" name="Straight Arrow Connector 103"/>
            <p:cNvCxnSpPr/>
            <p:nvPr/>
          </p:nvCxnSpPr>
          <p:spPr>
            <a:xfrm flipV="1">
              <a:off x="867991" y="2492282"/>
              <a:ext cx="1187636" cy="959036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838200" y="3581400"/>
              <a:ext cx="1217427" cy="7081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838200" y="3581400"/>
              <a:ext cx="1195109" cy="17526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Left-Right Arrow 135">
            <a:extLst>
              <a:ext uri="{FF2B5EF4-FFF2-40B4-BE49-F238E27FC236}">
                <a16:creationId xmlns:a16="http://schemas.microsoft.com/office/drawing/2014/main" id="{5A50C80E-6548-4641-9454-D15A4EBB67E7}"/>
              </a:ext>
            </a:extLst>
          </p:cNvPr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40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/>
                  <a:t> be a matching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shall construct a 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/>
                  <a:t>,  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is an </a:t>
                </a:r>
                <a:r>
                  <a:rPr lang="en-US" sz="2000" b="1" dirty="0"/>
                  <a:t>applicant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/>
                  <a:t>job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  assign flow of value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 </a:t>
                </a:r>
                <a:r>
                  <a:rPr lang="en-US" sz="2000" dirty="0">
                    <a:sym typeface="Wingdings" panose="05000000000000000000" pitchFamily="2" charset="2"/>
                  </a:rPr>
                  <a:t>to the following edges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: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),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),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</a:t>
                </a:r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  That is,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olidFill>
                      <a:srgbClr val="006C31"/>
                    </a:solidFill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For all remaining </a:t>
                </a:r>
                <a:r>
                  <a:rPr lang="en-US" sz="2000" dirty="0"/>
                  <a:t> edges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assign flow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It is easy to verify (</a:t>
                </a:r>
                <a:r>
                  <a:rPr lang="en-US" sz="2000" u="sng" dirty="0"/>
                  <a:t>do it as an exercise</a:t>
                </a:r>
                <a:r>
                  <a:rPr lang="en-US" sz="2000" dirty="0"/>
                  <a:t>) that conservation constraint as well capacity constraints are satisfied by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Since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, it follows from the above construction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among all edges that leave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 there are exactly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edges that carry flow of value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/>
                  <a:t>. Hence value(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)=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completes the proof of part 1 of the theorem.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741" t="-577" r="-88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2743200"/>
            <a:ext cx="7391400" cy="1447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379713" y="1699736"/>
            <a:ext cx="2057400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Integrality</a:t>
            </a:r>
            <a:r>
              <a:rPr lang="en-US" dirty="0">
                <a:solidFill>
                  <a:schemeClr val="tx1"/>
                </a:solidFill>
              </a:rPr>
              <a:t> of flow</a:t>
            </a:r>
          </a:p>
        </p:txBody>
      </p:sp>
      <p:sp>
        <p:nvSpPr>
          <p:cNvPr id="12" name="Oval 11"/>
          <p:cNvSpPr/>
          <p:nvPr/>
        </p:nvSpPr>
        <p:spPr>
          <a:xfrm>
            <a:off x="1905000" y="1600200"/>
            <a:ext cx="2514600" cy="4038600"/>
          </a:xfrm>
          <a:prstGeom prst="ellipse">
            <a:avLst/>
          </a:prstGeom>
          <a:noFill/>
          <a:ln w="5715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0" y="4050268"/>
                <a:ext cx="202786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= {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}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∪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Applicants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50268"/>
                <a:ext cx="20278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447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38950" y="3429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950" y="3429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-76200" y="4812268"/>
                <a:ext cx="223881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812268"/>
                <a:ext cx="2238818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70" t="-6349" r="-35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ounded Rectangle 109"/>
          <p:cNvSpPr/>
          <p:nvPr/>
        </p:nvSpPr>
        <p:spPr>
          <a:xfrm>
            <a:off x="6400800" y="2362200"/>
            <a:ext cx="20574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Unit edge capacity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13931" y="4827540"/>
                <a:ext cx="738669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  </m:t>
                      </m:r>
                      <m:r>
                        <a:rPr lang="en-US" sz="1600" b="1" i="1" smtClean="0">
                          <a:latin typeface="Cambria Math"/>
                        </a:rPr>
                        <m:t>𝟎</m:t>
                      </m:r>
                      <m:r>
                        <a:rPr lang="en-US" sz="1600" b="1" i="1" smtClean="0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1" y="4827540"/>
                <a:ext cx="738669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2590800" y="2783182"/>
            <a:ext cx="292755" cy="4172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Ribbon 28"/>
          <p:cNvSpPr/>
          <p:nvPr/>
        </p:nvSpPr>
        <p:spPr>
          <a:xfrm>
            <a:off x="5943600" y="4419600"/>
            <a:ext cx="3314700" cy="13607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Complete the proof with these pointer and verify with the proof given in the following slide.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438400" y="5791200"/>
            <a:ext cx="4143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loud Callout 103">
                <a:extLst>
                  <a:ext uri="{FF2B5EF4-FFF2-40B4-BE49-F238E27FC236}">
                    <a16:creationId xmlns:a16="http://schemas.microsoft.com/office/drawing/2014/main" id="{4E2E8B2D-7F4C-434F-AF5B-CC08057C01DF}"/>
                  </a:ext>
                </a:extLst>
              </p:cNvPr>
              <p:cNvSpPr/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Given an instance of flow of value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how will you construct a matching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Cloud Callout 103">
                <a:extLst>
                  <a:ext uri="{FF2B5EF4-FFF2-40B4-BE49-F238E27FC236}">
                    <a16:creationId xmlns:a16="http://schemas.microsoft.com/office/drawing/2014/main" id="{4E2E8B2D-7F4C-434F-AF5B-CC08057C0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80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 animBg="1"/>
      <p:bldP spid="16" grpId="0" animBg="1"/>
      <p:bldP spid="18" grpId="0"/>
      <p:bldP spid="25" grpId="0" animBg="1"/>
      <p:bldP spid="110" grpId="0" animBg="1"/>
      <p:bldP spid="27" grpId="0" animBg="1"/>
      <p:bldP spid="28" grpId="0" animBg="1"/>
      <p:bldP spid="29" grpId="0" animBg="1"/>
      <p:bldP spid="113" grpId="0" animBg="1"/>
      <p:bldP spid="31" grpId="0" animBg="1"/>
      <p:bldP spid="3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be a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We shall now construct a matching of size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Firstly, by integrality theorem,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is integral. </a:t>
                </a:r>
              </a:p>
              <a:p>
                <a:pPr marL="0" indent="0">
                  <a:buNone/>
                </a:pPr>
                <a:r>
                  <a:rPr lang="en-US" sz="1800" dirty="0"/>
                  <a:t>Consider the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= {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}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∪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Applicants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Since there is no edge that enters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Moreover, since capacity of each edge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, each edge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carries either no flow or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Therefore, there are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edges between </a:t>
                </a:r>
                <a:r>
                  <a:rPr lang="en-US" sz="1800" b="1" dirty="0"/>
                  <a:t>Applicants </a:t>
                </a:r>
                <a:r>
                  <a:rPr lang="en-US" sz="1800" dirty="0"/>
                  <a:t>and </a:t>
                </a:r>
                <a:r>
                  <a:rPr lang="en-US" sz="1800" b="1" dirty="0"/>
                  <a:t>jobs </a:t>
                </a:r>
                <a:r>
                  <a:rPr lang="en-US" sz="1800" dirty="0"/>
                  <a:t>that carry</a:t>
                </a:r>
                <a:r>
                  <a:rPr lang="en-US" sz="1800" b="1" dirty="0"/>
                  <a:t> </a:t>
                </a:r>
                <a:r>
                  <a:rPr lang="en-US" sz="1800" dirty="0"/>
                  <a:t>flow of value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/>
                  <a:t> denote the set of these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edges.</a:t>
                </a:r>
              </a:p>
              <a:p>
                <a:pPr marL="0" indent="0">
                  <a:buNone/>
                </a:pPr>
                <a:r>
                  <a:rPr lang="en-US" sz="1800" dirty="0"/>
                  <a:t>Since each edge leaving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(and each edge entering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 has capacity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, there can be at most one edge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incident on any  applicant (or any job).  </a:t>
                </a:r>
              </a:p>
              <a:p>
                <a:pPr marL="0" indent="0">
                  <a:buNone/>
                </a:pPr>
                <a:r>
                  <a:rPr lang="en-US" sz="1800" dirty="0"/>
                  <a:t>It thus follows that the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indeed a matching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This completes the proof of  part 2 of the theorem.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 r="-593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Application # 2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006C31"/>
                </a:solidFill>
              </a:rPr>
              <a:t>Max-Flow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7049AD5-268E-2440-8467-C1D649F604F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4713" y="3059113"/>
                <a:ext cx="7772400" cy="1500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marL="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Maximum no. of 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paths from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to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7049AD5-268E-2440-8467-C1D649F60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4713" y="3059113"/>
                <a:ext cx="7772400" cy="150018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31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 for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44283" y="2057400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2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For Networks with edge capacities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726" t="-10667" r="-2071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99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Two paths are said to be edge-disjoint  if they </a:t>
                </a:r>
                <a:r>
                  <a:rPr lang="en-US" sz="2000" b="1" u="sng" dirty="0"/>
                  <a:t>do not share</a:t>
                </a:r>
                <a:r>
                  <a:rPr lang="en-US" sz="2000" dirty="0"/>
                  <a:t> any edge.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/>
                  <a:t>: Given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</a:t>
                </a:r>
                <a:r>
                  <a:rPr lang="en-US" sz="2000" b="1" u="sng" dirty="0"/>
                  <a:t>maximum number</a:t>
                </a:r>
                <a:r>
                  <a:rPr lang="en-US" sz="2000" dirty="0"/>
                  <a:t> of edge disjoint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3124200"/>
            <a:ext cx="3124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7630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1800" dirty="0"/>
                  <a:t>: View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as a flow network, and compute </a:t>
                </a:r>
                <a:r>
                  <a:rPr lang="en-US" sz="1800" b="1" dirty="0"/>
                  <a:t>max-flow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will be capacities of edges ?</a:t>
                </a:r>
              </a:p>
              <a:p>
                <a:pPr marL="0" indent="0">
                  <a:buNone/>
                </a:pPr>
                <a:r>
                  <a:rPr lang="en-US" sz="1800" dirty="0"/>
                  <a:t>Answer: unit capacity.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relationship exists between the two instances ?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A natural guess/intuition</a:t>
                </a: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/>
                  <a:t>maximum no.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= max-flow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corresponding flow network.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763000" cy="5486400"/>
              </a:xfrm>
              <a:blipFill rotWithShape="1">
                <a:blip r:embed="rId3"/>
                <a:stretch>
                  <a:fillRect l="-765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6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    if and only if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corresponding flow network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06">
                <a:extLst>
                  <a:ext uri="{FF2B5EF4-FFF2-40B4-BE49-F238E27FC236}">
                    <a16:creationId xmlns:a16="http://schemas.microsoft.com/office/drawing/2014/main" id="{0D043AFD-0B2F-DAF8-F9AC-533BE21F41D1}"/>
                  </a:ext>
                </a:extLst>
              </p:cNvPr>
              <p:cNvSpPr/>
              <p:nvPr/>
            </p:nvSpPr>
            <p:spPr>
              <a:xfrm>
                <a:off x="5051518" y="3297707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Convince yourself that this theorem would directly imply that </a:t>
                </a:r>
              </a:p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maxflow</a:t>
                </a:r>
                <a:r>
                  <a:rPr lang="en-US" sz="14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= max number of edge disjoint paths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Down Ribbon 106">
                <a:extLst>
                  <a:ext uri="{FF2B5EF4-FFF2-40B4-BE49-F238E27FC236}">
                    <a16:creationId xmlns:a16="http://schemas.microsoft.com/office/drawing/2014/main" id="{0D043AFD-0B2F-DAF8-F9AC-533BE21F4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518" y="3297707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7"/>
                <a:stretch>
                  <a:fillRect b="-7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648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10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 (part 1) If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then 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corresponding flow network.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</a:t>
                </a:r>
              </a:p>
              <a:p>
                <a:r>
                  <a:rPr lang="en-US" sz="1800" dirty="0"/>
                  <a:t>Consider any given set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Send flow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unit along each path.</a:t>
                </a:r>
              </a:p>
              <a:p>
                <a:r>
                  <a:rPr lang="en-US" sz="1800" b="1" dirty="0"/>
                  <a:t>Capacity</a:t>
                </a:r>
                <a:r>
                  <a:rPr lang="en-US" sz="1800" dirty="0"/>
                  <a:t> as well as </a:t>
                </a:r>
                <a:r>
                  <a:rPr lang="en-US" sz="1800" b="1" dirty="0"/>
                  <a:t>conservation</a:t>
                </a:r>
                <a:r>
                  <a:rPr lang="en-US" sz="1800" dirty="0"/>
                  <a:t> constraints are satisfied (give </a:t>
                </a:r>
                <a:r>
                  <a:rPr lang="en-US" sz="1800" u="sng" dirty="0"/>
                  <a:t>appropriate</a:t>
                </a:r>
                <a:r>
                  <a:rPr lang="en-US" sz="1800" dirty="0"/>
                  <a:t> arguments).</a:t>
                </a:r>
              </a:p>
              <a:p>
                <a:r>
                  <a:rPr lang="en-US" sz="1800" dirty="0"/>
                  <a:t>Value of flow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10600" cy="5486400"/>
              </a:xfrm>
              <a:blipFill rotWithShape="1">
                <a:blip r:embed="rId3"/>
                <a:stretch>
                  <a:fillRect l="-708" t="-556" r="-1132" b="-16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1626063" y="2057400"/>
            <a:ext cx="5330455" cy="1905000"/>
            <a:chOff x="1626063" y="2057400"/>
            <a:chExt cx="5330455" cy="1905000"/>
          </a:xfrm>
        </p:grpSpPr>
        <p:grpSp>
          <p:nvGrpSpPr>
            <p:cNvPr id="79" name="Group 78"/>
            <p:cNvGrpSpPr/>
            <p:nvPr/>
          </p:nvGrpSpPr>
          <p:grpSpPr>
            <a:xfrm>
              <a:off x="1626063" y="2937814"/>
              <a:ext cx="5330455" cy="1024586"/>
              <a:chOff x="1626063" y="2937814"/>
              <a:chExt cx="5330455" cy="1024586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743200" y="3537466"/>
                <a:ext cx="1905000" cy="424934"/>
                <a:chOff x="3429000" y="4343400"/>
                <a:chExt cx="1905000" cy="424934"/>
              </a:xfrm>
            </p:grpSpPr>
            <p:cxnSp>
              <p:nvCxnSpPr>
                <p:cNvPr id="39" name="Straight Arrow Connector 38"/>
                <p:cNvCxnSpPr>
                  <a:endCxn id="41" idx="2"/>
                </p:cNvCxnSpPr>
                <p:nvPr/>
              </p:nvCxnSpPr>
              <p:spPr>
                <a:xfrm>
                  <a:off x="3581400" y="4419600"/>
                  <a:ext cx="1600200" cy="27253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81600" y="4615934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2" name="Straight Arrow Connector 41"/>
              <p:cNvCxnSpPr/>
              <p:nvPr/>
            </p:nvCxnSpPr>
            <p:spPr>
              <a:xfrm>
                <a:off x="1626063" y="2937814"/>
                <a:ext cx="1117137" cy="6758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4648200" y="2937814"/>
                <a:ext cx="2308318" cy="9483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648381" y="2819400"/>
              <a:ext cx="5285819" cy="152400"/>
              <a:chOff x="1648381" y="2819400"/>
              <a:chExt cx="5285819" cy="15240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1648381" y="2883932"/>
                <a:ext cx="101861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2667000" y="2819400"/>
                <a:ext cx="1524000" cy="152400"/>
                <a:chOff x="3429000" y="4343400"/>
                <a:chExt cx="1524000" cy="152400"/>
              </a:xfrm>
            </p:grpSpPr>
            <p:cxnSp>
              <p:nvCxnSpPr>
                <p:cNvPr id="48" name="Straight Arrow Connector 47"/>
                <p:cNvCxnSpPr>
                  <a:endCxn id="50" idx="2"/>
                </p:cNvCxnSpPr>
                <p:nvPr/>
              </p:nvCxnSpPr>
              <p:spPr>
                <a:xfrm>
                  <a:off x="3581400" y="4419600"/>
                  <a:ext cx="1219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800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191000" y="2819400"/>
                <a:ext cx="1371600" cy="152400"/>
                <a:chOff x="3581400" y="4343400"/>
                <a:chExt cx="1371600" cy="152400"/>
              </a:xfrm>
            </p:grpSpPr>
            <p:cxnSp>
              <p:nvCxnSpPr>
                <p:cNvPr id="55" name="Straight Arrow Connector 54"/>
                <p:cNvCxnSpPr>
                  <a:endCxn id="57" idx="2"/>
                </p:cNvCxnSpPr>
                <p:nvPr/>
              </p:nvCxnSpPr>
              <p:spPr>
                <a:xfrm>
                  <a:off x="3581400" y="4419600"/>
                  <a:ext cx="1219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/>
                <p:cNvSpPr/>
                <p:nvPr/>
              </p:nvSpPr>
              <p:spPr>
                <a:xfrm>
                  <a:off x="4800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562600" y="2883932"/>
                <a:ext cx="1371600" cy="116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648381" y="2057400"/>
              <a:ext cx="5308137" cy="805934"/>
              <a:chOff x="1648381" y="2057400"/>
              <a:chExt cx="5308137" cy="80593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667000" y="2057400"/>
                <a:ext cx="1524000" cy="457200"/>
                <a:chOff x="3429000" y="4038600"/>
                <a:chExt cx="1524000" cy="457200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3581400" y="4114800"/>
                  <a:ext cx="1199206" cy="304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800600" y="4038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4" name="Straight Arrow Connector 33"/>
              <p:cNvCxnSpPr/>
              <p:nvPr/>
            </p:nvCxnSpPr>
            <p:spPr>
              <a:xfrm flipV="1">
                <a:off x="1648381" y="2492282"/>
                <a:ext cx="1040937" cy="3710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4191000" y="2133600"/>
                <a:ext cx="1241518" cy="7081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5540282" y="2057400"/>
                <a:ext cx="784318" cy="708118"/>
                <a:chOff x="3559082" y="3581400"/>
                <a:chExt cx="784318" cy="708118"/>
              </a:xfrm>
            </p:grpSpPr>
            <p:cxnSp>
              <p:nvCxnSpPr>
                <p:cNvPr id="67" name="Straight Arrow Connector 66"/>
                <p:cNvCxnSpPr>
                  <a:stCxn id="57" idx="7"/>
                  <a:endCxn id="68" idx="3"/>
                </p:cNvCxnSpPr>
                <p:nvPr/>
              </p:nvCxnSpPr>
              <p:spPr>
                <a:xfrm flipV="1">
                  <a:off x="3559082" y="3711482"/>
                  <a:ext cx="654236" cy="5780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Oval 67"/>
                <p:cNvSpPr/>
                <p:nvPr/>
              </p:nvSpPr>
              <p:spPr>
                <a:xfrm>
                  <a:off x="41910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4" name="Straight Arrow Connector 73"/>
              <p:cNvCxnSpPr/>
              <p:nvPr/>
            </p:nvCxnSpPr>
            <p:spPr>
              <a:xfrm>
                <a:off x="6302282" y="2187482"/>
                <a:ext cx="654236" cy="6425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1600200" y="2133600"/>
            <a:ext cx="5330455" cy="1752600"/>
            <a:chOff x="1447800" y="-152400"/>
            <a:chExt cx="5330455" cy="1752600"/>
          </a:xfrm>
        </p:grpSpPr>
        <p:grpSp>
          <p:nvGrpSpPr>
            <p:cNvPr id="44" name="Group 43"/>
            <p:cNvGrpSpPr/>
            <p:nvPr/>
          </p:nvGrpSpPr>
          <p:grpSpPr>
            <a:xfrm>
              <a:off x="1447800" y="651814"/>
              <a:ext cx="5330455" cy="948386"/>
              <a:chOff x="1447800" y="651814"/>
              <a:chExt cx="5330455" cy="948386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2717337" y="1327666"/>
                <a:ext cx="1600200" cy="272534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1447800" y="651814"/>
                <a:ext cx="1117137" cy="67585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V="1">
                <a:off x="4469937" y="651814"/>
                <a:ext cx="2308318" cy="94838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470118" y="597932"/>
              <a:ext cx="5285819" cy="11668"/>
              <a:chOff x="1470118" y="597932"/>
              <a:chExt cx="5285819" cy="11668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>
                <a:off x="1470118" y="597932"/>
                <a:ext cx="1018619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2641137" y="609600"/>
                <a:ext cx="121920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4012737" y="609600"/>
                <a:ext cx="121920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5384337" y="597932"/>
                <a:ext cx="1371600" cy="1166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1470118" y="-152400"/>
              <a:ext cx="5308137" cy="729734"/>
              <a:chOff x="1470118" y="-152400"/>
              <a:chExt cx="5308137" cy="7297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41137" y="-152400"/>
                <a:ext cx="1199206" cy="30480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70118" y="206282"/>
                <a:ext cx="1040937" cy="37105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012737" y="-152400"/>
                <a:ext cx="1241518" cy="70811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5362019" y="-98518"/>
                <a:ext cx="654236" cy="57803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6124019" y="-98518"/>
                <a:ext cx="654236" cy="64256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1765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          and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</a:t>
                </a:r>
                <a:r>
                  <a:rPr lang="en-US" sz="1800" dirty="0">
                    <a:sym typeface="Wingdings" pitchFamily="2" charset="2"/>
                  </a:rPr>
                  <a:t></a:t>
                </a:r>
                <a:r>
                  <a:rPr lang="en-US" sz="1800" dirty="0"/>
                  <a:t>there exists a 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such that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or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for all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1800" dirty="0"/>
                  <a:t>: To construct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using edges carrying unit flow.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4" name="Rounded Rectangle 13"/>
          <p:cNvSpPr/>
          <p:nvPr/>
        </p:nvSpPr>
        <p:spPr>
          <a:xfrm>
            <a:off x="1572181" y="5410200"/>
            <a:ext cx="2268211" cy="381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Integrality</a:t>
            </a:r>
            <a:r>
              <a:rPr lang="en-US" dirty="0">
                <a:solidFill>
                  <a:schemeClr val="tx1"/>
                </a:solidFill>
              </a:rPr>
              <a:t> of flow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29200" y="5410200"/>
            <a:ext cx="20574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Unit edge capacity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9B9473-BD0B-7207-9D70-3ADD76379CFB}"/>
              </a:ext>
            </a:extLst>
          </p:cNvPr>
          <p:cNvSpPr/>
          <p:nvPr/>
        </p:nvSpPr>
        <p:spPr>
          <a:xfrm>
            <a:off x="4347541" y="5845175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F27CF6-BC31-60A8-9E5C-0D1AC76BB151}"/>
              </a:ext>
            </a:extLst>
          </p:cNvPr>
          <p:cNvSpPr/>
          <p:nvPr/>
        </p:nvSpPr>
        <p:spPr>
          <a:xfrm>
            <a:off x="5334000" y="6172200"/>
            <a:ext cx="3089376" cy="5181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4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  <p:bldP spid="15" grpId="0" animBg="1"/>
      <p:bldP spid="2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“Keep following </a:t>
                </a:r>
                <a:r>
                  <a:rPr lang="en-US" sz="1800" u="sng" dirty="0"/>
                  <a:t>any stream of flow</a:t>
                </a:r>
                <a:r>
                  <a:rPr lang="en-US" sz="1800" dirty="0"/>
                  <a:t> originating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and terminating 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”.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What if we get caught in a loop </a:t>
                </a:r>
                <a:r>
                  <a:rPr lang="en-US" sz="1800" dirty="0">
                    <a:sym typeface="Wingdings" pitchFamily="2" charset="2"/>
                  </a:rPr>
                  <a:t>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But is it possible in a flow ?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    Yes, INDEED.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 b="-4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3" name="Straight Arrow Connector 62"/>
          <p:cNvCxnSpPr>
            <a:stCxn id="109" idx="0"/>
            <a:endCxn id="94" idx="4"/>
          </p:cNvCxnSpPr>
          <p:nvPr/>
        </p:nvCxnSpPr>
        <p:spPr>
          <a:xfrm flipH="1" flipV="1">
            <a:off x="4038600" y="2209800"/>
            <a:ext cx="533400" cy="1600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495800" y="2949482"/>
            <a:ext cx="936718" cy="1012918"/>
            <a:chOff x="4495800" y="2949482"/>
            <a:chExt cx="936718" cy="1012918"/>
          </a:xfrm>
        </p:grpSpPr>
        <p:cxnSp>
          <p:nvCxnSpPr>
            <p:cNvPr id="65" name="Straight Arrow Connector 64"/>
            <p:cNvCxnSpPr>
              <a:stCxn id="100" idx="3"/>
              <a:endCxn id="109" idx="7"/>
            </p:cNvCxnSpPr>
            <p:nvPr/>
          </p:nvCxnSpPr>
          <p:spPr>
            <a:xfrm flipH="1">
              <a:off x="4625882" y="2949482"/>
              <a:ext cx="806636" cy="8828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44958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14800" y="2160541"/>
            <a:ext cx="1447800" cy="811259"/>
            <a:chOff x="4114800" y="2160541"/>
            <a:chExt cx="1447800" cy="811259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4114800" y="2160541"/>
              <a:ext cx="1291855" cy="68117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5410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22518" y="2362200"/>
            <a:ext cx="1196882" cy="501134"/>
            <a:chOff x="1622518" y="2362200"/>
            <a:chExt cx="1196882" cy="501134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622518" y="2492282"/>
              <a:ext cx="1040937" cy="37105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667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3537" y="2057400"/>
            <a:ext cx="1321263" cy="381000"/>
            <a:chOff x="2793537" y="2057400"/>
            <a:chExt cx="1321263" cy="381000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793537" y="2133600"/>
              <a:ext cx="1199206" cy="304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076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9" name="Oval 108"/>
          <p:cNvSpPr/>
          <p:nvPr/>
        </p:nvSpPr>
        <p:spPr>
          <a:xfrm>
            <a:off x="4495800" y="3810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038600" y="2160541"/>
            <a:ext cx="1393918" cy="1671777"/>
            <a:chOff x="4038600" y="2160541"/>
            <a:chExt cx="1393918" cy="1671777"/>
          </a:xfrm>
        </p:grpSpPr>
        <p:cxnSp>
          <p:nvCxnSpPr>
            <p:cNvPr id="63" name="Straight Arrow Connector 62"/>
            <p:cNvCxnSpPr>
              <a:stCxn id="109" idx="0"/>
              <a:endCxn id="94" idx="4"/>
            </p:cNvCxnSpPr>
            <p:nvPr/>
          </p:nvCxnSpPr>
          <p:spPr>
            <a:xfrm flipH="1" flipV="1">
              <a:off x="4038600" y="2209800"/>
              <a:ext cx="533400" cy="1600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00" idx="3"/>
              <a:endCxn id="109" idx="7"/>
            </p:cNvCxnSpPr>
            <p:nvPr/>
          </p:nvCxnSpPr>
          <p:spPr>
            <a:xfrm flipH="1">
              <a:off x="4625882" y="2949482"/>
              <a:ext cx="806636" cy="8828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114800" y="2160541"/>
              <a:ext cx="1291855" cy="68117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Oval 99"/>
          <p:cNvSpPr/>
          <p:nvPr/>
        </p:nvSpPr>
        <p:spPr>
          <a:xfrm>
            <a:off x="5410200" y="2819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22518" y="2362200"/>
            <a:ext cx="1196882" cy="501134"/>
            <a:chOff x="1622518" y="2362200"/>
            <a:chExt cx="1196882" cy="501134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622518" y="2492282"/>
              <a:ext cx="1040937" cy="37105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667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3537" y="2057400"/>
            <a:ext cx="1321263" cy="381000"/>
            <a:chOff x="2793537" y="2057400"/>
            <a:chExt cx="1321263" cy="381000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793537" y="2133600"/>
              <a:ext cx="1199206" cy="304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869737" y="3613666"/>
            <a:ext cx="1600200" cy="27253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00200" y="2937814"/>
            <a:ext cx="1117137" cy="67585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648200" y="2883932"/>
            <a:ext cx="2260137" cy="100226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91000" y="2133600"/>
            <a:ext cx="1977655" cy="538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76419" y="2187482"/>
            <a:ext cx="654236" cy="64256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743200" y="3537466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2200" y="2057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54796" y="5791200"/>
            <a:ext cx="5244193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Using the last animation as a hint,</a:t>
            </a:r>
          </a:p>
          <a:p>
            <a:pPr algn="ctr"/>
            <a:r>
              <a:rPr lang="en-US" dirty="0"/>
              <a:t>make sincere attempts to prove this part of Theorem. </a:t>
            </a:r>
          </a:p>
          <a:p>
            <a:pPr algn="ctr"/>
            <a:r>
              <a:rPr lang="en-US" dirty="0"/>
              <a:t>It is given on the following slide.</a:t>
            </a:r>
          </a:p>
        </p:txBody>
      </p:sp>
    </p:spTree>
    <p:extLst>
      <p:ext uri="{BB962C8B-B14F-4D97-AF65-F5344CB8AC3E}">
        <p14:creationId xmlns:p14="http://schemas.microsoft.com/office/powerpoint/2010/main" val="42212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“Keep following </a:t>
                </a:r>
                <a:r>
                  <a:rPr lang="en-US" sz="2000" u="sng" dirty="0"/>
                  <a:t>any stream of flow</a:t>
                </a:r>
                <a:r>
                  <a:rPr lang="en-US" sz="2000" dirty="0"/>
                  <a:t> originating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and terminating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”.</a:t>
                </a:r>
              </a:p>
              <a:p>
                <a:r>
                  <a:rPr lang="en-US" sz="2000" dirty="0"/>
                  <a:t>If we reach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, we get a path</a:t>
                </a:r>
              </a:p>
              <a:p>
                <a:pPr lvl="1"/>
                <a:r>
                  <a:rPr lang="en-US" sz="1600" dirty="0"/>
                  <a:t>Reduce the flow on all edges of the path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lvl="1"/>
                <a:r>
                  <a:rPr lang="en-US" sz="1600" dirty="0"/>
                  <a:t>The flow 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reduces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dirty="0"/>
              </a:p>
              <a:p>
                <a:r>
                  <a:rPr lang="en-US" sz="2000" dirty="0"/>
                  <a:t>If we get into a loop</a:t>
                </a:r>
              </a:p>
              <a:p>
                <a:pPr lvl="1"/>
                <a:r>
                  <a:rPr lang="en-US" sz="1600" dirty="0"/>
                  <a:t>Reduce the flow on all  edges of the loop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lvl="1"/>
                <a:r>
                  <a:rPr lang="en-US" sz="1600" dirty="0"/>
                  <a:t>The flow 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is still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Based on the two cases, give a proof by </a:t>
                </a:r>
                <a:r>
                  <a:rPr lang="en-US" sz="1800" b="1" dirty="0"/>
                  <a:t>induction</a:t>
                </a:r>
                <a:r>
                  <a:rPr lang="en-US" sz="18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53200" y="4953000"/>
                <a:ext cx="181459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No. of edges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953000"/>
                <a:ext cx="181459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33" t="-6452" r="-433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53200" y="5410200"/>
                <a:ext cx="3786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410200"/>
                <a:ext cx="37863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938" t="-6452" r="-2500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53200" y="5906869"/>
                <a:ext cx="1867499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No. of edges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carrying unit flow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906869"/>
                <a:ext cx="1867499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2273" t="-3704" r="-454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loud Callout 5"/>
          <p:cNvSpPr/>
          <p:nvPr/>
        </p:nvSpPr>
        <p:spPr>
          <a:xfrm>
            <a:off x="5867400" y="3352800"/>
            <a:ext cx="3048000" cy="841248"/>
          </a:xfrm>
          <a:prstGeom prst="cloudCallout">
            <a:avLst>
              <a:gd name="adj1" fmla="val -31944"/>
              <a:gd name="adj2" fmla="val 9732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will you induct on ?</a:t>
            </a:r>
          </a:p>
        </p:txBody>
      </p:sp>
    </p:spTree>
    <p:extLst>
      <p:ext uri="{BB962C8B-B14F-4D97-AF65-F5344CB8AC3E}">
        <p14:creationId xmlns:p14="http://schemas.microsoft.com/office/powerpoint/2010/main" val="370560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In each iteration, </a:t>
                </a:r>
              </a:p>
              <a:p>
                <a:pPr marL="0" indent="0">
                  <a:buNone/>
                </a:pPr>
                <a:r>
                  <a:rPr lang="en-US" sz="1800" dirty="0"/>
                  <a:t>at least one edge 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  <a:blipFill>
                <a:blip r:embed="rId3"/>
                <a:stretch>
                  <a:fillRect l="-1015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24400" y="3033442"/>
            <a:ext cx="3056606" cy="928958"/>
            <a:chOff x="4724400" y="2819400"/>
            <a:chExt cx="3056606" cy="928958"/>
          </a:xfrm>
        </p:grpSpPr>
        <p:sp>
          <p:nvSpPr>
            <p:cNvPr id="2" name="Smiley Face 1"/>
            <p:cNvSpPr/>
            <p:nvPr/>
          </p:nvSpPr>
          <p:spPr>
            <a:xfrm>
              <a:off x="5867400" y="2819400"/>
              <a:ext cx="4572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But it may  </a:t>
                  </a:r>
                  <a:r>
                    <a:rPr lang="en-US" u="sng" dirty="0">
                      <a:solidFill>
                        <a:srgbClr val="7030A0"/>
                      </a:solidFill>
                    </a:rPr>
                    <a:t>appear</a:t>
                  </a:r>
                  <a:r>
                    <a:rPr lang="en-US" dirty="0"/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a14:m>
                  <a:r>
                    <a:rPr lang="en-US" dirty="0"/>
                    <a:t> again.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92" t="-4478" r="-2584" b="-164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Cloud Callout 7">
            <a:extLst>
              <a:ext uri="{FF2B5EF4-FFF2-40B4-BE49-F238E27FC236}">
                <a16:creationId xmlns:a16="http://schemas.microsoft.com/office/drawing/2014/main" id="{CC4E5C18-B225-949A-403D-30353B781955}"/>
              </a:ext>
            </a:extLst>
          </p:cNvPr>
          <p:cNvSpPr/>
          <p:nvPr/>
        </p:nvSpPr>
        <p:spPr>
          <a:xfrm>
            <a:off x="4136322" y="4314285"/>
            <a:ext cx="5037474" cy="1614757"/>
          </a:xfrm>
          <a:prstGeom prst="cloudCallout">
            <a:avLst>
              <a:gd name="adj1" fmla="val 20913"/>
              <a:gd name="adj2" fmla="val 741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modify the </a:t>
            </a:r>
            <a:r>
              <a:rPr lang="en-US" sz="1600" b="1" dirty="0">
                <a:solidFill>
                  <a:schemeClr val="tx1"/>
                </a:solidFill>
              </a:rPr>
              <a:t>FF</a:t>
            </a:r>
            <a:r>
              <a:rPr lang="en-US" sz="1600" dirty="0">
                <a:solidFill>
                  <a:schemeClr val="tx1"/>
                </a:solidFill>
              </a:rPr>
              <a:t> algorithm so that the number of times an edge </a:t>
            </a:r>
            <a:r>
              <a:rPr lang="en-US" sz="1600" b="1" u="sng" dirty="0">
                <a:solidFill>
                  <a:schemeClr val="tx1"/>
                </a:solidFill>
              </a:rPr>
              <a:t>disappears</a:t>
            </a:r>
            <a:r>
              <a:rPr lang="en-US" sz="1600" dirty="0">
                <a:solidFill>
                  <a:schemeClr val="tx1"/>
                </a:solidFill>
              </a:rPr>
              <a:t> during the algorithm has a polynomial bound ?</a:t>
            </a:r>
          </a:p>
        </p:txBody>
      </p:sp>
    </p:spTree>
    <p:extLst>
      <p:ext uri="{BB962C8B-B14F-4D97-AF65-F5344CB8AC3E}">
        <p14:creationId xmlns:p14="http://schemas.microsoft.com/office/powerpoint/2010/main" val="279295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uiExpand="1" build="p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2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5181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/>
                  <a:t>An edge can </a:t>
                </a:r>
                <a:r>
                  <a:rPr lang="en-US" sz="1800" dirty="0">
                    <a:solidFill>
                      <a:srgbClr val="7030A0"/>
                    </a:solidFill>
                  </a:rPr>
                  <a:t>disappear</a:t>
                </a:r>
                <a:r>
                  <a:rPr lang="en-US" sz="1800" dirty="0"/>
                  <a:t> and </a:t>
                </a:r>
                <a:r>
                  <a:rPr lang="en-US" sz="1800" dirty="0">
                    <a:solidFill>
                      <a:srgbClr val="7030A0"/>
                    </a:solidFill>
                  </a:rPr>
                  <a:t>re-appear</a:t>
                </a:r>
                <a:r>
                  <a:rPr lang="en-US" sz="1800" dirty="0"/>
                  <a:t>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times.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5181600" cy="4525963"/>
              </a:xfrm>
              <a:blipFill>
                <a:blip r:embed="rId3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4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FE3EF17-A1CB-5153-19F0-F8F9C73F7AFA}"/>
              </a:ext>
            </a:extLst>
          </p:cNvPr>
          <p:cNvSpPr/>
          <p:nvPr/>
        </p:nvSpPr>
        <p:spPr>
          <a:xfrm>
            <a:off x="8038771" y="2941638"/>
            <a:ext cx="1752600" cy="4873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984095-BEE8-388C-C5C4-A1889EBABC44}"/>
              </a:ext>
            </a:extLst>
          </p:cNvPr>
          <p:cNvSpPr/>
          <p:nvPr/>
        </p:nvSpPr>
        <p:spPr>
          <a:xfrm>
            <a:off x="6629400" y="2941638"/>
            <a:ext cx="1752600" cy="4873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Down Ribbon 7"/>
              <p:cNvSpPr/>
              <p:nvPr/>
            </p:nvSpPr>
            <p:spPr>
              <a:xfrm>
                <a:off x="4620208" y="4167982"/>
                <a:ext cx="4343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How to prove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edge can </a:t>
                </a:r>
                <a:r>
                  <a:rPr lang="en-US" dirty="0">
                    <a:solidFill>
                      <a:srgbClr val="7030A0"/>
                    </a:solidFill>
                  </a:rPr>
                  <a:t>disappear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re-appear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times.</a:t>
                </a:r>
              </a:p>
            </p:txBody>
          </p:sp>
        </mc:Choice>
        <mc:Fallback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208" y="4167982"/>
                <a:ext cx="4343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25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  <p:bldP spid="9" grpId="0" animBg="1"/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43" y="-5524"/>
            <a:ext cx="8229600" cy="1143000"/>
          </a:xfrm>
        </p:spPr>
        <p:txBody>
          <a:bodyPr/>
          <a:lstStyle/>
          <a:p>
            <a:r>
              <a:rPr lang="en-US" sz="3200" b="1" dirty="0"/>
              <a:t>A crucial </a:t>
            </a:r>
            <a:r>
              <a:rPr lang="en-US" sz="3200" b="1" dirty="0">
                <a:solidFill>
                  <a:srgbClr val="7030A0"/>
                </a:solidFill>
              </a:rPr>
              <a:t>Insight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85800"/>
                <a:ext cx="9144000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 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each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increases</a:t>
                </a:r>
                <a:r>
                  <a:rPr lang="en-US" sz="2000" dirty="0"/>
                  <a:t> monotonically during the algorithm.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5800"/>
                <a:ext cx="9144000" cy="5943600"/>
              </a:xfrm>
              <a:blipFill>
                <a:blip r:embed="rId2"/>
                <a:stretch>
                  <a:fillRect l="-667" t="-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905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58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42672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endCxn id="53" idx="2"/>
          </p:cNvCxnSpPr>
          <p:nvPr/>
        </p:nvCxnSpPr>
        <p:spPr>
          <a:xfrm>
            <a:off x="1609897" y="2590800"/>
            <a:ext cx="20758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48" idx="2"/>
          </p:cNvCxnSpPr>
          <p:nvPr/>
        </p:nvCxnSpPr>
        <p:spPr>
          <a:xfrm>
            <a:off x="1610586" y="4949480"/>
            <a:ext cx="2667000" cy="352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01386" y="487680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295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2133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586977" y="251460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3200400" y="6019800"/>
            <a:ext cx="2590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991600" y="1744824"/>
            <a:ext cx="315221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889422" y="1073150"/>
            <a:ext cx="4873578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0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4" grpId="0"/>
      <p:bldP spid="45" grpId="0"/>
      <p:bldP spid="56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9E7AB8-5385-36A3-F89A-63DC6CB503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/>
                  <a:t>Edges in </a:t>
                </a:r>
                <a:r>
                  <a:rPr lang="en-US" sz="3600" b="1" dirty="0"/>
                  <a:t>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3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9E7AB8-5385-36A3-F89A-63DC6CB50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1C43-5150-33B1-5B51-3B90891B3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BA6C2-0AED-BC87-58C9-A020A824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80139E-08BA-1D31-7DEB-9259B2950D29}"/>
              </a:ext>
            </a:extLst>
          </p:cNvPr>
          <p:cNvCxnSpPr/>
          <p:nvPr/>
        </p:nvCxnSpPr>
        <p:spPr>
          <a:xfrm>
            <a:off x="2314017" y="2514600"/>
            <a:ext cx="5797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DEAFE97-6A27-CECE-EDA1-1F2F910E85C1}"/>
              </a:ext>
            </a:extLst>
          </p:cNvPr>
          <p:cNvSpPr/>
          <p:nvPr/>
        </p:nvSpPr>
        <p:spPr>
          <a:xfrm>
            <a:off x="2204526" y="24384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2B2395-B0B5-4954-2B9B-4900CE9E5BBF}"/>
              </a:ext>
            </a:extLst>
          </p:cNvPr>
          <p:cNvSpPr/>
          <p:nvPr/>
        </p:nvSpPr>
        <p:spPr>
          <a:xfrm>
            <a:off x="2916220" y="24384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F15564-7EF6-FB24-E66A-681A1E1FBB96}"/>
              </a:ext>
            </a:extLst>
          </p:cNvPr>
          <p:cNvCxnSpPr/>
          <p:nvPr/>
        </p:nvCxnSpPr>
        <p:spPr>
          <a:xfrm>
            <a:off x="2336306" y="4648200"/>
            <a:ext cx="5797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5A9D89A-E7D1-2EB3-5707-717532565D2B}"/>
              </a:ext>
            </a:extLst>
          </p:cNvPr>
          <p:cNvSpPr/>
          <p:nvPr/>
        </p:nvSpPr>
        <p:spPr>
          <a:xfrm>
            <a:off x="2226815" y="45720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0D5950-0CD5-DE55-00E5-FA92A03A69F5}"/>
              </a:ext>
            </a:extLst>
          </p:cNvPr>
          <p:cNvSpPr/>
          <p:nvPr/>
        </p:nvSpPr>
        <p:spPr>
          <a:xfrm>
            <a:off x="2938509" y="45720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6CFA1-F07E-0982-16B7-E8A9D007D619}"/>
              </a:ext>
            </a:extLst>
          </p:cNvPr>
          <p:cNvSpPr txBox="1"/>
          <p:nvPr/>
        </p:nvSpPr>
        <p:spPr>
          <a:xfrm>
            <a:off x="1884256" y="1992868"/>
            <a:ext cx="146854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Forward Edge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2EC701-67A7-53FA-F767-FBBA87BF5D99}"/>
              </a:ext>
            </a:extLst>
          </p:cNvPr>
          <p:cNvSpPr txBox="1"/>
          <p:nvPr/>
        </p:nvSpPr>
        <p:spPr>
          <a:xfrm>
            <a:off x="1826007" y="4800600"/>
            <a:ext cx="160031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Backward Edge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16905F-8981-25BE-FC5C-81439CD40019}"/>
              </a:ext>
            </a:extLst>
          </p:cNvPr>
          <p:cNvCxnSpPr/>
          <p:nvPr/>
        </p:nvCxnSpPr>
        <p:spPr>
          <a:xfrm>
            <a:off x="6603506" y="3581400"/>
            <a:ext cx="5797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BE11532-3A9F-AAFC-7809-C4E89C5C44AD}"/>
              </a:ext>
            </a:extLst>
          </p:cNvPr>
          <p:cNvSpPr/>
          <p:nvPr/>
        </p:nvSpPr>
        <p:spPr>
          <a:xfrm>
            <a:off x="6494015" y="35052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8848D5-C4E2-B867-59F6-B2C2CD7E8134}"/>
              </a:ext>
            </a:extLst>
          </p:cNvPr>
          <p:cNvSpPr/>
          <p:nvPr/>
        </p:nvSpPr>
        <p:spPr>
          <a:xfrm>
            <a:off x="7205709" y="35052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DEA2D7-1ED1-F295-341E-9862A961FF26}"/>
              </a:ext>
            </a:extLst>
          </p:cNvPr>
          <p:cNvCxnSpPr/>
          <p:nvPr/>
        </p:nvCxnSpPr>
        <p:spPr>
          <a:xfrm>
            <a:off x="6600702" y="3577116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B2CE61-C276-9019-E0A1-A523C3B211DC}"/>
              </a:ext>
            </a:extLst>
          </p:cNvPr>
          <p:cNvSpPr txBox="1"/>
          <p:nvPr/>
        </p:nvSpPr>
        <p:spPr>
          <a:xfrm>
            <a:off x="6345921" y="3771336"/>
            <a:ext cx="104547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Any Edge</a:t>
            </a:r>
          </a:p>
        </p:txBody>
      </p:sp>
    </p:spTree>
    <p:extLst>
      <p:ext uri="{BB962C8B-B14F-4D97-AF65-F5344CB8AC3E}">
        <p14:creationId xmlns:p14="http://schemas.microsoft.com/office/powerpoint/2010/main" val="372170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</a:t>
            </a:r>
            <a:r>
              <a:rPr lang="en-US" sz="3200" b="1" dirty="0"/>
              <a:t> of an edge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u="sng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>
                <a:blip r:embed="rId2"/>
                <a:stretch>
                  <a:fillRect l="-772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19050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>
                <a:blip r:embed="rId3"/>
                <a:stretch>
                  <a:fillRect t="-1538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447800" y="1828800"/>
            <a:ext cx="56388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9" name="Group 38"/>
          <p:cNvGrpSpPr/>
          <p:nvPr/>
        </p:nvGrpSpPr>
        <p:grpSpPr>
          <a:xfrm>
            <a:off x="1447799" y="3886200"/>
            <a:ext cx="5715001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1228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813" y="2209800"/>
                <a:ext cx="497187" cy="395558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0866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252642"/>
                <a:ext cx="556499" cy="395558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51816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3A2B67-2D56-AC49-B1AC-BAE4AE2D75FD}"/>
                  </a:ext>
                </a:extLst>
              </p:cNvPr>
              <p:cNvSpPr txBox="1"/>
              <p:nvPr/>
            </p:nvSpPr>
            <p:spPr>
              <a:xfrm>
                <a:off x="3696378" y="252274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3A2B67-2D56-AC49-B1AC-BAE4AE2D7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378" y="2522748"/>
                <a:ext cx="266266" cy="369332"/>
              </a:xfrm>
              <a:prstGeom prst="rect">
                <a:avLst/>
              </a:prstGeom>
              <a:blipFill>
                <a:blip r:embed="rId10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83DF2D5-94A7-3048-BB36-FE7F404CFE77}"/>
              </a:ext>
            </a:extLst>
          </p:cNvPr>
          <p:cNvCxnSpPr/>
          <p:nvPr/>
        </p:nvCxnSpPr>
        <p:spPr>
          <a:xfrm>
            <a:off x="3876795" y="2514600"/>
            <a:ext cx="5797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D29FF8C-E5FA-5149-ADE0-03A71C76421A}"/>
              </a:ext>
            </a:extLst>
          </p:cNvPr>
          <p:cNvSpPr/>
          <p:nvPr/>
        </p:nvSpPr>
        <p:spPr>
          <a:xfrm>
            <a:off x="3767304" y="24384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3FBFEBF-E327-724F-AA9A-DFF4D8A5BE32}"/>
              </a:ext>
            </a:extLst>
          </p:cNvPr>
          <p:cNvSpPr/>
          <p:nvPr/>
        </p:nvSpPr>
        <p:spPr>
          <a:xfrm>
            <a:off x="4478998" y="24384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738CD-48E5-CE47-BCBA-4B031D21B2E2}"/>
                  </a:ext>
                </a:extLst>
              </p:cNvPr>
              <p:cNvSpPr txBox="1"/>
              <p:nvPr/>
            </p:nvSpPr>
            <p:spPr>
              <a:xfrm>
                <a:off x="4408072" y="252274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738CD-48E5-CE47-BCBA-4B031D21B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72" y="2522748"/>
                <a:ext cx="269721" cy="369332"/>
              </a:xfrm>
              <a:prstGeom prst="rect">
                <a:avLst/>
              </a:prstGeom>
              <a:blipFill>
                <a:blip r:embed="rId11"/>
                <a:stretch>
                  <a:fillRect r="-136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529E0F-F4AF-E319-5622-AE5DC3AA2A0D}"/>
              </a:ext>
            </a:extLst>
          </p:cNvPr>
          <p:cNvCxnSpPr/>
          <p:nvPr/>
        </p:nvCxnSpPr>
        <p:spPr>
          <a:xfrm>
            <a:off x="3886200" y="2510316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CFD1C6-8E22-01F3-2FD9-02D85919A84F}"/>
              </a:ext>
            </a:extLst>
          </p:cNvPr>
          <p:cNvCxnSpPr>
            <a:cxnSpLocks/>
          </p:cNvCxnSpPr>
          <p:nvPr/>
        </p:nvCxnSpPr>
        <p:spPr>
          <a:xfrm flipH="1">
            <a:off x="3962400" y="4648200"/>
            <a:ext cx="5797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7B72A7-9A36-4074-6D5D-D033E494BB3C}"/>
              </a:ext>
            </a:extLst>
          </p:cNvPr>
          <p:cNvCxnSpPr/>
          <p:nvPr/>
        </p:nvCxnSpPr>
        <p:spPr>
          <a:xfrm>
            <a:off x="4314702" y="4648200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077FD27-217D-A159-DC5F-0CD39997EECF}"/>
              </a:ext>
            </a:extLst>
          </p:cNvPr>
          <p:cNvSpPr txBox="1"/>
          <p:nvPr/>
        </p:nvSpPr>
        <p:spPr>
          <a:xfrm>
            <a:off x="4120376" y="434340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273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55" grpId="0" animBg="1"/>
      <p:bldP spid="56" grpId="0"/>
      <p:bldP spid="58" grpId="0" animBg="1"/>
      <p:bldP spid="59" grpId="0" animBg="1"/>
      <p:bldP spid="60" grpId="0"/>
      <p:bldP spid="25" grpId="0"/>
      <p:bldP spid="2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(Re)-Appearance</a:t>
            </a:r>
            <a:r>
              <a:rPr lang="en-US" sz="3200" b="1" dirty="0"/>
              <a:t> of an edge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>
                <a:blip r:embed="rId2"/>
                <a:stretch>
                  <a:fillRect l="-772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2590800" y="32766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2766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>
                <a:blip r:embed="rId3"/>
                <a:stretch>
                  <a:fillRect t="-1538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828800" y="1828800"/>
            <a:ext cx="50292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60938" y="2286000"/>
              <a:ext cx="6278880" cy="381000"/>
              <a:chOff x="1060938" y="3276600"/>
              <a:chExt cx="627888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405618" cy="369332"/>
                <a:chOff x="6934200" y="4431268"/>
                <a:chExt cx="405618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9259" r="-82857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060938" y="3288268"/>
                <a:ext cx="587443" cy="369332"/>
                <a:chOff x="1060938" y="4442936"/>
                <a:chExt cx="587443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9259" r="-76316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9704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413" y="2209800"/>
                <a:ext cx="497187" cy="395558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342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252642"/>
                <a:ext cx="556499" cy="395558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1828800" y="3886200"/>
            <a:ext cx="4953000" cy="1295400"/>
            <a:chOff x="457200" y="3886200"/>
            <a:chExt cx="7848600" cy="1447800"/>
          </a:xfrm>
        </p:grpSpPr>
        <p:grpSp>
          <p:nvGrpSpPr>
            <p:cNvPr id="39" name="Group 38"/>
            <p:cNvGrpSpPr/>
            <p:nvPr/>
          </p:nvGrpSpPr>
          <p:grpSpPr>
            <a:xfrm>
              <a:off x="457200" y="3886200"/>
              <a:ext cx="7848600" cy="1447800"/>
              <a:chOff x="457200" y="3886200"/>
              <a:chExt cx="7848600" cy="1447800"/>
            </a:xfrm>
          </p:grpSpPr>
          <p:sp>
            <p:nvSpPr>
              <p:cNvPr id="13" name="Cloud 12"/>
              <p:cNvSpPr/>
              <p:nvPr/>
            </p:nvSpPr>
            <p:spPr>
              <a:xfrm>
                <a:off x="457200" y="3886200"/>
                <a:ext cx="7848600" cy="1447800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060938" y="4343400"/>
                <a:ext cx="6278880" cy="381000"/>
                <a:chOff x="1060938" y="3276600"/>
                <a:chExt cx="6278880" cy="38100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6934200" y="3276600"/>
                  <a:ext cx="405618" cy="369332"/>
                  <a:chOff x="6934200" y="4431268"/>
                  <a:chExt cx="405618" cy="369332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6934200" y="45720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 t="-9259" r="-80000" b="-407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060938" y="3288268"/>
                  <a:ext cx="587443" cy="369332"/>
                  <a:chOff x="1060938" y="4442936"/>
                  <a:chExt cx="587443" cy="369332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1495981" y="45720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blipFill rotWithShape="1">
                        <a:blip r:embed="rId11"/>
                        <a:stretch>
                          <a:fillRect t="-9091" r="-83333" b="-3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3663177" y="4575520"/>
                <a:ext cx="1366023" cy="453680"/>
                <a:chOff x="3363186" y="4575520"/>
                <a:chExt cx="1366023" cy="45368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/>
                <p:cNvGrpSpPr/>
                <p:nvPr/>
              </p:nvGrpSpPr>
              <p:grpSpPr>
                <a:xfrm>
                  <a:off x="3461907" y="4575520"/>
                  <a:ext cx="1143000" cy="152400"/>
                  <a:chOff x="3429000" y="4343400"/>
                  <a:chExt cx="1143000" cy="152400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34290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44196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0" name="Straight Arrow Connector 39"/>
            <p:cNvCxnSpPr>
              <a:stCxn id="34" idx="6"/>
            </p:cNvCxnSpPr>
            <p:nvPr/>
          </p:nvCxnSpPr>
          <p:spPr>
            <a:xfrm flipV="1">
              <a:off x="3914298" y="4648200"/>
              <a:ext cx="854998" cy="35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 flipH="1">
            <a:off x="3962400" y="2438400"/>
            <a:ext cx="5851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6B1ED3-7B74-0732-BAFB-C5CDE8E5FF86}"/>
              </a:ext>
            </a:extLst>
          </p:cNvPr>
          <p:cNvCxnSpPr/>
          <p:nvPr/>
        </p:nvCxnSpPr>
        <p:spPr>
          <a:xfrm>
            <a:off x="4009902" y="4567716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1DC941-4236-74C4-FD0A-D64C85FC903A}"/>
              </a:ext>
            </a:extLst>
          </p:cNvPr>
          <p:cNvCxnSpPr/>
          <p:nvPr/>
        </p:nvCxnSpPr>
        <p:spPr>
          <a:xfrm>
            <a:off x="4267200" y="2434116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uiExpand="1" animBg="1"/>
      <p:bldP spid="36" grpId="0" uiExpand="1"/>
      <p:bldP spid="37" grpId="0" uiExpand="1"/>
      <p:bldP spid="6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14424</TotalTime>
  <Words>2942</Words>
  <Application>Microsoft Office PowerPoint</Application>
  <PresentationFormat>On-screen Show (4:3)</PresentationFormat>
  <Paragraphs>904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of the last lecture</vt:lpstr>
      <vt:lpstr>Polynomial Time algorithm for max-flow</vt:lpstr>
      <vt:lpstr>Ford Fulkerson Algorithm </vt:lpstr>
      <vt:lpstr>Algorithm 2  </vt:lpstr>
      <vt:lpstr>A crucial Insight </vt:lpstr>
      <vt:lpstr>Edges in Residual Network G_f </vt:lpstr>
      <vt:lpstr>Disappearance of an edge </vt:lpstr>
      <vt:lpstr>(Re)-Appearance of an edge </vt:lpstr>
      <vt:lpstr>Journey of an edge </vt:lpstr>
      <vt:lpstr>Journey of an edge </vt:lpstr>
      <vt:lpstr>Journey of an edge </vt:lpstr>
      <vt:lpstr>Analysis of Algorithm 2</vt:lpstr>
      <vt:lpstr>Rounding of a matrix </vt:lpstr>
      <vt:lpstr>Rounding of a matrix </vt:lpstr>
      <vt:lpstr>Rounding of a matrix </vt:lpstr>
      <vt:lpstr>Proof of the monotonic increase of  distanceS in  residual network</vt:lpstr>
      <vt:lpstr>Application of Max-Flow</vt:lpstr>
      <vt:lpstr>Bipartite matching</vt:lpstr>
      <vt:lpstr>Bipartite matching               Maximum Flow</vt:lpstr>
      <vt:lpstr>Bipartite matching               Maximum Flow</vt:lpstr>
      <vt:lpstr>Bipartite matching               Maximum Flow</vt:lpstr>
      <vt:lpstr>Bipartite matching               Maximum Flow</vt:lpstr>
      <vt:lpstr>Bipartite matching               Maximum Flow</vt:lpstr>
      <vt:lpstr>Bipartite matching               Maximum Flow</vt:lpstr>
      <vt:lpstr>PowerPoint Presentation</vt:lpstr>
      <vt:lpstr>Bipartite matching               Maximum Flow</vt:lpstr>
      <vt:lpstr>PowerPoint Presentation</vt:lpstr>
      <vt:lpstr>Application # 2 of Max-Flow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1370</cp:revision>
  <dcterms:created xsi:type="dcterms:W3CDTF">2011-12-03T04:13:03Z</dcterms:created>
  <dcterms:modified xsi:type="dcterms:W3CDTF">2024-10-21T07:34:36Z</dcterms:modified>
</cp:coreProperties>
</file>